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7FFFFC70_C401E419.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7FFFF9BC_82C742BD.xml" ContentType="application/vnd.ms-powerpoint.comments+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13" r:id="rId6"/>
  </p:sldMasterIdLst>
  <p:notesMasterIdLst>
    <p:notesMasterId r:id="rId61"/>
  </p:notesMasterIdLst>
  <p:handoutMasterIdLst>
    <p:handoutMasterId r:id="rId62"/>
  </p:handoutMasterIdLst>
  <p:sldIdLst>
    <p:sldId id="2147479540" r:id="rId7"/>
    <p:sldId id="1720" r:id="rId8"/>
    <p:sldId id="286" r:id="rId9"/>
    <p:sldId id="2147482824" r:id="rId10"/>
    <p:sldId id="2147479554" r:id="rId11"/>
    <p:sldId id="1660" r:id="rId12"/>
    <p:sldId id="2147479557" r:id="rId13"/>
    <p:sldId id="2147479558" r:id="rId14"/>
    <p:sldId id="256" r:id="rId15"/>
    <p:sldId id="261" r:id="rId16"/>
    <p:sldId id="2147483611" r:id="rId17"/>
    <p:sldId id="2147483612" r:id="rId18"/>
    <p:sldId id="2147482735" r:id="rId19"/>
    <p:sldId id="2147482806" r:id="rId20"/>
    <p:sldId id="2147479556" r:id="rId21"/>
    <p:sldId id="2147479555" r:id="rId22"/>
    <p:sldId id="2147483618" r:id="rId23"/>
    <p:sldId id="2147483619" r:id="rId24"/>
    <p:sldId id="2147483634" r:id="rId25"/>
    <p:sldId id="2147483620" r:id="rId26"/>
    <p:sldId id="2147483621" r:id="rId27"/>
    <p:sldId id="2147483622" r:id="rId28"/>
    <p:sldId id="2147483627" r:id="rId29"/>
    <p:sldId id="2147483628" r:id="rId30"/>
    <p:sldId id="2147483629" r:id="rId31"/>
    <p:sldId id="264" r:id="rId32"/>
    <p:sldId id="2147483630" r:id="rId33"/>
    <p:sldId id="2147483631" r:id="rId34"/>
    <p:sldId id="2147483632" r:id="rId35"/>
    <p:sldId id="2147483633" r:id="rId36"/>
    <p:sldId id="266" r:id="rId37"/>
    <p:sldId id="265" r:id="rId38"/>
    <p:sldId id="2147479563" r:id="rId39"/>
    <p:sldId id="2147482736" r:id="rId40"/>
    <p:sldId id="2147482739" r:id="rId41"/>
    <p:sldId id="2147479598" r:id="rId42"/>
    <p:sldId id="2147482738" r:id="rId43"/>
    <p:sldId id="2147469505" r:id="rId44"/>
    <p:sldId id="2147483613" r:id="rId45"/>
    <p:sldId id="2147479564" r:id="rId46"/>
    <p:sldId id="258" r:id="rId47"/>
    <p:sldId id="319" r:id="rId48"/>
    <p:sldId id="287" r:id="rId49"/>
    <p:sldId id="260" r:id="rId50"/>
    <p:sldId id="263" r:id="rId51"/>
    <p:sldId id="302" r:id="rId52"/>
    <p:sldId id="2147483616" r:id="rId53"/>
    <p:sldId id="289" r:id="rId54"/>
    <p:sldId id="262" r:id="rId55"/>
    <p:sldId id="2147483617" r:id="rId56"/>
    <p:sldId id="2147479566" r:id="rId57"/>
    <p:sldId id="2147482044" r:id="rId58"/>
    <p:sldId id="259" r:id="rId59"/>
    <p:sldId id="2147479565" r:id="rId6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16:9 Template Light" id="{38B656EC-D568-4EF7-8842-9FA1AE1192C9}">
          <p14:sldIdLst>
            <p14:sldId id="2147479540"/>
            <p14:sldId id="1720"/>
            <p14:sldId id="286"/>
            <p14:sldId id="2147482824"/>
            <p14:sldId id="2147479554"/>
            <p14:sldId id="1660"/>
            <p14:sldId id="2147479557"/>
            <p14:sldId id="2147479558"/>
            <p14:sldId id="256"/>
            <p14:sldId id="261"/>
            <p14:sldId id="2147483611"/>
            <p14:sldId id="2147483612"/>
            <p14:sldId id="2147482735"/>
            <p14:sldId id="2147482806"/>
            <p14:sldId id="2147479556"/>
            <p14:sldId id="2147479555"/>
            <p14:sldId id="2147483618"/>
            <p14:sldId id="2147483619"/>
            <p14:sldId id="2147483634"/>
            <p14:sldId id="2147483620"/>
            <p14:sldId id="2147483621"/>
            <p14:sldId id="2147483622"/>
            <p14:sldId id="2147483627"/>
            <p14:sldId id="2147483628"/>
            <p14:sldId id="2147483629"/>
            <p14:sldId id="264"/>
            <p14:sldId id="2147483630"/>
            <p14:sldId id="2147483631"/>
            <p14:sldId id="2147483632"/>
            <p14:sldId id="2147483633"/>
            <p14:sldId id="266"/>
            <p14:sldId id="265"/>
            <p14:sldId id="2147479563"/>
            <p14:sldId id="2147482736"/>
            <p14:sldId id="2147482739"/>
            <p14:sldId id="2147479598"/>
            <p14:sldId id="2147482738"/>
            <p14:sldId id="2147469505"/>
            <p14:sldId id="2147483613"/>
            <p14:sldId id="2147479564"/>
            <p14:sldId id="258"/>
            <p14:sldId id="319"/>
            <p14:sldId id="287"/>
            <p14:sldId id="260"/>
            <p14:sldId id="263"/>
            <p14:sldId id="302"/>
            <p14:sldId id="2147483616"/>
            <p14:sldId id="289"/>
            <p14:sldId id="262"/>
            <p14:sldId id="2147483617"/>
            <p14:sldId id="2147479566"/>
            <p14:sldId id="2147482044"/>
            <p14:sldId id="259"/>
            <p14:sldId id="214747956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B24C01-3EBD-CE08-BB94-17E5538FF4BE}" name="Beth Massi" initials="BM" userId="S::bethma@microsoft.com::bd08b5aa-02b2-43fc-b15c-eeea7517ad71" providerId="AD"/>
  <p188:author id="{6620F30E-024A-9D09-C7F5-0CB3A44B035E}" name="David Ortinau" initials="DO" userId="S::daortin@microsoft.com::b5e4c80a-90cf-4955-b38f-12665be84c58" providerId="AD"/>
  <p188:author id="{26CB8F93-4953-3C09-BC34-AE11B21118BA}" name="Zankar Desai" initials="ZD" userId="S::zadesa@microsoft.com::9bf33739-22d8-4fa7-8ff6-a24e2a49a2e4" providerId="AD"/>
  <p188:author id="{0309199D-442A-CDEA-5760-6EE20470DC55}" name="Gerald Versluis" initials="GV" userId="S::joverslu@microsoft.com::d0061463-159a-4d4e-a342-d082a97232b8" providerId="AD"/>
  <p188:author id="{0FAA30B2-BC83-DF21-E182-A666C9229620}" name="James Montemagno" initials="JM" userId="S::jamont@microsoft.com::e0435849-a140-4c07-8047-7cefab9356ed" providerId="AD"/>
  <p188:author id="{6AFA61D8-796F-555E-A395-B33F90AAF99E}" name="Monica Lueder" initials="ML" userId="S::monical@microsoft.com::75969e72-ba9c-4e32-a4ac-c8f3aeff9ba2" providerId="AD"/>
  <p188:author id="{718829E4-BF61-5AC3-D362-85536D26FFFC}" name="Rachel Kang" initials="RK" userId="S::rachelkang@microsoft.com::004893b1-cb83-4af3-a127-372cc17c283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8F3"/>
    <a:srgbClr val="FFF8F4"/>
    <a:srgbClr val="E1D3C7"/>
    <a:srgbClr val="E8E6DF"/>
    <a:srgbClr val="FFA38B"/>
    <a:srgbClr val="8DC8E8"/>
    <a:srgbClr val="8661C5"/>
    <a:srgbClr val="D7D2CB"/>
    <a:srgbClr val="FAE4A2"/>
    <a:srgbClr val="B9DC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86AA2E-F291-1F42-AA30-34AF435CE8AA}" v="6038" dt="2025-05-22T16:26:55.0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0"/>
    <p:restoredTop sz="77671"/>
  </p:normalViewPr>
  <p:slideViewPr>
    <p:cSldViewPr snapToGrid="0">
      <p:cViewPr varScale="1">
        <p:scale>
          <a:sx n="83" d="100"/>
          <a:sy n="83" d="100"/>
        </p:scale>
        <p:origin x="1824" y="4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69" Type="http://schemas.microsoft.com/office/2018/10/relationships/authors" Targe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omments/modernComment_7FFFF9BC_82C742BD.xml><?xml version="1.0" encoding="utf-8"?>
<p188:cmLst xmlns:a="http://schemas.openxmlformats.org/drawingml/2006/main" xmlns:r="http://schemas.openxmlformats.org/officeDocument/2006/relationships" xmlns:p188="http://schemas.microsoft.com/office/powerpoint/2018/8/main">
  <p188:cm id="{06D950C2-AF63-4C6C-931C-446286E2BBE0}" authorId="{26CB8F93-4953-3C09-BC34-AE11B21118BA}" created="2025-05-07T16:25:09.131">
    <pc:sldMkLst xmlns:pc="http://schemas.microsoft.com/office/powerpoint/2013/main/command">
      <pc:docMk/>
      <pc:sldMk cId="2194096829" sldId="2147482044"/>
    </pc:sldMkLst>
    <p188:replyLst>
      <p188:reply id="{5706B248-2D61-4DD1-89AE-2B2A616ACABF}" authorId="{0FAA30B2-BC83-DF21-E182-A666C9229620}" created="2025-05-07T16:56:51.211">
        <p188:txBody>
          <a:bodyPr/>
          <a:lstStyle/>
          <a:p>
            <a:r>
              <a:rPr lang="en-US"/>
              <a:t>Please add it in :)</a:t>
            </a:r>
          </a:p>
        </p188:txBody>
        <p188:extLst>
          <p:ext xmlns:p="http://schemas.openxmlformats.org/presentationml/2006/main" uri="{57CB4572-C831-44C2-8A1C-0ADB6CCDFE69}">
            <p223:reactions xmlns:p223="http://schemas.microsoft.com/office/powerpoint/2022/03/main">
              <p223:rxn type="👍">
                <p223:instance time="2025-05-07T17:16:28.195" authorId="{26CB8F93-4953-3C09-BC34-AE11B21118BA}"/>
              </p223:rxn>
            </p223:reactions>
          </p:ext>
        </p188:extLst>
      </p188:reply>
    </p188:replyLst>
    <p188:txBody>
      <a:bodyPr/>
      <a:lstStyle/>
      <a:p>
        <a:r>
          <a:rPr lang="en-US"/>
          <a:t>[@James Montemagno] - can we also add the following breakout session to this slide please? "Breakout Session (BRK158) Building agents in Copilot Studio using Model Context Protocol, open standards and more"</a:t>
        </a:r>
      </a:p>
    </p188:txBody>
  </p188:cm>
</p188:cmLst>
</file>

<file path=ppt/comments/modernComment_7FFFFC70_C401E419.xml><?xml version="1.0" encoding="utf-8"?>
<p188:cmLst xmlns:a="http://schemas.openxmlformats.org/drawingml/2006/main" xmlns:r="http://schemas.openxmlformats.org/officeDocument/2006/relationships" xmlns:p188="http://schemas.microsoft.com/office/powerpoint/2018/8/main">
  <p188:cm id="{30C0082E-DB41-4DE3-947E-AA67212BA2D6}" authorId="{0309199D-442A-CDEA-5760-6EE20470DC55}" status="resolved" created="2025-05-20T17:53:45.023" complete="100000">
    <ac:txMkLst xmlns:ac="http://schemas.microsoft.com/office/drawing/2013/main/command">
      <pc:docMk xmlns:pc="http://schemas.microsoft.com/office/powerpoint/2013/main/command"/>
      <pc:sldMk xmlns:pc="http://schemas.microsoft.com/office/powerpoint/2013/main/command" cId="3288458265" sldId="2147482736"/>
      <ac:spMk id="19" creationId="{57ED7B0E-9EAE-72EE-F5AD-5AC45A698441}"/>
      <ac:txMk cp="0" len="56">
        <ac:context len="173" hash="525820290"/>
      </ac:txMk>
    </ac:txMkLst>
    <p188:pos x="2448393" y="512163"/>
    <p188:txBody>
      <a:bodyPr/>
      <a:lstStyle/>
      <a:p>
        <a:r>
          <a:rPr lang="en-US"/>
          <a:t>All bullet titles except 2 and 5 seem to have a line break after the title? Would be better for consistency to have them all like that? [@Beth Massi] </a:t>
        </a:r>
      </a:p>
    </p188:txBody>
    <p188:extLst>
      <p:ext xmlns:p="http://schemas.openxmlformats.org/presentationml/2006/main" uri="{57CB4572-C831-44C2-8A1C-0ADB6CCDFE69}">
        <p223:reactions xmlns:p223="http://schemas.microsoft.com/office/powerpoint/2022/03/main">
          <p223:rxn type="👍">
            <p223:instance time="2025-05-20T20:06:32.789" authorId="{7CB24C01-3EBD-CE08-BB94-17E5538FF4BE}"/>
          </p223:rxn>
        </p223:reactions>
      </p:ext>
    </p188:extLst>
  </p188:cm>
</p188:cmLst>
</file>

<file path=ppt/diagrams/_rels/data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4" Type="http://schemas.openxmlformats.org/officeDocument/2006/relationships/image" Target="../media/image10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4" Type="http://schemas.openxmlformats.org/officeDocument/2006/relationships/image" Target="../media/image10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A72358-E964-496D-9C60-BCFAB0287A8A}"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n-US"/>
        </a:p>
      </dgm:t>
    </dgm:pt>
    <dgm:pt modelId="{561786F9-A14B-42A4-BB42-6126FA154C4B}">
      <dgm:prSet custT="1"/>
      <dgm:spPr>
        <a:solidFill>
          <a:schemeClr val="accent1"/>
        </a:solidFill>
      </dgm:spPr>
      <dgm:t>
        <a:bodyPr/>
        <a:lstStyle/>
        <a:p>
          <a:r>
            <a:rPr lang="en-US" sz="2400" dirty="0"/>
            <a:t>Advance .NET MAUI framework</a:t>
          </a:r>
        </a:p>
      </dgm:t>
    </dgm:pt>
    <dgm:pt modelId="{0A6D24BA-50F0-46CD-B8ED-09BE3B7DFB40}" type="parTrans" cxnId="{B13550B8-A774-4549-A80F-23985BF602B3}">
      <dgm:prSet/>
      <dgm:spPr/>
      <dgm:t>
        <a:bodyPr/>
        <a:lstStyle/>
        <a:p>
          <a:endParaRPr lang="en-US"/>
        </a:p>
      </dgm:t>
    </dgm:pt>
    <dgm:pt modelId="{48A4978A-6755-49A2-9015-9A482D6A3905}" type="sibTrans" cxnId="{B13550B8-A774-4549-A80F-23985BF602B3}">
      <dgm:prSet/>
      <dgm:spPr/>
      <dgm:t>
        <a:bodyPr/>
        <a:lstStyle/>
        <a:p>
          <a:endParaRPr lang="en-US"/>
        </a:p>
      </dgm:t>
    </dgm:pt>
    <dgm:pt modelId="{504C326E-91D0-4B55-A477-90D06A3EFC84}">
      <dgm:prSet custT="1"/>
      <dgm:spPr>
        <a:solidFill>
          <a:schemeClr val="accent1"/>
        </a:solidFill>
      </dgm:spPr>
      <dgm:t>
        <a:bodyPr/>
        <a:lstStyle/>
        <a:p>
          <a:r>
            <a:rPr lang="en-US" sz="2400"/>
            <a:t>Contributing to the community in 2 ways </a:t>
          </a:r>
        </a:p>
      </dgm:t>
    </dgm:pt>
    <dgm:pt modelId="{7108EB20-80E9-4FE3-B0C9-D08A72D33D1D}" type="parTrans" cxnId="{D65CAE55-D12D-4140-A7A6-6415BBD16D8F}">
      <dgm:prSet/>
      <dgm:spPr/>
      <dgm:t>
        <a:bodyPr/>
        <a:lstStyle/>
        <a:p>
          <a:endParaRPr lang="en-US"/>
        </a:p>
      </dgm:t>
    </dgm:pt>
    <dgm:pt modelId="{ED2AFB85-78CB-431A-B12A-ABF96A5EDAD3}" type="sibTrans" cxnId="{D65CAE55-D12D-4140-A7A6-6415BBD16D8F}">
      <dgm:prSet/>
      <dgm:spPr/>
      <dgm:t>
        <a:bodyPr/>
        <a:lstStyle/>
        <a:p>
          <a:endParaRPr lang="en-US"/>
        </a:p>
      </dgm:t>
    </dgm:pt>
    <dgm:pt modelId="{A471EB48-C9DB-4273-977F-18E5E7EE7AA1}">
      <dgm:prSet custT="1"/>
      <dgm:spPr>
        <a:solidFill>
          <a:schemeClr val="accent2"/>
        </a:solidFill>
      </dgm:spPr>
      <dgm:t>
        <a:bodyPr/>
        <a:lstStyle/>
        <a:p>
          <a:r>
            <a:rPr lang="en-US" sz="2400"/>
            <a:t>Syncfusion Toolkit for .NET MAUI</a:t>
          </a:r>
        </a:p>
      </dgm:t>
    </dgm:pt>
    <dgm:pt modelId="{70C61B44-850C-4FF8-BCF9-361D7974588A}" type="parTrans" cxnId="{C0EF199E-8A3C-446E-ABC0-72AF80EB18FF}">
      <dgm:prSet/>
      <dgm:spPr>
        <a:ln>
          <a:solidFill>
            <a:schemeClr val="accent2"/>
          </a:solidFill>
        </a:ln>
      </dgm:spPr>
      <dgm:t>
        <a:bodyPr/>
        <a:lstStyle/>
        <a:p>
          <a:endParaRPr lang="en-US"/>
        </a:p>
      </dgm:t>
    </dgm:pt>
    <dgm:pt modelId="{5FA23C74-57CD-4044-8A28-57D9FA471BA7}" type="sibTrans" cxnId="{C0EF199E-8A3C-446E-ABC0-72AF80EB18FF}">
      <dgm:prSet/>
      <dgm:spPr/>
      <dgm:t>
        <a:bodyPr/>
        <a:lstStyle/>
        <a:p>
          <a:endParaRPr lang="en-US"/>
        </a:p>
      </dgm:t>
    </dgm:pt>
    <dgm:pt modelId="{DFB08E3B-D3B4-43D9-83AD-5B77473515D6}">
      <dgm:prSet custT="1"/>
      <dgm:spPr>
        <a:solidFill>
          <a:schemeClr val="accent2"/>
        </a:solidFill>
      </dgm:spPr>
      <dgm:t>
        <a:bodyPr/>
        <a:lstStyle/>
        <a:p>
          <a:r>
            <a:rPr lang="en-US" sz="2400"/>
            <a:t>.NET MAUI framework repository</a:t>
          </a:r>
        </a:p>
      </dgm:t>
    </dgm:pt>
    <dgm:pt modelId="{EB6BD04B-4658-43EC-9590-FDB23251115D}" type="parTrans" cxnId="{182CE8A9-671D-4530-B58F-A5E49B34849D}">
      <dgm:prSet/>
      <dgm:spPr>
        <a:ln>
          <a:solidFill>
            <a:schemeClr val="accent2"/>
          </a:solidFill>
        </a:ln>
      </dgm:spPr>
      <dgm:t>
        <a:bodyPr/>
        <a:lstStyle/>
        <a:p>
          <a:endParaRPr lang="en-US"/>
        </a:p>
      </dgm:t>
    </dgm:pt>
    <dgm:pt modelId="{8A56BF4E-7C6B-4917-9DA9-43B177D40365}" type="sibTrans" cxnId="{182CE8A9-671D-4530-B58F-A5E49B34849D}">
      <dgm:prSet/>
      <dgm:spPr/>
      <dgm:t>
        <a:bodyPr/>
        <a:lstStyle/>
        <a:p>
          <a:endParaRPr lang="en-US"/>
        </a:p>
      </dgm:t>
    </dgm:pt>
    <dgm:pt modelId="{25C88CCD-7BC3-1346-88A8-6DAEC126E2F4}" type="pres">
      <dgm:prSet presAssocID="{AEA72358-E964-496D-9C60-BCFAB0287A8A}" presName="diagram" presStyleCnt="0">
        <dgm:presLayoutVars>
          <dgm:chPref val="1"/>
          <dgm:dir/>
          <dgm:animOne val="branch"/>
          <dgm:animLvl val="lvl"/>
          <dgm:resizeHandles val="exact"/>
        </dgm:presLayoutVars>
      </dgm:prSet>
      <dgm:spPr/>
    </dgm:pt>
    <dgm:pt modelId="{251C7A00-AF2C-8D41-BAE8-F93FD8E15DCE}" type="pres">
      <dgm:prSet presAssocID="{561786F9-A14B-42A4-BB42-6126FA154C4B}" presName="root1" presStyleCnt="0"/>
      <dgm:spPr/>
    </dgm:pt>
    <dgm:pt modelId="{52E8E8B4-8610-9C44-A534-EC0F97104ED3}" type="pres">
      <dgm:prSet presAssocID="{561786F9-A14B-42A4-BB42-6126FA154C4B}" presName="LevelOneTextNode" presStyleLbl="node0" presStyleIdx="0" presStyleCnt="2">
        <dgm:presLayoutVars>
          <dgm:chPref val="3"/>
        </dgm:presLayoutVars>
      </dgm:prSet>
      <dgm:spPr/>
    </dgm:pt>
    <dgm:pt modelId="{46FA37D5-A25F-BA44-A75C-B2B504C484C5}" type="pres">
      <dgm:prSet presAssocID="{561786F9-A14B-42A4-BB42-6126FA154C4B}" presName="level2hierChild" presStyleCnt="0"/>
      <dgm:spPr/>
    </dgm:pt>
    <dgm:pt modelId="{BCC4321A-6922-8A41-85D4-348939AC05CB}" type="pres">
      <dgm:prSet presAssocID="{504C326E-91D0-4B55-A477-90D06A3EFC84}" presName="root1" presStyleCnt="0"/>
      <dgm:spPr/>
    </dgm:pt>
    <dgm:pt modelId="{CD21BA30-9111-F640-AF31-7E7AAD6F6F77}" type="pres">
      <dgm:prSet presAssocID="{504C326E-91D0-4B55-A477-90D06A3EFC84}" presName="LevelOneTextNode" presStyleLbl="node0" presStyleIdx="1" presStyleCnt="2">
        <dgm:presLayoutVars>
          <dgm:chPref val="3"/>
        </dgm:presLayoutVars>
      </dgm:prSet>
      <dgm:spPr/>
    </dgm:pt>
    <dgm:pt modelId="{98E4CD31-8F22-7548-BEFE-32340025D647}" type="pres">
      <dgm:prSet presAssocID="{504C326E-91D0-4B55-A477-90D06A3EFC84}" presName="level2hierChild" presStyleCnt="0"/>
      <dgm:spPr/>
    </dgm:pt>
    <dgm:pt modelId="{707DF407-C8F8-3A41-A72D-64B682781AC5}" type="pres">
      <dgm:prSet presAssocID="{70C61B44-850C-4FF8-BCF9-361D7974588A}" presName="conn2-1" presStyleLbl="parChTrans1D2" presStyleIdx="0" presStyleCnt="2"/>
      <dgm:spPr/>
    </dgm:pt>
    <dgm:pt modelId="{D816F52A-99D5-3146-ADAA-FEC9BA85134A}" type="pres">
      <dgm:prSet presAssocID="{70C61B44-850C-4FF8-BCF9-361D7974588A}" presName="connTx" presStyleLbl="parChTrans1D2" presStyleIdx="0" presStyleCnt="2"/>
      <dgm:spPr/>
    </dgm:pt>
    <dgm:pt modelId="{B02012B5-8561-F94F-BB5C-83AA2FD3F3E3}" type="pres">
      <dgm:prSet presAssocID="{A471EB48-C9DB-4273-977F-18E5E7EE7AA1}" presName="root2" presStyleCnt="0"/>
      <dgm:spPr/>
    </dgm:pt>
    <dgm:pt modelId="{622E3AA7-E94B-E942-A004-F9168F536C83}" type="pres">
      <dgm:prSet presAssocID="{A471EB48-C9DB-4273-977F-18E5E7EE7AA1}" presName="LevelTwoTextNode" presStyleLbl="node2" presStyleIdx="0" presStyleCnt="2">
        <dgm:presLayoutVars>
          <dgm:chPref val="3"/>
        </dgm:presLayoutVars>
      </dgm:prSet>
      <dgm:spPr/>
    </dgm:pt>
    <dgm:pt modelId="{79AF764F-DAB8-9447-9371-BF5F9A21D5A3}" type="pres">
      <dgm:prSet presAssocID="{A471EB48-C9DB-4273-977F-18E5E7EE7AA1}" presName="level3hierChild" presStyleCnt="0"/>
      <dgm:spPr/>
    </dgm:pt>
    <dgm:pt modelId="{BEE7A398-38AD-234A-9EEB-557EA02E8C02}" type="pres">
      <dgm:prSet presAssocID="{EB6BD04B-4658-43EC-9590-FDB23251115D}" presName="conn2-1" presStyleLbl="parChTrans1D2" presStyleIdx="1" presStyleCnt="2"/>
      <dgm:spPr/>
    </dgm:pt>
    <dgm:pt modelId="{28C80D03-2737-A540-919D-BAF2853C6D48}" type="pres">
      <dgm:prSet presAssocID="{EB6BD04B-4658-43EC-9590-FDB23251115D}" presName="connTx" presStyleLbl="parChTrans1D2" presStyleIdx="1" presStyleCnt="2"/>
      <dgm:spPr/>
    </dgm:pt>
    <dgm:pt modelId="{13EEC568-4A61-FB4D-9054-7A41FC9E0AE4}" type="pres">
      <dgm:prSet presAssocID="{DFB08E3B-D3B4-43D9-83AD-5B77473515D6}" presName="root2" presStyleCnt="0"/>
      <dgm:spPr/>
    </dgm:pt>
    <dgm:pt modelId="{3892C30C-2E33-A54D-A9F7-5A282516CF69}" type="pres">
      <dgm:prSet presAssocID="{DFB08E3B-D3B4-43D9-83AD-5B77473515D6}" presName="LevelTwoTextNode" presStyleLbl="node2" presStyleIdx="1" presStyleCnt="2">
        <dgm:presLayoutVars>
          <dgm:chPref val="3"/>
        </dgm:presLayoutVars>
      </dgm:prSet>
      <dgm:spPr/>
    </dgm:pt>
    <dgm:pt modelId="{1F1EFC96-E124-9446-AFE2-8AE5CF15FFEE}" type="pres">
      <dgm:prSet presAssocID="{DFB08E3B-D3B4-43D9-83AD-5B77473515D6}" presName="level3hierChild" presStyleCnt="0"/>
      <dgm:spPr/>
    </dgm:pt>
  </dgm:ptLst>
  <dgm:cxnLst>
    <dgm:cxn modelId="{BB7A3F30-F98A-E249-898C-E30FE82B4A05}" type="presOf" srcId="{AEA72358-E964-496D-9C60-BCFAB0287A8A}" destId="{25C88CCD-7BC3-1346-88A8-6DAEC126E2F4}" srcOrd="0" destOrd="0" presId="urn:microsoft.com/office/officeart/2005/8/layout/hierarchy2"/>
    <dgm:cxn modelId="{D65CAE55-D12D-4140-A7A6-6415BBD16D8F}" srcId="{AEA72358-E964-496D-9C60-BCFAB0287A8A}" destId="{504C326E-91D0-4B55-A477-90D06A3EFC84}" srcOrd="1" destOrd="0" parTransId="{7108EB20-80E9-4FE3-B0C9-D08A72D33D1D}" sibTransId="{ED2AFB85-78CB-431A-B12A-ABF96A5EDAD3}"/>
    <dgm:cxn modelId="{1F1C8171-D157-C74D-AFE5-5EE4A0193237}" type="presOf" srcId="{EB6BD04B-4658-43EC-9590-FDB23251115D}" destId="{BEE7A398-38AD-234A-9EEB-557EA02E8C02}" srcOrd="0" destOrd="0" presId="urn:microsoft.com/office/officeart/2005/8/layout/hierarchy2"/>
    <dgm:cxn modelId="{2D49B074-B7C8-0F4E-93C3-016952E0DD84}" type="presOf" srcId="{561786F9-A14B-42A4-BB42-6126FA154C4B}" destId="{52E8E8B4-8610-9C44-A534-EC0F97104ED3}" srcOrd="0" destOrd="0" presId="urn:microsoft.com/office/officeart/2005/8/layout/hierarchy2"/>
    <dgm:cxn modelId="{B9EF7692-047D-B24B-AB53-241A9F4BA7B9}" type="presOf" srcId="{70C61B44-850C-4FF8-BCF9-361D7974588A}" destId="{707DF407-C8F8-3A41-A72D-64B682781AC5}" srcOrd="0" destOrd="0" presId="urn:microsoft.com/office/officeart/2005/8/layout/hierarchy2"/>
    <dgm:cxn modelId="{C0EF199E-8A3C-446E-ABC0-72AF80EB18FF}" srcId="{504C326E-91D0-4B55-A477-90D06A3EFC84}" destId="{A471EB48-C9DB-4273-977F-18E5E7EE7AA1}" srcOrd="0" destOrd="0" parTransId="{70C61B44-850C-4FF8-BCF9-361D7974588A}" sibTransId="{5FA23C74-57CD-4044-8A28-57D9FA471BA7}"/>
    <dgm:cxn modelId="{182CE8A9-671D-4530-B58F-A5E49B34849D}" srcId="{504C326E-91D0-4B55-A477-90D06A3EFC84}" destId="{DFB08E3B-D3B4-43D9-83AD-5B77473515D6}" srcOrd="1" destOrd="0" parTransId="{EB6BD04B-4658-43EC-9590-FDB23251115D}" sibTransId="{8A56BF4E-7C6B-4917-9DA9-43B177D40365}"/>
    <dgm:cxn modelId="{B13550B8-A774-4549-A80F-23985BF602B3}" srcId="{AEA72358-E964-496D-9C60-BCFAB0287A8A}" destId="{561786F9-A14B-42A4-BB42-6126FA154C4B}" srcOrd="0" destOrd="0" parTransId="{0A6D24BA-50F0-46CD-B8ED-09BE3B7DFB40}" sibTransId="{48A4978A-6755-49A2-9015-9A482D6A3905}"/>
    <dgm:cxn modelId="{A6A2D3CB-B09C-B449-BB6C-764CEFAD6DB4}" type="presOf" srcId="{70C61B44-850C-4FF8-BCF9-361D7974588A}" destId="{D816F52A-99D5-3146-ADAA-FEC9BA85134A}" srcOrd="1" destOrd="0" presId="urn:microsoft.com/office/officeart/2005/8/layout/hierarchy2"/>
    <dgm:cxn modelId="{877525CD-49F8-8641-B91D-F23BDC4EC026}" type="presOf" srcId="{EB6BD04B-4658-43EC-9590-FDB23251115D}" destId="{28C80D03-2737-A540-919D-BAF2853C6D48}" srcOrd="1" destOrd="0" presId="urn:microsoft.com/office/officeart/2005/8/layout/hierarchy2"/>
    <dgm:cxn modelId="{D71380D7-9CB7-844A-AD98-8C10F6270338}" type="presOf" srcId="{504C326E-91D0-4B55-A477-90D06A3EFC84}" destId="{CD21BA30-9111-F640-AF31-7E7AAD6F6F77}" srcOrd="0" destOrd="0" presId="urn:microsoft.com/office/officeart/2005/8/layout/hierarchy2"/>
    <dgm:cxn modelId="{742093D7-4089-9241-A28F-E58BF18CFB8B}" type="presOf" srcId="{A471EB48-C9DB-4273-977F-18E5E7EE7AA1}" destId="{622E3AA7-E94B-E942-A004-F9168F536C83}" srcOrd="0" destOrd="0" presId="urn:microsoft.com/office/officeart/2005/8/layout/hierarchy2"/>
    <dgm:cxn modelId="{E44183EF-0E5E-764F-921A-656D82E67F47}" type="presOf" srcId="{DFB08E3B-D3B4-43D9-83AD-5B77473515D6}" destId="{3892C30C-2E33-A54D-A9F7-5A282516CF69}" srcOrd="0" destOrd="0" presId="urn:microsoft.com/office/officeart/2005/8/layout/hierarchy2"/>
    <dgm:cxn modelId="{BE1D25DC-59DF-D440-8B85-8F49E3B2154A}" type="presParOf" srcId="{25C88CCD-7BC3-1346-88A8-6DAEC126E2F4}" destId="{251C7A00-AF2C-8D41-BAE8-F93FD8E15DCE}" srcOrd="0" destOrd="0" presId="urn:microsoft.com/office/officeart/2005/8/layout/hierarchy2"/>
    <dgm:cxn modelId="{D63AD029-DA9C-F548-9BDD-77D3FD246A3C}" type="presParOf" srcId="{251C7A00-AF2C-8D41-BAE8-F93FD8E15DCE}" destId="{52E8E8B4-8610-9C44-A534-EC0F97104ED3}" srcOrd="0" destOrd="0" presId="urn:microsoft.com/office/officeart/2005/8/layout/hierarchy2"/>
    <dgm:cxn modelId="{4C4EA5A3-D2B8-864A-8265-FA644F0FC094}" type="presParOf" srcId="{251C7A00-AF2C-8D41-BAE8-F93FD8E15DCE}" destId="{46FA37D5-A25F-BA44-A75C-B2B504C484C5}" srcOrd="1" destOrd="0" presId="urn:microsoft.com/office/officeart/2005/8/layout/hierarchy2"/>
    <dgm:cxn modelId="{B29BE965-A07D-314F-80DD-719283E98AC2}" type="presParOf" srcId="{25C88CCD-7BC3-1346-88A8-6DAEC126E2F4}" destId="{BCC4321A-6922-8A41-85D4-348939AC05CB}" srcOrd="1" destOrd="0" presId="urn:microsoft.com/office/officeart/2005/8/layout/hierarchy2"/>
    <dgm:cxn modelId="{59715F74-4A3D-F044-977C-70F5AD0D2576}" type="presParOf" srcId="{BCC4321A-6922-8A41-85D4-348939AC05CB}" destId="{CD21BA30-9111-F640-AF31-7E7AAD6F6F77}" srcOrd="0" destOrd="0" presId="urn:microsoft.com/office/officeart/2005/8/layout/hierarchy2"/>
    <dgm:cxn modelId="{46BA4459-985E-CE45-92BF-0EFBAC16134B}" type="presParOf" srcId="{BCC4321A-6922-8A41-85D4-348939AC05CB}" destId="{98E4CD31-8F22-7548-BEFE-32340025D647}" srcOrd="1" destOrd="0" presId="urn:microsoft.com/office/officeart/2005/8/layout/hierarchy2"/>
    <dgm:cxn modelId="{3A2E8B65-3C83-6C47-B43B-6268F25DD284}" type="presParOf" srcId="{98E4CD31-8F22-7548-BEFE-32340025D647}" destId="{707DF407-C8F8-3A41-A72D-64B682781AC5}" srcOrd="0" destOrd="0" presId="urn:microsoft.com/office/officeart/2005/8/layout/hierarchy2"/>
    <dgm:cxn modelId="{DFCD22CA-20AF-EF49-A8A7-91D950DCF6FC}" type="presParOf" srcId="{707DF407-C8F8-3A41-A72D-64B682781AC5}" destId="{D816F52A-99D5-3146-ADAA-FEC9BA85134A}" srcOrd="0" destOrd="0" presId="urn:microsoft.com/office/officeart/2005/8/layout/hierarchy2"/>
    <dgm:cxn modelId="{ABBDC830-F4D8-EC4A-BEA2-D339EB632947}" type="presParOf" srcId="{98E4CD31-8F22-7548-BEFE-32340025D647}" destId="{B02012B5-8561-F94F-BB5C-83AA2FD3F3E3}" srcOrd="1" destOrd="0" presId="urn:microsoft.com/office/officeart/2005/8/layout/hierarchy2"/>
    <dgm:cxn modelId="{9E31A5E5-8E0A-C04B-86E5-ED59A2A82565}" type="presParOf" srcId="{B02012B5-8561-F94F-BB5C-83AA2FD3F3E3}" destId="{622E3AA7-E94B-E942-A004-F9168F536C83}" srcOrd="0" destOrd="0" presId="urn:microsoft.com/office/officeart/2005/8/layout/hierarchy2"/>
    <dgm:cxn modelId="{48586F2B-905A-C549-A610-81E191F27CC4}" type="presParOf" srcId="{B02012B5-8561-F94F-BB5C-83AA2FD3F3E3}" destId="{79AF764F-DAB8-9447-9371-BF5F9A21D5A3}" srcOrd="1" destOrd="0" presId="urn:microsoft.com/office/officeart/2005/8/layout/hierarchy2"/>
    <dgm:cxn modelId="{776DBD7B-40FE-F84F-89E2-ADF2B0C23D7F}" type="presParOf" srcId="{98E4CD31-8F22-7548-BEFE-32340025D647}" destId="{BEE7A398-38AD-234A-9EEB-557EA02E8C02}" srcOrd="2" destOrd="0" presId="urn:microsoft.com/office/officeart/2005/8/layout/hierarchy2"/>
    <dgm:cxn modelId="{BE06A2CC-00A6-5445-9586-700E7C295FE8}" type="presParOf" srcId="{BEE7A398-38AD-234A-9EEB-557EA02E8C02}" destId="{28C80D03-2737-A540-919D-BAF2853C6D48}" srcOrd="0" destOrd="0" presId="urn:microsoft.com/office/officeart/2005/8/layout/hierarchy2"/>
    <dgm:cxn modelId="{1541D854-BD19-FC44-BD90-771ACAAD11F5}" type="presParOf" srcId="{98E4CD31-8F22-7548-BEFE-32340025D647}" destId="{13EEC568-4A61-FB4D-9054-7A41FC9E0AE4}" srcOrd="3" destOrd="0" presId="urn:microsoft.com/office/officeart/2005/8/layout/hierarchy2"/>
    <dgm:cxn modelId="{357122B5-773A-DB4C-84D4-127EE3552FC5}" type="presParOf" srcId="{13EEC568-4A61-FB4D-9054-7A41FC9E0AE4}" destId="{3892C30C-2E33-A54D-A9F7-5A282516CF69}" srcOrd="0" destOrd="0" presId="urn:microsoft.com/office/officeart/2005/8/layout/hierarchy2"/>
    <dgm:cxn modelId="{AD2AB931-631B-424A-8F4F-F6FCA4B6B30C}" type="presParOf" srcId="{13EEC568-4A61-FB4D-9054-7A41FC9E0AE4}" destId="{1F1EFC96-E124-9446-AFE2-8AE5CF15FFE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A39EE7-07A0-4177-9ED4-D90EDF6214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2CF3E4-F5B3-4867-B25D-A625D33C588A}">
      <dgm:prSet/>
      <dgm:spPr/>
      <dgm:t>
        <a:bodyPr/>
        <a:lstStyle/>
        <a:p>
          <a:r>
            <a:rPr lang="en-US"/>
            <a:t>Speed up development – high quality and compatible</a:t>
          </a:r>
        </a:p>
      </dgm:t>
    </dgm:pt>
    <dgm:pt modelId="{33D439AE-836E-4B37-A120-F26861175D98}" type="parTrans" cxnId="{C4ECBF7F-7164-40B4-BA6E-A45EDDFC649B}">
      <dgm:prSet/>
      <dgm:spPr/>
      <dgm:t>
        <a:bodyPr/>
        <a:lstStyle/>
        <a:p>
          <a:endParaRPr lang="en-US"/>
        </a:p>
      </dgm:t>
    </dgm:pt>
    <dgm:pt modelId="{3C949344-0CEE-4832-8CAB-C0A1CF54FC99}" type="sibTrans" cxnId="{C4ECBF7F-7164-40B4-BA6E-A45EDDFC649B}">
      <dgm:prSet/>
      <dgm:spPr/>
      <dgm:t>
        <a:bodyPr/>
        <a:lstStyle/>
        <a:p>
          <a:endParaRPr lang="en-US"/>
        </a:p>
      </dgm:t>
    </dgm:pt>
    <dgm:pt modelId="{75E29900-F805-44EE-A555-EDFC9B38E935}">
      <dgm:prSet/>
      <dgm:spPr/>
      <dgm:t>
        <a:bodyPr/>
        <a:lstStyle/>
        <a:p>
          <a:r>
            <a:rPr lang="en-US"/>
            <a:t>Get to know more about the community requirements.</a:t>
          </a:r>
        </a:p>
      </dgm:t>
    </dgm:pt>
    <dgm:pt modelId="{099FB132-C497-4E15-A64B-6FC0BECA7FDF}" type="parTrans" cxnId="{87FE6B55-3AD5-42A0-8412-8816DAAF9041}">
      <dgm:prSet/>
      <dgm:spPr/>
      <dgm:t>
        <a:bodyPr/>
        <a:lstStyle/>
        <a:p>
          <a:endParaRPr lang="en-US"/>
        </a:p>
      </dgm:t>
    </dgm:pt>
    <dgm:pt modelId="{8709D110-12EF-4C9B-99D9-7261A8417013}" type="sibTrans" cxnId="{87FE6B55-3AD5-42A0-8412-8816DAAF9041}">
      <dgm:prSet/>
      <dgm:spPr/>
      <dgm:t>
        <a:bodyPr/>
        <a:lstStyle/>
        <a:p>
          <a:endParaRPr lang="en-US"/>
        </a:p>
      </dgm:t>
    </dgm:pt>
    <dgm:pt modelId="{D30145F2-AC55-47FA-9181-9B949078F63F}">
      <dgm:prSet/>
      <dgm:spPr/>
      <dgm:t>
        <a:bodyPr/>
        <a:lstStyle/>
        <a:p>
          <a:r>
            <a:rPr lang="en-US"/>
            <a:t>Test our controls in beta version of .NET MAUI before the official release.</a:t>
          </a:r>
        </a:p>
      </dgm:t>
    </dgm:pt>
    <dgm:pt modelId="{6242ABD8-5EFB-4E56-BBAC-F7779D6B0D22}" type="parTrans" cxnId="{12984511-CA81-4AC8-936A-EB3E0FCD3756}">
      <dgm:prSet/>
      <dgm:spPr/>
      <dgm:t>
        <a:bodyPr/>
        <a:lstStyle/>
        <a:p>
          <a:endParaRPr lang="en-US"/>
        </a:p>
      </dgm:t>
    </dgm:pt>
    <dgm:pt modelId="{61AF8EAB-5299-4E0D-90F3-A92194FC0F8D}" type="sibTrans" cxnId="{12984511-CA81-4AC8-936A-EB3E0FCD3756}">
      <dgm:prSet/>
      <dgm:spPr/>
      <dgm:t>
        <a:bodyPr/>
        <a:lstStyle/>
        <a:p>
          <a:endParaRPr lang="en-US"/>
        </a:p>
      </dgm:t>
    </dgm:pt>
    <dgm:pt modelId="{925AEE5D-073A-4C88-A566-D798A1129F86}">
      <dgm:prSet/>
      <dgm:spPr/>
      <dgm:t>
        <a:bodyPr/>
        <a:lstStyle/>
        <a:p>
          <a:r>
            <a:rPr lang="en-US"/>
            <a:t>Huge spike in .NET MAUI Toolkit</a:t>
          </a:r>
        </a:p>
      </dgm:t>
    </dgm:pt>
    <dgm:pt modelId="{EBE0F9B7-1CB3-456E-854A-6B8C7070DC26}" type="parTrans" cxnId="{0BFC45CB-009E-48F1-9996-3374174D4151}">
      <dgm:prSet/>
      <dgm:spPr/>
      <dgm:t>
        <a:bodyPr/>
        <a:lstStyle/>
        <a:p>
          <a:endParaRPr lang="en-US"/>
        </a:p>
      </dgm:t>
    </dgm:pt>
    <dgm:pt modelId="{54574BEE-7167-45B1-B14F-50D95CCE91EA}" type="sibTrans" cxnId="{0BFC45CB-009E-48F1-9996-3374174D4151}">
      <dgm:prSet/>
      <dgm:spPr/>
      <dgm:t>
        <a:bodyPr/>
        <a:lstStyle/>
        <a:p>
          <a:endParaRPr lang="en-US"/>
        </a:p>
      </dgm:t>
    </dgm:pt>
    <dgm:pt modelId="{0851EA9F-37A1-429C-B3E9-D594B9155C87}" type="pres">
      <dgm:prSet presAssocID="{A2A39EE7-07A0-4177-9ED4-D90EDF621437}" presName="root" presStyleCnt="0">
        <dgm:presLayoutVars>
          <dgm:dir/>
          <dgm:resizeHandles val="exact"/>
        </dgm:presLayoutVars>
      </dgm:prSet>
      <dgm:spPr/>
    </dgm:pt>
    <dgm:pt modelId="{942356E7-6963-402A-9FBA-923BB3D6A86E}" type="pres">
      <dgm:prSet presAssocID="{0A2CF3E4-F5B3-4867-B25D-A625D33C588A}" presName="compNode" presStyleCnt="0"/>
      <dgm:spPr/>
    </dgm:pt>
    <dgm:pt modelId="{E4A6CB17-A49C-4E17-A202-166152607981}" type="pres">
      <dgm:prSet presAssocID="{0A2CF3E4-F5B3-4867-B25D-A625D33C588A}" presName="bgRect" presStyleLbl="bgShp" presStyleIdx="0" presStyleCnt="4"/>
      <dgm:spPr/>
    </dgm:pt>
    <dgm:pt modelId="{F1875EDC-2BAE-498C-9E04-355FD69AE150}" type="pres">
      <dgm:prSet presAssocID="{0A2CF3E4-F5B3-4867-B25D-A625D33C58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64DEC0D3-C463-4E1B-B959-4DF8534A4830}" type="pres">
      <dgm:prSet presAssocID="{0A2CF3E4-F5B3-4867-B25D-A625D33C588A}" presName="spaceRect" presStyleCnt="0"/>
      <dgm:spPr/>
    </dgm:pt>
    <dgm:pt modelId="{4E91426A-A9BB-4628-B350-E16A22F71C46}" type="pres">
      <dgm:prSet presAssocID="{0A2CF3E4-F5B3-4867-B25D-A625D33C588A}" presName="parTx" presStyleLbl="revTx" presStyleIdx="0" presStyleCnt="4">
        <dgm:presLayoutVars>
          <dgm:chMax val="0"/>
          <dgm:chPref val="0"/>
        </dgm:presLayoutVars>
      </dgm:prSet>
      <dgm:spPr/>
    </dgm:pt>
    <dgm:pt modelId="{8516AD7B-E71B-40E2-8FB6-AADCE546EEE1}" type="pres">
      <dgm:prSet presAssocID="{3C949344-0CEE-4832-8CAB-C0A1CF54FC99}" presName="sibTrans" presStyleCnt="0"/>
      <dgm:spPr/>
    </dgm:pt>
    <dgm:pt modelId="{1ACE1880-E32D-41C9-862E-18AAAC5D0ACE}" type="pres">
      <dgm:prSet presAssocID="{75E29900-F805-44EE-A555-EDFC9B38E935}" presName="compNode" presStyleCnt="0"/>
      <dgm:spPr/>
    </dgm:pt>
    <dgm:pt modelId="{D9EEA6AE-D05B-43E1-993C-080F51530C5C}" type="pres">
      <dgm:prSet presAssocID="{75E29900-F805-44EE-A555-EDFC9B38E935}" presName="bgRect" presStyleLbl="bgShp" presStyleIdx="1" presStyleCnt="4"/>
      <dgm:spPr/>
    </dgm:pt>
    <dgm:pt modelId="{25871430-E917-4924-B29B-A58879676429}" type="pres">
      <dgm:prSet presAssocID="{75E29900-F805-44EE-A555-EDFC9B38E935}"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sers with solid fill"/>
        </a:ext>
      </dgm:extLst>
    </dgm:pt>
    <dgm:pt modelId="{A18B4A00-207D-4692-8404-3C93845094B2}" type="pres">
      <dgm:prSet presAssocID="{75E29900-F805-44EE-A555-EDFC9B38E935}" presName="spaceRect" presStyleCnt="0"/>
      <dgm:spPr/>
    </dgm:pt>
    <dgm:pt modelId="{CBA9607E-2D7C-47ED-B200-F53332729B92}" type="pres">
      <dgm:prSet presAssocID="{75E29900-F805-44EE-A555-EDFC9B38E935}" presName="parTx" presStyleLbl="revTx" presStyleIdx="1" presStyleCnt="4">
        <dgm:presLayoutVars>
          <dgm:chMax val="0"/>
          <dgm:chPref val="0"/>
        </dgm:presLayoutVars>
      </dgm:prSet>
      <dgm:spPr/>
    </dgm:pt>
    <dgm:pt modelId="{BC643890-E82B-44F2-A22F-1237A92A770A}" type="pres">
      <dgm:prSet presAssocID="{8709D110-12EF-4C9B-99D9-7261A8417013}" presName="sibTrans" presStyleCnt="0"/>
      <dgm:spPr/>
    </dgm:pt>
    <dgm:pt modelId="{18D1E36B-7188-4839-8BB6-66D6C7C8757D}" type="pres">
      <dgm:prSet presAssocID="{D30145F2-AC55-47FA-9181-9B949078F63F}" presName="compNode" presStyleCnt="0"/>
      <dgm:spPr/>
    </dgm:pt>
    <dgm:pt modelId="{40F77ABE-432B-4644-A173-B5E76F9D9339}" type="pres">
      <dgm:prSet presAssocID="{D30145F2-AC55-47FA-9181-9B949078F63F}" presName="bgRect" presStyleLbl="bgShp" presStyleIdx="2" presStyleCnt="4"/>
      <dgm:spPr/>
    </dgm:pt>
    <dgm:pt modelId="{91406DC1-D5F4-4049-B080-5CFB228FBD42}" type="pres">
      <dgm:prSet presAssocID="{D30145F2-AC55-47FA-9181-9B949078F63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List with solid fill"/>
        </a:ext>
      </dgm:extLst>
    </dgm:pt>
    <dgm:pt modelId="{AD39584D-0816-4E11-85AD-59EB9AE7DC83}" type="pres">
      <dgm:prSet presAssocID="{D30145F2-AC55-47FA-9181-9B949078F63F}" presName="spaceRect" presStyleCnt="0"/>
      <dgm:spPr/>
    </dgm:pt>
    <dgm:pt modelId="{C57BC89D-7CA4-4ADC-9A78-571BA6A53FB8}" type="pres">
      <dgm:prSet presAssocID="{D30145F2-AC55-47FA-9181-9B949078F63F}" presName="parTx" presStyleLbl="revTx" presStyleIdx="2" presStyleCnt="4">
        <dgm:presLayoutVars>
          <dgm:chMax val="0"/>
          <dgm:chPref val="0"/>
        </dgm:presLayoutVars>
      </dgm:prSet>
      <dgm:spPr/>
    </dgm:pt>
    <dgm:pt modelId="{A83B1BA9-E3A4-4D57-B4EE-A35374D9B18D}" type="pres">
      <dgm:prSet presAssocID="{61AF8EAB-5299-4E0D-90F3-A92194FC0F8D}" presName="sibTrans" presStyleCnt="0"/>
      <dgm:spPr/>
    </dgm:pt>
    <dgm:pt modelId="{FA4D375C-2F01-4F2F-81C8-29DBD2344765}" type="pres">
      <dgm:prSet presAssocID="{925AEE5D-073A-4C88-A566-D798A1129F86}" presName="compNode" presStyleCnt="0"/>
      <dgm:spPr/>
    </dgm:pt>
    <dgm:pt modelId="{7BE83DFA-FEF7-4E13-BDF6-A1CCF9C942A0}" type="pres">
      <dgm:prSet presAssocID="{925AEE5D-073A-4C88-A566-D798A1129F86}" presName="bgRect" presStyleLbl="bgShp" presStyleIdx="3" presStyleCnt="4"/>
      <dgm:spPr/>
    </dgm:pt>
    <dgm:pt modelId="{0CCA1D5A-1954-475E-AB41-D3B5380D6111}" type="pres">
      <dgm:prSet presAssocID="{925AEE5D-073A-4C88-A566-D798A1129F86}"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8AA1D833-3CCE-40BA-9EE9-D7673E2AACC5}" type="pres">
      <dgm:prSet presAssocID="{925AEE5D-073A-4C88-A566-D798A1129F86}" presName="spaceRect" presStyleCnt="0"/>
      <dgm:spPr/>
    </dgm:pt>
    <dgm:pt modelId="{358BD2C5-C6B0-40C1-8D89-50149ED2B9C8}" type="pres">
      <dgm:prSet presAssocID="{925AEE5D-073A-4C88-A566-D798A1129F86}" presName="parTx" presStyleLbl="revTx" presStyleIdx="3" presStyleCnt="4">
        <dgm:presLayoutVars>
          <dgm:chMax val="0"/>
          <dgm:chPref val="0"/>
        </dgm:presLayoutVars>
      </dgm:prSet>
      <dgm:spPr/>
    </dgm:pt>
  </dgm:ptLst>
  <dgm:cxnLst>
    <dgm:cxn modelId="{12984511-CA81-4AC8-936A-EB3E0FCD3756}" srcId="{A2A39EE7-07A0-4177-9ED4-D90EDF621437}" destId="{D30145F2-AC55-47FA-9181-9B949078F63F}" srcOrd="2" destOrd="0" parTransId="{6242ABD8-5EFB-4E56-BBAC-F7779D6B0D22}" sibTransId="{61AF8EAB-5299-4E0D-90F3-A92194FC0F8D}"/>
    <dgm:cxn modelId="{7411DE27-C1C8-4E68-BF47-343E5EEC99CE}" type="presOf" srcId="{75E29900-F805-44EE-A555-EDFC9B38E935}" destId="{CBA9607E-2D7C-47ED-B200-F53332729B92}" srcOrd="0" destOrd="0" presId="urn:microsoft.com/office/officeart/2018/2/layout/IconVerticalSolidList"/>
    <dgm:cxn modelId="{87FE6B55-3AD5-42A0-8412-8816DAAF9041}" srcId="{A2A39EE7-07A0-4177-9ED4-D90EDF621437}" destId="{75E29900-F805-44EE-A555-EDFC9B38E935}" srcOrd="1" destOrd="0" parTransId="{099FB132-C497-4E15-A64B-6FC0BECA7FDF}" sibTransId="{8709D110-12EF-4C9B-99D9-7261A8417013}"/>
    <dgm:cxn modelId="{74C8FF5D-080A-4E6A-A0FD-DF5B5646434A}" type="presOf" srcId="{D30145F2-AC55-47FA-9181-9B949078F63F}" destId="{C57BC89D-7CA4-4ADC-9A78-571BA6A53FB8}" srcOrd="0" destOrd="0" presId="urn:microsoft.com/office/officeart/2018/2/layout/IconVerticalSolidList"/>
    <dgm:cxn modelId="{C4ECBF7F-7164-40B4-BA6E-A45EDDFC649B}" srcId="{A2A39EE7-07A0-4177-9ED4-D90EDF621437}" destId="{0A2CF3E4-F5B3-4867-B25D-A625D33C588A}" srcOrd="0" destOrd="0" parTransId="{33D439AE-836E-4B37-A120-F26861175D98}" sibTransId="{3C949344-0CEE-4832-8CAB-C0A1CF54FC99}"/>
    <dgm:cxn modelId="{007AC0A2-A956-437E-8301-0865D4D0DC7B}" type="presOf" srcId="{0A2CF3E4-F5B3-4867-B25D-A625D33C588A}" destId="{4E91426A-A9BB-4628-B350-E16A22F71C46}" srcOrd="0" destOrd="0" presId="urn:microsoft.com/office/officeart/2018/2/layout/IconVerticalSolidList"/>
    <dgm:cxn modelId="{09735FC5-FA39-4EC8-89C0-5199E1905501}" type="presOf" srcId="{925AEE5D-073A-4C88-A566-D798A1129F86}" destId="{358BD2C5-C6B0-40C1-8D89-50149ED2B9C8}" srcOrd="0" destOrd="0" presId="urn:microsoft.com/office/officeart/2018/2/layout/IconVerticalSolidList"/>
    <dgm:cxn modelId="{0BFC45CB-009E-48F1-9996-3374174D4151}" srcId="{A2A39EE7-07A0-4177-9ED4-D90EDF621437}" destId="{925AEE5D-073A-4C88-A566-D798A1129F86}" srcOrd="3" destOrd="0" parTransId="{EBE0F9B7-1CB3-456E-854A-6B8C7070DC26}" sibTransId="{54574BEE-7167-45B1-B14F-50D95CCE91EA}"/>
    <dgm:cxn modelId="{60F884D8-EA40-491B-ADB6-6969AF79EC46}" type="presOf" srcId="{A2A39EE7-07A0-4177-9ED4-D90EDF621437}" destId="{0851EA9F-37A1-429C-B3E9-D594B9155C87}" srcOrd="0" destOrd="0" presId="urn:microsoft.com/office/officeart/2018/2/layout/IconVerticalSolidList"/>
    <dgm:cxn modelId="{42C6A580-4286-4B99-BD5C-B41DF2161229}" type="presParOf" srcId="{0851EA9F-37A1-429C-B3E9-D594B9155C87}" destId="{942356E7-6963-402A-9FBA-923BB3D6A86E}" srcOrd="0" destOrd="0" presId="urn:microsoft.com/office/officeart/2018/2/layout/IconVerticalSolidList"/>
    <dgm:cxn modelId="{A7DF77EA-C024-4B5B-85E3-C31FBEE136DE}" type="presParOf" srcId="{942356E7-6963-402A-9FBA-923BB3D6A86E}" destId="{E4A6CB17-A49C-4E17-A202-166152607981}" srcOrd="0" destOrd="0" presId="urn:microsoft.com/office/officeart/2018/2/layout/IconVerticalSolidList"/>
    <dgm:cxn modelId="{255BCDC1-F5D6-4F32-A473-BE3BD7DE814E}" type="presParOf" srcId="{942356E7-6963-402A-9FBA-923BB3D6A86E}" destId="{F1875EDC-2BAE-498C-9E04-355FD69AE150}" srcOrd="1" destOrd="0" presId="urn:microsoft.com/office/officeart/2018/2/layout/IconVerticalSolidList"/>
    <dgm:cxn modelId="{9A8291C8-CE70-402E-9EB4-03E9B02C4204}" type="presParOf" srcId="{942356E7-6963-402A-9FBA-923BB3D6A86E}" destId="{64DEC0D3-C463-4E1B-B959-4DF8534A4830}" srcOrd="2" destOrd="0" presId="urn:microsoft.com/office/officeart/2018/2/layout/IconVerticalSolidList"/>
    <dgm:cxn modelId="{E1E20C44-D33E-441D-9B91-17F8892C82F4}" type="presParOf" srcId="{942356E7-6963-402A-9FBA-923BB3D6A86E}" destId="{4E91426A-A9BB-4628-B350-E16A22F71C46}" srcOrd="3" destOrd="0" presId="urn:microsoft.com/office/officeart/2018/2/layout/IconVerticalSolidList"/>
    <dgm:cxn modelId="{35F6F849-E851-47D3-BFEE-06F383CDC3EB}" type="presParOf" srcId="{0851EA9F-37A1-429C-B3E9-D594B9155C87}" destId="{8516AD7B-E71B-40E2-8FB6-AADCE546EEE1}" srcOrd="1" destOrd="0" presId="urn:microsoft.com/office/officeart/2018/2/layout/IconVerticalSolidList"/>
    <dgm:cxn modelId="{70193F4A-B8E4-49A9-B5C8-197CFDCA795E}" type="presParOf" srcId="{0851EA9F-37A1-429C-B3E9-D594B9155C87}" destId="{1ACE1880-E32D-41C9-862E-18AAAC5D0ACE}" srcOrd="2" destOrd="0" presId="urn:microsoft.com/office/officeart/2018/2/layout/IconVerticalSolidList"/>
    <dgm:cxn modelId="{E0DDF605-E69E-45EE-ACFF-6B4F51415DCA}" type="presParOf" srcId="{1ACE1880-E32D-41C9-862E-18AAAC5D0ACE}" destId="{D9EEA6AE-D05B-43E1-993C-080F51530C5C}" srcOrd="0" destOrd="0" presId="urn:microsoft.com/office/officeart/2018/2/layout/IconVerticalSolidList"/>
    <dgm:cxn modelId="{F4B5A69F-F618-4F58-A0EA-38064A067C43}" type="presParOf" srcId="{1ACE1880-E32D-41C9-862E-18AAAC5D0ACE}" destId="{25871430-E917-4924-B29B-A58879676429}" srcOrd="1" destOrd="0" presId="urn:microsoft.com/office/officeart/2018/2/layout/IconVerticalSolidList"/>
    <dgm:cxn modelId="{622E721D-B576-4070-820B-E44E061B1672}" type="presParOf" srcId="{1ACE1880-E32D-41C9-862E-18AAAC5D0ACE}" destId="{A18B4A00-207D-4692-8404-3C93845094B2}" srcOrd="2" destOrd="0" presId="urn:microsoft.com/office/officeart/2018/2/layout/IconVerticalSolidList"/>
    <dgm:cxn modelId="{DA47C052-3DA7-45CE-8952-8948D8E94859}" type="presParOf" srcId="{1ACE1880-E32D-41C9-862E-18AAAC5D0ACE}" destId="{CBA9607E-2D7C-47ED-B200-F53332729B92}" srcOrd="3" destOrd="0" presId="urn:microsoft.com/office/officeart/2018/2/layout/IconVerticalSolidList"/>
    <dgm:cxn modelId="{35A3A95F-FFA3-48A7-A2E8-35345896528C}" type="presParOf" srcId="{0851EA9F-37A1-429C-B3E9-D594B9155C87}" destId="{BC643890-E82B-44F2-A22F-1237A92A770A}" srcOrd="3" destOrd="0" presId="urn:microsoft.com/office/officeart/2018/2/layout/IconVerticalSolidList"/>
    <dgm:cxn modelId="{ED211FB0-07FE-429D-95BC-84863519B3E1}" type="presParOf" srcId="{0851EA9F-37A1-429C-B3E9-D594B9155C87}" destId="{18D1E36B-7188-4839-8BB6-66D6C7C8757D}" srcOrd="4" destOrd="0" presId="urn:microsoft.com/office/officeart/2018/2/layout/IconVerticalSolidList"/>
    <dgm:cxn modelId="{8F414BAD-31AB-4AB9-8B42-D86020F1EB3F}" type="presParOf" srcId="{18D1E36B-7188-4839-8BB6-66D6C7C8757D}" destId="{40F77ABE-432B-4644-A173-B5E76F9D9339}" srcOrd="0" destOrd="0" presId="urn:microsoft.com/office/officeart/2018/2/layout/IconVerticalSolidList"/>
    <dgm:cxn modelId="{BD54861C-8F7F-4D9A-917F-8E99FB5636CE}" type="presParOf" srcId="{18D1E36B-7188-4839-8BB6-66D6C7C8757D}" destId="{91406DC1-D5F4-4049-B080-5CFB228FBD42}" srcOrd="1" destOrd="0" presId="urn:microsoft.com/office/officeart/2018/2/layout/IconVerticalSolidList"/>
    <dgm:cxn modelId="{3FC182D6-3E47-4847-AF40-1F8BB39A58B6}" type="presParOf" srcId="{18D1E36B-7188-4839-8BB6-66D6C7C8757D}" destId="{AD39584D-0816-4E11-85AD-59EB9AE7DC83}" srcOrd="2" destOrd="0" presId="urn:microsoft.com/office/officeart/2018/2/layout/IconVerticalSolidList"/>
    <dgm:cxn modelId="{CC65E54D-1B75-4C3B-B670-21CF8231C4E3}" type="presParOf" srcId="{18D1E36B-7188-4839-8BB6-66D6C7C8757D}" destId="{C57BC89D-7CA4-4ADC-9A78-571BA6A53FB8}" srcOrd="3" destOrd="0" presId="urn:microsoft.com/office/officeart/2018/2/layout/IconVerticalSolidList"/>
    <dgm:cxn modelId="{57027ED3-4F2D-4B3D-8286-28C7EC86B360}" type="presParOf" srcId="{0851EA9F-37A1-429C-B3E9-D594B9155C87}" destId="{A83B1BA9-E3A4-4D57-B4EE-A35374D9B18D}" srcOrd="5" destOrd="0" presId="urn:microsoft.com/office/officeart/2018/2/layout/IconVerticalSolidList"/>
    <dgm:cxn modelId="{21065814-7325-470C-ABF4-7AECF96E208D}" type="presParOf" srcId="{0851EA9F-37A1-429C-B3E9-D594B9155C87}" destId="{FA4D375C-2F01-4F2F-81C8-29DBD2344765}" srcOrd="6" destOrd="0" presId="urn:microsoft.com/office/officeart/2018/2/layout/IconVerticalSolidList"/>
    <dgm:cxn modelId="{04CAA310-F1AC-4377-9C45-49A9C3DB96D4}" type="presParOf" srcId="{FA4D375C-2F01-4F2F-81C8-29DBD2344765}" destId="{7BE83DFA-FEF7-4E13-BDF6-A1CCF9C942A0}" srcOrd="0" destOrd="0" presId="urn:microsoft.com/office/officeart/2018/2/layout/IconVerticalSolidList"/>
    <dgm:cxn modelId="{B93B20FA-7C65-4C65-88ED-9B9DECDE5E39}" type="presParOf" srcId="{FA4D375C-2F01-4F2F-81C8-29DBD2344765}" destId="{0CCA1D5A-1954-475E-AB41-D3B5380D6111}" srcOrd="1" destOrd="0" presId="urn:microsoft.com/office/officeart/2018/2/layout/IconVerticalSolidList"/>
    <dgm:cxn modelId="{78AE4B35-4BBD-48F6-BDB8-3B7A5C6629AE}" type="presParOf" srcId="{FA4D375C-2F01-4F2F-81C8-29DBD2344765}" destId="{8AA1D833-3CCE-40BA-9EE9-D7673E2AACC5}" srcOrd="2" destOrd="0" presId="urn:microsoft.com/office/officeart/2018/2/layout/IconVerticalSolidList"/>
    <dgm:cxn modelId="{99C4BBD3-426B-482A-A93E-CE96C25D4BF8}" type="presParOf" srcId="{FA4D375C-2F01-4F2F-81C8-29DBD2344765}" destId="{358BD2C5-C6B0-40C1-8D89-50149ED2B9C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14B223-78A7-4C1D-860B-C64DF78FB104}" type="doc">
      <dgm:prSet loTypeId="urn:microsoft.com/office/officeart/2016/7/layout/VerticalDownArrowProcess" loCatId="process" qsTypeId="urn:microsoft.com/office/officeart/2005/8/quickstyle/simple1" qsCatId="simple" csTypeId="urn:microsoft.com/office/officeart/2005/8/colors/accent2_2" csCatId="accent2" phldr="1"/>
      <dgm:spPr/>
      <dgm:t>
        <a:bodyPr/>
        <a:lstStyle/>
        <a:p>
          <a:endParaRPr lang="en-US"/>
        </a:p>
      </dgm:t>
    </dgm:pt>
    <dgm:pt modelId="{9954F6F7-E557-40ED-AB30-2AC4172B1522}">
      <dgm:prSet/>
      <dgm:spPr/>
      <dgm:t>
        <a:bodyPr/>
        <a:lstStyle/>
        <a:p>
          <a:r>
            <a:rPr lang="en-US"/>
            <a:t>6 new controls for .NET MAUI Toolkit</a:t>
          </a:r>
        </a:p>
      </dgm:t>
    </dgm:pt>
    <dgm:pt modelId="{F8EA9152-8CE8-4E5E-8169-36BA4D720EFD}" type="parTrans" cxnId="{4E803D03-7D2F-4900-B707-D62BAFA13733}">
      <dgm:prSet/>
      <dgm:spPr/>
      <dgm:t>
        <a:bodyPr/>
        <a:lstStyle/>
        <a:p>
          <a:endParaRPr lang="en-US"/>
        </a:p>
      </dgm:t>
    </dgm:pt>
    <dgm:pt modelId="{D4C47A29-61B2-48E4-9037-234D237E4859}" type="sibTrans" cxnId="{4E803D03-7D2F-4900-B707-D62BAFA13733}">
      <dgm:prSet/>
      <dgm:spPr/>
      <dgm:t>
        <a:bodyPr/>
        <a:lstStyle/>
        <a:p>
          <a:endParaRPr lang="en-US"/>
        </a:p>
      </dgm:t>
    </dgm:pt>
    <dgm:pt modelId="{CAA13772-3FE8-42B9-A341-7A39AAED4FA4}">
      <dgm:prSet/>
      <dgm:spPr/>
      <dgm:t>
        <a:bodyPr/>
        <a:lstStyle/>
        <a:p>
          <a:r>
            <a:rPr lang="en-US"/>
            <a:t>1. Pickers – Picker, Date Picker, Time Picker, </a:t>
          </a:r>
          <a:r>
            <a:rPr lang="en-US" err="1"/>
            <a:t>DateTime</a:t>
          </a:r>
          <a:r>
            <a:rPr lang="en-US"/>
            <a:t> Picker</a:t>
          </a:r>
        </a:p>
      </dgm:t>
    </dgm:pt>
    <dgm:pt modelId="{BF8E8BBC-B6EF-4C21-8B0B-41C3C3F002A7}" type="parTrans" cxnId="{7126B117-D459-4DCB-8752-57AB9E7FC16F}">
      <dgm:prSet/>
      <dgm:spPr/>
      <dgm:t>
        <a:bodyPr/>
        <a:lstStyle/>
        <a:p>
          <a:endParaRPr lang="en-US"/>
        </a:p>
      </dgm:t>
    </dgm:pt>
    <dgm:pt modelId="{BE3C79AE-7786-4EA5-A9DA-83B9984446D4}" type="sibTrans" cxnId="{7126B117-D459-4DCB-8752-57AB9E7FC16F}">
      <dgm:prSet/>
      <dgm:spPr/>
      <dgm:t>
        <a:bodyPr/>
        <a:lstStyle/>
        <a:p>
          <a:endParaRPr lang="en-US"/>
        </a:p>
      </dgm:t>
    </dgm:pt>
    <dgm:pt modelId="{9F83A975-FE14-48E3-B05A-79A3887826AD}">
      <dgm:prSet/>
      <dgm:spPr/>
      <dgm:t>
        <a:bodyPr/>
        <a:lstStyle/>
        <a:p>
          <a:r>
            <a:rPr lang="en-US"/>
            <a:t>2. Progress bar – Linear, Circular</a:t>
          </a:r>
        </a:p>
      </dgm:t>
    </dgm:pt>
    <dgm:pt modelId="{4E3EC50C-E8EF-460D-B209-53F266869348}" type="parTrans" cxnId="{E19A7DB7-0E80-4AD5-A55B-87FBF0EC3CE9}">
      <dgm:prSet/>
      <dgm:spPr/>
      <dgm:t>
        <a:bodyPr/>
        <a:lstStyle/>
        <a:p>
          <a:endParaRPr lang="en-US"/>
        </a:p>
      </dgm:t>
    </dgm:pt>
    <dgm:pt modelId="{02E3442C-CB42-4601-8F9A-6AE4FD91544D}" type="sibTrans" cxnId="{E19A7DB7-0E80-4AD5-A55B-87FBF0EC3CE9}">
      <dgm:prSet/>
      <dgm:spPr/>
      <dgm:t>
        <a:bodyPr/>
        <a:lstStyle/>
        <a:p>
          <a:endParaRPr lang="en-US"/>
        </a:p>
      </dgm:t>
    </dgm:pt>
    <dgm:pt modelId="{D2B685CE-994B-4469-87B4-A6090AEFD016}">
      <dgm:prSet/>
      <dgm:spPr/>
      <dgm:t>
        <a:bodyPr/>
        <a:lstStyle/>
        <a:p>
          <a:r>
            <a:rPr lang="en-US"/>
            <a:t>Optimized for AOT and Trimming</a:t>
          </a:r>
        </a:p>
      </dgm:t>
    </dgm:pt>
    <dgm:pt modelId="{F82F19B6-93FA-4AA3-A257-1BB2AE5CD91F}" type="parTrans" cxnId="{4C2AA37D-2A75-4B5F-BF3F-6387438BEAA5}">
      <dgm:prSet/>
      <dgm:spPr/>
      <dgm:t>
        <a:bodyPr/>
        <a:lstStyle/>
        <a:p>
          <a:endParaRPr lang="en-US"/>
        </a:p>
      </dgm:t>
    </dgm:pt>
    <dgm:pt modelId="{7DF52EA8-C824-4E13-ADB5-2EF80D2927F5}" type="sibTrans" cxnId="{4C2AA37D-2A75-4B5F-BF3F-6387438BEAA5}">
      <dgm:prSet/>
      <dgm:spPr/>
      <dgm:t>
        <a:bodyPr/>
        <a:lstStyle/>
        <a:p>
          <a:endParaRPr lang="en-US"/>
        </a:p>
      </dgm:t>
    </dgm:pt>
    <dgm:pt modelId="{115B1930-8552-D744-8695-EE1F8E795A18}">
      <dgm:prSet/>
      <dgm:spPr/>
      <dgm:t>
        <a:bodyPr/>
        <a:lstStyle/>
        <a:p>
          <a:r>
            <a:rPr lang="en-US"/>
            <a:t>Your apps stay fast and light</a:t>
          </a:r>
          <a:endParaRPr lang="en-GB"/>
        </a:p>
      </dgm:t>
    </dgm:pt>
    <dgm:pt modelId="{D34BDAF9-AD44-1C4A-B713-A4A8E78BDF57}" type="parTrans" cxnId="{587AA0CB-9F75-E148-A470-E3B607B8C5B1}">
      <dgm:prSet/>
      <dgm:spPr/>
      <dgm:t>
        <a:bodyPr/>
        <a:lstStyle/>
        <a:p>
          <a:endParaRPr lang="en-GB"/>
        </a:p>
      </dgm:t>
    </dgm:pt>
    <dgm:pt modelId="{FF469D24-ADFD-1542-9C73-B218ED842020}" type="sibTrans" cxnId="{587AA0CB-9F75-E148-A470-E3B607B8C5B1}">
      <dgm:prSet/>
      <dgm:spPr/>
      <dgm:t>
        <a:bodyPr/>
        <a:lstStyle/>
        <a:p>
          <a:endParaRPr lang="en-GB"/>
        </a:p>
      </dgm:t>
    </dgm:pt>
    <dgm:pt modelId="{E88BC28C-FB8B-4D48-8B24-37539A5752D9}" type="pres">
      <dgm:prSet presAssocID="{1914B223-78A7-4C1D-860B-C64DF78FB104}" presName="Name0" presStyleCnt="0">
        <dgm:presLayoutVars>
          <dgm:dir/>
          <dgm:animLvl val="lvl"/>
          <dgm:resizeHandles val="exact"/>
        </dgm:presLayoutVars>
      </dgm:prSet>
      <dgm:spPr/>
    </dgm:pt>
    <dgm:pt modelId="{26C16DEE-4B74-6C43-AA80-267497D99931}" type="pres">
      <dgm:prSet presAssocID="{D2B685CE-994B-4469-87B4-A6090AEFD016}" presName="boxAndChildren" presStyleCnt="0"/>
      <dgm:spPr/>
    </dgm:pt>
    <dgm:pt modelId="{187FD65F-6D58-F443-95D1-5EDF2C7A19C8}" type="pres">
      <dgm:prSet presAssocID="{D2B685CE-994B-4469-87B4-A6090AEFD016}" presName="parentTextBox" presStyleLbl="alignNode1" presStyleIdx="0" presStyleCnt="2"/>
      <dgm:spPr/>
    </dgm:pt>
    <dgm:pt modelId="{92E9F8A5-FCB2-9441-98BF-09AD66C97060}" type="pres">
      <dgm:prSet presAssocID="{D2B685CE-994B-4469-87B4-A6090AEFD016}" presName="descendantBox" presStyleLbl="bgAccFollowNode1" presStyleIdx="0" presStyleCnt="2"/>
      <dgm:spPr/>
    </dgm:pt>
    <dgm:pt modelId="{3BBC45D6-77C8-3E42-B11C-EFD67DAB0D67}" type="pres">
      <dgm:prSet presAssocID="{D4C47A29-61B2-48E4-9037-234D237E4859}" presName="sp" presStyleCnt="0"/>
      <dgm:spPr/>
    </dgm:pt>
    <dgm:pt modelId="{64E1765B-A0F5-7040-81DD-1CF9F68A5EDA}" type="pres">
      <dgm:prSet presAssocID="{9954F6F7-E557-40ED-AB30-2AC4172B1522}" presName="arrowAndChildren" presStyleCnt="0"/>
      <dgm:spPr/>
    </dgm:pt>
    <dgm:pt modelId="{C5C12852-DE7B-9D4B-B52F-F36BCF591356}" type="pres">
      <dgm:prSet presAssocID="{9954F6F7-E557-40ED-AB30-2AC4172B1522}" presName="parentTextArrow" presStyleLbl="node1" presStyleIdx="0" presStyleCnt="0"/>
      <dgm:spPr/>
    </dgm:pt>
    <dgm:pt modelId="{F2539C04-72C8-7D4D-8520-4764B2EE12E6}" type="pres">
      <dgm:prSet presAssocID="{9954F6F7-E557-40ED-AB30-2AC4172B1522}" presName="arrow" presStyleLbl="alignNode1" presStyleIdx="1" presStyleCnt="2"/>
      <dgm:spPr/>
    </dgm:pt>
    <dgm:pt modelId="{A0EAEECE-63E8-D642-A158-E20F0D2A74A2}" type="pres">
      <dgm:prSet presAssocID="{9954F6F7-E557-40ED-AB30-2AC4172B1522}" presName="descendantArrow" presStyleLbl="bgAccFollowNode1" presStyleIdx="1" presStyleCnt="2"/>
      <dgm:spPr/>
    </dgm:pt>
  </dgm:ptLst>
  <dgm:cxnLst>
    <dgm:cxn modelId="{DCE93501-A1FD-9B46-9031-774E3CE37A0C}" type="presOf" srcId="{115B1930-8552-D744-8695-EE1F8E795A18}" destId="{92E9F8A5-FCB2-9441-98BF-09AD66C97060}" srcOrd="0" destOrd="0" presId="urn:microsoft.com/office/officeart/2016/7/layout/VerticalDownArrowProcess"/>
    <dgm:cxn modelId="{4E803D03-7D2F-4900-B707-D62BAFA13733}" srcId="{1914B223-78A7-4C1D-860B-C64DF78FB104}" destId="{9954F6F7-E557-40ED-AB30-2AC4172B1522}" srcOrd="0" destOrd="0" parTransId="{F8EA9152-8CE8-4E5E-8169-36BA4D720EFD}" sibTransId="{D4C47A29-61B2-48E4-9037-234D237E4859}"/>
    <dgm:cxn modelId="{7126B117-D459-4DCB-8752-57AB9E7FC16F}" srcId="{9954F6F7-E557-40ED-AB30-2AC4172B1522}" destId="{CAA13772-3FE8-42B9-A341-7A39AAED4FA4}" srcOrd="0" destOrd="0" parTransId="{BF8E8BBC-B6EF-4C21-8B0B-41C3C3F002A7}" sibTransId="{BE3C79AE-7786-4EA5-A9DA-83B9984446D4}"/>
    <dgm:cxn modelId="{8310A118-B36C-254B-BB31-AE97586EE8C5}" type="presOf" srcId="{1914B223-78A7-4C1D-860B-C64DF78FB104}" destId="{E88BC28C-FB8B-4D48-8B24-37539A5752D9}" srcOrd="0" destOrd="0" presId="urn:microsoft.com/office/officeart/2016/7/layout/VerticalDownArrowProcess"/>
    <dgm:cxn modelId="{17B7C646-5445-6646-8E01-9DD7C15426E9}" type="presOf" srcId="{CAA13772-3FE8-42B9-A341-7A39AAED4FA4}" destId="{A0EAEECE-63E8-D642-A158-E20F0D2A74A2}" srcOrd="0" destOrd="0" presId="urn:microsoft.com/office/officeart/2016/7/layout/VerticalDownArrowProcess"/>
    <dgm:cxn modelId="{4C2AA37D-2A75-4B5F-BF3F-6387438BEAA5}" srcId="{1914B223-78A7-4C1D-860B-C64DF78FB104}" destId="{D2B685CE-994B-4469-87B4-A6090AEFD016}" srcOrd="1" destOrd="0" parTransId="{F82F19B6-93FA-4AA3-A257-1BB2AE5CD91F}" sibTransId="{7DF52EA8-C824-4E13-ADB5-2EF80D2927F5}"/>
    <dgm:cxn modelId="{45939E9F-73ED-354E-AF05-6927A3B69E9A}" type="presOf" srcId="{9F83A975-FE14-48E3-B05A-79A3887826AD}" destId="{A0EAEECE-63E8-D642-A158-E20F0D2A74A2}" srcOrd="0" destOrd="1" presId="urn:microsoft.com/office/officeart/2016/7/layout/VerticalDownArrowProcess"/>
    <dgm:cxn modelId="{52F0CDAE-A874-1349-970D-AF6BA791C334}" type="presOf" srcId="{D2B685CE-994B-4469-87B4-A6090AEFD016}" destId="{187FD65F-6D58-F443-95D1-5EDF2C7A19C8}" srcOrd="0" destOrd="0" presId="urn:microsoft.com/office/officeart/2016/7/layout/VerticalDownArrowProcess"/>
    <dgm:cxn modelId="{E19A7DB7-0E80-4AD5-A55B-87FBF0EC3CE9}" srcId="{9954F6F7-E557-40ED-AB30-2AC4172B1522}" destId="{9F83A975-FE14-48E3-B05A-79A3887826AD}" srcOrd="1" destOrd="0" parTransId="{4E3EC50C-E8EF-460D-B209-53F266869348}" sibTransId="{02E3442C-CB42-4601-8F9A-6AE4FD91544D}"/>
    <dgm:cxn modelId="{587AA0CB-9F75-E148-A470-E3B607B8C5B1}" srcId="{D2B685CE-994B-4469-87B4-A6090AEFD016}" destId="{115B1930-8552-D744-8695-EE1F8E795A18}" srcOrd="0" destOrd="0" parTransId="{D34BDAF9-AD44-1C4A-B713-A4A8E78BDF57}" sibTransId="{FF469D24-ADFD-1542-9C73-B218ED842020}"/>
    <dgm:cxn modelId="{0CC81AE5-9168-034B-A7CB-8CE24E8E1992}" type="presOf" srcId="{9954F6F7-E557-40ED-AB30-2AC4172B1522}" destId="{F2539C04-72C8-7D4D-8520-4764B2EE12E6}" srcOrd="1" destOrd="0" presId="urn:microsoft.com/office/officeart/2016/7/layout/VerticalDownArrowProcess"/>
    <dgm:cxn modelId="{3C71BEF5-57C5-044E-939E-D9D3E6A0BDE1}" type="presOf" srcId="{9954F6F7-E557-40ED-AB30-2AC4172B1522}" destId="{C5C12852-DE7B-9D4B-B52F-F36BCF591356}" srcOrd="0" destOrd="0" presId="urn:microsoft.com/office/officeart/2016/7/layout/VerticalDownArrowProcess"/>
    <dgm:cxn modelId="{A0B9294D-569D-CE4F-922B-FDAD2767D796}" type="presParOf" srcId="{E88BC28C-FB8B-4D48-8B24-37539A5752D9}" destId="{26C16DEE-4B74-6C43-AA80-267497D99931}" srcOrd="0" destOrd="0" presId="urn:microsoft.com/office/officeart/2016/7/layout/VerticalDownArrowProcess"/>
    <dgm:cxn modelId="{4AF41092-CD0E-D24F-A758-0F128FAD6B21}" type="presParOf" srcId="{26C16DEE-4B74-6C43-AA80-267497D99931}" destId="{187FD65F-6D58-F443-95D1-5EDF2C7A19C8}" srcOrd="0" destOrd="0" presId="urn:microsoft.com/office/officeart/2016/7/layout/VerticalDownArrowProcess"/>
    <dgm:cxn modelId="{EBE412EA-811B-3743-AF54-828F9322387A}" type="presParOf" srcId="{26C16DEE-4B74-6C43-AA80-267497D99931}" destId="{92E9F8A5-FCB2-9441-98BF-09AD66C97060}" srcOrd="1" destOrd="0" presId="urn:microsoft.com/office/officeart/2016/7/layout/VerticalDownArrowProcess"/>
    <dgm:cxn modelId="{BE7E11B1-016E-D24E-9DA7-105E8DF30B8E}" type="presParOf" srcId="{E88BC28C-FB8B-4D48-8B24-37539A5752D9}" destId="{3BBC45D6-77C8-3E42-B11C-EFD67DAB0D67}" srcOrd="1" destOrd="0" presId="urn:microsoft.com/office/officeart/2016/7/layout/VerticalDownArrowProcess"/>
    <dgm:cxn modelId="{4A04621A-1FD1-5445-8B3B-760DA119F99F}" type="presParOf" srcId="{E88BC28C-FB8B-4D48-8B24-37539A5752D9}" destId="{64E1765B-A0F5-7040-81DD-1CF9F68A5EDA}" srcOrd="2" destOrd="0" presId="urn:microsoft.com/office/officeart/2016/7/layout/VerticalDownArrowProcess"/>
    <dgm:cxn modelId="{F81DAEDF-4EC7-8742-80B3-8FC43E5A3E02}" type="presParOf" srcId="{64E1765B-A0F5-7040-81DD-1CF9F68A5EDA}" destId="{C5C12852-DE7B-9D4B-B52F-F36BCF591356}" srcOrd="0" destOrd="0" presId="urn:microsoft.com/office/officeart/2016/7/layout/VerticalDownArrowProcess"/>
    <dgm:cxn modelId="{88BA2296-A191-3E4F-AF64-5D2380201F67}" type="presParOf" srcId="{64E1765B-A0F5-7040-81DD-1CF9F68A5EDA}" destId="{F2539C04-72C8-7D4D-8520-4764B2EE12E6}" srcOrd="1" destOrd="0" presId="urn:microsoft.com/office/officeart/2016/7/layout/VerticalDownArrowProcess"/>
    <dgm:cxn modelId="{C65A2E6F-790F-8D47-ACF5-FEAA5D01B483}" type="presParOf" srcId="{64E1765B-A0F5-7040-81DD-1CF9F68A5EDA}" destId="{A0EAEECE-63E8-D642-A158-E20F0D2A74A2}"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DD7A57-CF63-41DC-B3B7-56C039BBC31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BAE1A1A-1474-48CC-BFAC-C9F9097BD9A8}">
      <dgm:prSet/>
      <dgm:spPr/>
      <dgm:t>
        <a:bodyPr/>
        <a:lstStyle/>
        <a:p>
          <a:pPr>
            <a:lnSpc>
              <a:spcPct val="100000"/>
            </a:lnSpc>
          </a:pPr>
          <a:r>
            <a:rPr lang="en-IN" cap="none"/>
            <a:t>S</a:t>
          </a:r>
          <a:r>
            <a:rPr lang="en-IN" b="0" i="0" cap="none"/>
            <a:t>implify development and deliver innovation with ease</a:t>
          </a:r>
          <a:endParaRPr lang="en-US" cap="none"/>
        </a:p>
      </dgm:t>
    </dgm:pt>
    <dgm:pt modelId="{79192E79-DD1A-4AA6-BD26-0061353D2D1B}" type="parTrans" cxnId="{21E99D71-516C-4F01-9BB6-335A4F3F222A}">
      <dgm:prSet/>
      <dgm:spPr/>
      <dgm:t>
        <a:bodyPr/>
        <a:lstStyle/>
        <a:p>
          <a:endParaRPr lang="en-US"/>
        </a:p>
      </dgm:t>
    </dgm:pt>
    <dgm:pt modelId="{006BCBDD-FA94-4A2D-86D7-4D4C53AD00F5}" type="sibTrans" cxnId="{21E99D71-516C-4F01-9BB6-335A4F3F222A}">
      <dgm:prSet/>
      <dgm:spPr/>
      <dgm:t>
        <a:bodyPr/>
        <a:lstStyle/>
        <a:p>
          <a:endParaRPr lang="en-US"/>
        </a:p>
      </dgm:t>
    </dgm:pt>
    <dgm:pt modelId="{D2A046FC-3AEA-4842-8B59-6656F3166D24}">
      <dgm:prSet/>
      <dgm:spPr/>
      <dgm:t>
        <a:bodyPr/>
        <a:lstStyle/>
        <a:p>
          <a:pPr>
            <a:lnSpc>
              <a:spcPct val="100000"/>
            </a:lnSpc>
          </a:pPr>
          <a:r>
            <a:rPr lang="en-IN" cap="none"/>
            <a:t>AI-powered UI components</a:t>
          </a:r>
          <a:endParaRPr lang="en-US" cap="none"/>
        </a:p>
      </dgm:t>
    </dgm:pt>
    <dgm:pt modelId="{498DC6FD-9BAA-4EC1-9DE3-CDCE6379D7CB}" type="parTrans" cxnId="{B6B79B6E-3979-4EEA-9E20-FB1251B27430}">
      <dgm:prSet/>
      <dgm:spPr/>
      <dgm:t>
        <a:bodyPr/>
        <a:lstStyle/>
        <a:p>
          <a:endParaRPr lang="en-US"/>
        </a:p>
      </dgm:t>
    </dgm:pt>
    <dgm:pt modelId="{4FB2A890-3ACF-477A-96FA-298BFD8AB4F0}" type="sibTrans" cxnId="{B6B79B6E-3979-4EEA-9E20-FB1251B27430}">
      <dgm:prSet/>
      <dgm:spPr/>
      <dgm:t>
        <a:bodyPr/>
        <a:lstStyle/>
        <a:p>
          <a:endParaRPr lang="en-US"/>
        </a:p>
      </dgm:t>
    </dgm:pt>
    <dgm:pt modelId="{F054D281-B7D8-4986-88C8-A802DC7080D5}" type="pres">
      <dgm:prSet presAssocID="{09DD7A57-CF63-41DC-B3B7-56C039BBC315}" presName="root" presStyleCnt="0">
        <dgm:presLayoutVars>
          <dgm:dir/>
          <dgm:resizeHandles val="exact"/>
        </dgm:presLayoutVars>
      </dgm:prSet>
      <dgm:spPr/>
    </dgm:pt>
    <dgm:pt modelId="{E991B99C-FC3D-496F-A260-58FFE5160468}" type="pres">
      <dgm:prSet presAssocID="{BBAE1A1A-1474-48CC-BFAC-C9F9097BD9A8}" presName="compNode" presStyleCnt="0"/>
      <dgm:spPr/>
    </dgm:pt>
    <dgm:pt modelId="{D1BD0FBC-393B-4A25-B711-B07D938DFFA7}" type="pres">
      <dgm:prSet presAssocID="{BBAE1A1A-1474-48CC-BFAC-C9F9097BD9A8}" presName="bgRect" presStyleLbl="bgShp" presStyleIdx="0" presStyleCnt="2"/>
      <dgm:spPr/>
    </dgm:pt>
    <dgm:pt modelId="{3201E9F9-CEB7-470F-A025-6B2A3479B9DE}" type="pres">
      <dgm:prSet presAssocID="{BBAE1A1A-1474-48CC-BFAC-C9F9097BD9A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2337F087-E214-4374-99E8-77B5652434EC}" type="pres">
      <dgm:prSet presAssocID="{BBAE1A1A-1474-48CC-BFAC-C9F9097BD9A8}" presName="spaceRect" presStyleCnt="0"/>
      <dgm:spPr/>
    </dgm:pt>
    <dgm:pt modelId="{BD5EC39F-F092-4BB6-8A40-C5082B4216C5}" type="pres">
      <dgm:prSet presAssocID="{BBAE1A1A-1474-48CC-BFAC-C9F9097BD9A8}" presName="parTx" presStyleLbl="revTx" presStyleIdx="0" presStyleCnt="2">
        <dgm:presLayoutVars>
          <dgm:chMax val="0"/>
          <dgm:chPref val="0"/>
        </dgm:presLayoutVars>
      </dgm:prSet>
      <dgm:spPr/>
    </dgm:pt>
    <dgm:pt modelId="{0612642F-E791-4456-8CF6-86979BF367D5}" type="pres">
      <dgm:prSet presAssocID="{006BCBDD-FA94-4A2D-86D7-4D4C53AD00F5}" presName="sibTrans" presStyleCnt="0"/>
      <dgm:spPr/>
    </dgm:pt>
    <dgm:pt modelId="{2BBF04E1-7D01-486D-ABAC-BA24909847CA}" type="pres">
      <dgm:prSet presAssocID="{D2A046FC-3AEA-4842-8B59-6656F3166D24}" presName="compNode" presStyleCnt="0"/>
      <dgm:spPr/>
    </dgm:pt>
    <dgm:pt modelId="{AA563199-FFA0-40B9-A41D-DB82F7034A59}" type="pres">
      <dgm:prSet presAssocID="{D2A046FC-3AEA-4842-8B59-6656F3166D24}" presName="bgRect" presStyleLbl="bgShp" presStyleIdx="1" presStyleCnt="2"/>
      <dgm:spPr/>
    </dgm:pt>
    <dgm:pt modelId="{15AF7CBF-9930-4BEE-84FF-9429A51F3601}" type="pres">
      <dgm:prSet presAssocID="{D2A046FC-3AEA-4842-8B59-6656F3166D24}"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llustrator with solid fill"/>
        </a:ext>
      </dgm:extLst>
    </dgm:pt>
    <dgm:pt modelId="{1A4363E7-4899-4B0F-8E7C-949F2BA0BB44}" type="pres">
      <dgm:prSet presAssocID="{D2A046FC-3AEA-4842-8B59-6656F3166D24}" presName="spaceRect" presStyleCnt="0"/>
      <dgm:spPr/>
    </dgm:pt>
    <dgm:pt modelId="{9DA3C92F-5B03-4F4F-9716-027FB1FEDC81}" type="pres">
      <dgm:prSet presAssocID="{D2A046FC-3AEA-4842-8B59-6656F3166D24}" presName="parTx" presStyleLbl="revTx" presStyleIdx="1" presStyleCnt="2">
        <dgm:presLayoutVars>
          <dgm:chMax val="0"/>
          <dgm:chPref val="0"/>
        </dgm:presLayoutVars>
      </dgm:prSet>
      <dgm:spPr/>
    </dgm:pt>
  </dgm:ptLst>
  <dgm:cxnLst>
    <dgm:cxn modelId="{B6B79B6E-3979-4EEA-9E20-FB1251B27430}" srcId="{09DD7A57-CF63-41DC-B3B7-56C039BBC315}" destId="{D2A046FC-3AEA-4842-8B59-6656F3166D24}" srcOrd="1" destOrd="0" parTransId="{498DC6FD-9BAA-4EC1-9DE3-CDCE6379D7CB}" sibTransId="{4FB2A890-3ACF-477A-96FA-298BFD8AB4F0}"/>
    <dgm:cxn modelId="{21E99D71-516C-4F01-9BB6-335A4F3F222A}" srcId="{09DD7A57-CF63-41DC-B3B7-56C039BBC315}" destId="{BBAE1A1A-1474-48CC-BFAC-C9F9097BD9A8}" srcOrd="0" destOrd="0" parTransId="{79192E79-DD1A-4AA6-BD26-0061353D2D1B}" sibTransId="{006BCBDD-FA94-4A2D-86D7-4D4C53AD00F5}"/>
    <dgm:cxn modelId="{9B4EADBD-BAF7-A742-AF23-8351AFAC05A7}" type="presOf" srcId="{D2A046FC-3AEA-4842-8B59-6656F3166D24}" destId="{9DA3C92F-5B03-4F4F-9716-027FB1FEDC81}" srcOrd="0" destOrd="0" presId="urn:microsoft.com/office/officeart/2018/2/layout/IconVerticalSolidList"/>
    <dgm:cxn modelId="{D474FBC3-45AF-084D-97E5-5DF0C328B83D}" type="presOf" srcId="{BBAE1A1A-1474-48CC-BFAC-C9F9097BD9A8}" destId="{BD5EC39F-F092-4BB6-8A40-C5082B4216C5}" srcOrd="0" destOrd="0" presId="urn:microsoft.com/office/officeart/2018/2/layout/IconVerticalSolidList"/>
    <dgm:cxn modelId="{418833D6-108E-484D-89A6-B53346639B11}" type="presOf" srcId="{09DD7A57-CF63-41DC-B3B7-56C039BBC315}" destId="{F054D281-B7D8-4986-88C8-A802DC7080D5}" srcOrd="0" destOrd="0" presId="urn:microsoft.com/office/officeart/2018/2/layout/IconVerticalSolidList"/>
    <dgm:cxn modelId="{06DB223B-2933-D842-AE13-40C854AD4C6E}" type="presParOf" srcId="{F054D281-B7D8-4986-88C8-A802DC7080D5}" destId="{E991B99C-FC3D-496F-A260-58FFE5160468}" srcOrd="0" destOrd="0" presId="urn:microsoft.com/office/officeart/2018/2/layout/IconVerticalSolidList"/>
    <dgm:cxn modelId="{EF1D6A4D-A4A5-224D-9541-755410A2CFEA}" type="presParOf" srcId="{E991B99C-FC3D-496F-A260-58FFE5160468}" destId="{D1BD0FBC-393B-4A25-B711-B07D938DFFA7}" srcOrd="0" destOrd="0" presId="urn:microsoft.com/office/officeart/2018/2/layout/IconVerticalSolidList"/>
    <dgm:cxn modelId="{0645E443-EFAE-B841-88F6-2763A064C3E3}" type="presParOf" srcId="{E991B99C-FC3D-496F-A260-58FFE5160468}" destId="{3201E9F9-CEB7-470F-A025-6B2A3479B9DE}" srcOrd="1" destOrd="0" presId="urn:microsoft.com/office/officeart/2018/2/layout/IconVerticalSolidList"/>
    <dgm:cxn modelId="{710F8D2A-6674-D34F-B00E-AB0BAC23D423}" type="presParOf" srcId="{E991B99C-FC3D-496F-A260-58FFE5160468}" destId="{2337F087-E214-4374-99E8-77B5652434EC}" srcOrd="2" destOrd="0" presId="urn:microsoft.com/office/officeart/2018/2/layout/IconVerticalSolidList"/>
    <dgm:cxn modelId="{8952E40D-4FC5-7E4E-897F-5BA77A5A2D20}" type="presParOf" srcId="{E991B99C-FC3D-496F-A260-58FFE5160468}" destId="{BD5EC39F-F092-4BB6-8A40-C5082B4216C5}" srcOrd="3" destOrd="0" presId="urn:microsoft.com/office/officeart/2018/2/layout/IconVerticalSolidList"/>
    <dgm:cxn modelId="{9FF921F2-DE76-1E4F-A19C-A92641C31B3A}" type="presParOf" srcId="{F054D281-B7D8-4986-88C8-A802DC7080D5}" destId="{0612642F-E791-4456-8CF6-86979BF367D5}" srcOrd="1" destOrd="0" presId="urn:microsoft.com/office/officeart/2018/2/layout/IconVerticalSolidList"/>
    <dgm:cxn modelId="{12CF5E9E-142A-CE4F-8446-659539391173}" type="presParOf" srcId="{F054D281-B7D8-4986-88C8-A802DC7080D5}" destId="{2BBF04E1-7D01-486D-ABAC-BA24909847CA}" srcOrd="2" destOrd="0" presId="urn:microsoft.com/office/officeart/2018/2/layout/IconVerticalSolidList"/>
    <dgm:cxn modelId="{B2723706-9566-974F-9D1D-608C686D7192}" type="presParOf" srcId="{2BBF04E1-7D01-486D-ABAC-BA24909847CA}" destId="{AA563199-FFA0-40B9-A41D-DB82F7034A59}" srcOrd="0" destOrd="0" presId="urn:microsoft.com/office/officeart/2018/2/layout/IconVerticalSolidList"/>
    <dgm:cxn modelId="{37F77268-D9FF-FF4F-B93B-CB181E4A09C5}" type="presParOf" srcId="{2BBF04E1-7D01-486D-ABAC-BA24909847CA}" destId="{15AF7CBF-9930-4BEE-84FF-9429A51F3601}" srcOrd="1" destOrd="0" presId="urn:microsoft.com/office/officeart/2018/2/layout/IconVerticalSolidList"/>
    <dgm:cxn modelId="{14534AA4-0E67-A640-B5FE-E5866604324C}" type="presParOf" srcId="{2BBF04E1-7D01-486D-ABAC-BA24909847CA}" destId="{1A4363E7-4899-4B0F-8E7C-949F2BA0BB44}" srcOrd="2" destOrd="0" presId="urn:microsoft.com/office/officeart/2018/2/layout/IconVerticalSolidList"/>
    <dgm:cxn modelId="{78B0B32E-BBBB-024A-821B-A2A4FDD921FB}" type="presParOf" srcId="{2BBF04E1-7D01-486D-ABAC-BA24909847CA}" destId="{9DA3C92F-5B03-4F4F-9716-027FB1FEDC8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8E8B4-8610-9C44-A534-EC0F97104ED3}">
      <dsp:nvSpPr>
        <dsp:cNvPr id="0" name=""/>
        <dsp:cNvSpPr/>
      </dsp:nvSpPr>
      <dsp:spPr>
        <a:xfrm>
          <a:off x="1782480" y="1470"/>
          <a:ext cx="2896099" cy="1448049"/>
        </a:xfrm>
        <a:prstGeom prst="roundRect">
          <a:avLst>
            <a:gd name="adj" fmla="val 10000"/>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Advance .NET MAUI framework</a:t>
          </a:r>
        </a:p>
      </dsp:txBody>
      <dsp:txXfrm>
        <a:off x="1824892" y="43882"/>
        <a:ext cx="2811275" cy="1363225"/>
      </dsp:txXfrm>
    </dsp:sp>
    <dsp:sp modelId="{CD21BA30-9111-F640-AF31-7E7AAD6F6F77}">
      <dsp:nvSpPr>
        <dsp:cNvPr id="0" name=""/>
        <dsp:cNvSpPr/>
      </dsp:nvSpPr>
      <dsp:spPr>
        <a:xfrm>
          <a:off x="1782480" y="1666727"/>
          <a:ext cx="2896099" cy="1448049"/>
        </a:xfrm>
        <a:prstGeom prst="roundRect">
          <a:avLst>
            <a:gd name="adj" fmla="val 10000"/>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Contributing to the community in 2 ways </a:t>
          </a:r>
        </a:p>
      </dsp:txBody>
      <dsp:txXfrm>
        <a:off x="1824892" y="1709139"/>
        <a:ext cx="2811275" cy="1363225"/>
      </dsp:txXfrm>
    </dsp:sp>
    <dsp:sp modelId="{707DF407-C8F8-3A41-A72D-64B682781AC5}">
      <dsp:nvSpPr>
        <dsp:cNvPr id="0" name=""/>
        <dsp:cNvSpPr/>
      </dsp:nvSpPr>
      <dsp:spPr>
        <a:xfrm rot="19457599">
          <a:off x="4544488" y="1941435"/>
          <a:ext cx="1426622" cy="66005"/>
        </a:xfrm>
        <a:custGeom>
          <a:avLst/>
          <a:gdLst/>
          <a:ahLst/>
          <a:cxnLst/>
          <a:rect l="0" t="0" r="0" b="0"/>
          <a:pathLst>
            <a:path>
              <a:moveTo>
                <a:pt x="0" y="33002"/>
              </a:moveTo>
              <a:lnTo>
                <a:pt x="1426622" y="33002"/>
              </a:lnTo>
            </a:path>
          </a:pathLst>
        </a:custGeom>
        <a:noFill/>
        <a:ln w="10795" cap="flat" cmpd="sng" algn="ctr">
          <a:solidFill>
            <a:schemeClr val="accent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2134" y="1938772"/>
        <a:ext cx="71331" cy="71331"/>
      </dsp:txXfrm>
    </dsp:sp>
    <dsp:sp modelId="{622E3AA7-E94B-E942-A004-F9168F536C83}">
      <dsp:nvSpPr>
        <dsp:cNvPr id="0" name=""/>
        <dsp:cNvSpPr/>
      </dsp:nvSpPr>
      <dsp:spPr>
        <a:xfrm>
          <a:off x="5837019" y="834098"/>
          <a:ext cx="2896099" cy="1448049"/>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Syncfusion Toolkit for .NET MAUI</a:t>
          </a:r>
        </a:p>
      </dsp:txBody>
      <dsp:txXfrm>
        <a:off x="5879431" y="876510"/>
        <a:ext cx="2811275" cy="1363225"/>
      </dsp:txXfrm>
    </dsp:sp>
    <dsp:sp modelId="{BEE7A398-38AD-234A-9EEB-557EA02E8C02}">
      <dsp:nvSpPr>
        <dsp:cNvPr id="0" name=""/>
        <dsp:cNvSpPr/>
      </dsp:nvSpPr>
      <dsp:spPr>
        <a:xfrm rot="2142401">
          <a:off x="4544488" y="2774063"/>
          <a:ext cx="1426622" cy="66005"/>
        </a:xfrm>
        <a:custGeom>
          <a:avLst/>
          <a:gdLst/>
          <a:ahLst/>
          <a:cxnLst/>
          <a:rect l="0" t="0" r="0" b="0"/>
          <a:pathLst>
            <a:path>
              <a:moveTo>
                <a:pt x="0" y="33002"/>
              </a:moveTo>
              <a:lnTo>
                <a:pt x="1426622" y="33002"/>
              </a:lnTo>
            </a:path>
          </a:pathLst>
        </a:custGeom>
        <a:noFill/>
        <a:ln w="10795" cap="flat" cmpd="sng" algn="ctr">
          <a:solidFill>
            <a:schemeClr val="accent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2134" y="2771401"/>
        <a:ext cx="71331" cy="71331"/>
      </dsp:txXfrm>
    </dsp:sp>
    <dsp:sp modelId="{3892C30C-2E33-A54D-A9F7-5A282516CF69}">
      <dsp:nvSpPr>
        <dsp:cNvPr id="0" name=""/>
        <dsp:cNvSpPr/>
      </dsp:nvSpPr>
      <dsp:spPr>
        <a:xfrm>
          <a:off x="5837019" y="2499356"/>
          <a:ext cx="2896099" cy="1448049"/>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.NET MAUI framework repository</a:t>
          </a:r>
        </a:p>
      </dsp:txBody>
      <dsp:txXfrm>
        <a:off x="5879431" y="2541768"/>
        <a:ext cx="2811275" cy="1363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6CB17-A49C-4E17-A202-166152607981}">
      <dsp:nvSpPr>
        <dsp:cNvPr id="0" name=""/>
        <dsp:cNvSpPr/>
      </dsp:nvSpPr>
      <dsp:spPr>
        <a:xfrm>
          <a:off x="0" y="2215"/>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875EDC-2BAE-498C-9E04-355FD69AE150}">
      <dsp:nvSpPr>
        <dsp:cNvPr id="0" name=""/>
        <dsp:cNvSpPr/>
      </dsp:nvSpPr>
      <dsp:spPr>
        <a:xfrm>
          <a:off x="339712" y="254894"/>
          <a:ext cx="617659" cy="617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91426A-A9BB-4628-B350-E16A22F71C46}">
      <dsp:nvSpPr>
        <dsp:cNvPr id="0" name=""/>
        <dsp:cNvSpPr/>
      </dsp:nvSpPr>
      <dsp:spPr>
        <a:xfrm>
          <a:off x="1297085" y="2215"/>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kern="1200"/>
            <a:t>Speed up development – high quality and compatible</a:t>
          </a:r>
        </a:p>
      </dsp:txBody>
      <dsp:txXfrm>
        <a:off x="1297085" y="2215"/>
        <a:ext cx="5354167" cy="1123017"/>
      </dsp:txXfrm>
    </dsp:sp>
    <dsp:sp modelId="{D9EEA6AE-D05B-43E1-993C-080F51530C5C}">
      <dsp:nvSpPr>
        <dsp:cNvPr id="0" name=""/>
        <dsp:cNvSpPr/>
      </dsp:nvSpPr>
      <dsp:spPr>
        <a:xfrm>
          <a:off x="0" y="1405987"/>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71430-E917-4924-B29B-A58879676429}">
      <dsp:nvSpPr>
        <dsp:cNvPr id="0" name=""/>
        <dsp:cNvSpPr/>
      </dsp:nvSpPr>
      <dsp:spPr>
        <a:xfrm>
          <a:off x="339712" y="1658666"/>
          <a:ext cx="617659" cy="61765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A9607E-2D7C-47ED-B200-F53332729B92}">
      <dsp:nvSpPr>
        <dsp:cNvPr id="0" name=""/>
        <dsp:cNvSpPr/>
      </dsp:nvSpPr>
      <dsp:spPr>
        <a:xfrm>
          <a:off x="1297085" y="1405987"/>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kern="1200"/>
            <a:t>Get to know more about the community requirements.</a:t>
          </a:r>
        </a:p>
      </dsp:txBody>
      <dsp:txXfrm>
        <a:off x="1297085" y="1405987"/>
        <a:ext cx="5354167" cy="1123017"/>
      </dsp:txXfrm>
    </dsp:sp>
    <dsp:sp modelId="{40F77ABE-432B-4644-A173-B5E76F9D9339}">
      <dsp:nvSpPr>
        <dsp:cNvPr id="0" name=""/>
        <dsp:cNvSpPr/>
      </dsp:nvSpPr>
      <dsp:spPr>
        <a:xfrm>
          <a:off x="0" y="2809759"/>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406DC1-D5F4-4049-B080-5CFB228FBD42}">
      <dsp:nvSpPr>
        <dsp:cNvPr id="0" name=""/>
        <dsp:cNvSpPr/>
      </dsp:nvSpPr>
      <dsp:spPr>
        <a:xfrm>
          <a:off x="339712" y="3062438"/>
          <a:ext cx="617659" cy="61765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7BC89D-7CA4-4ADC-9A78-571BA6A53FB8}">
      <dsp:nvSpPr>
        <dsp:cNvPr id="0" name=""/>
        <dsp:cNvSpPr/>
      </dsp:nvSpPr>
      <dsp:spPr>
        <a:xfrm>
          <a:off x="1297085" y="2809759"/>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kern="1200"/>
            <a:t>Test our controls in beta version of .NET MAUI before the official release.</a:t>
          </a:r>
        </a:p>
      </dsp:txBody>
      <dsp:txXfrm>
        <a:off x="1297085" y="2809759"/>
        <a:ext cx="5354167" cy="1123017"/>
      </dsp:txXfrm>
    </dsp:sp>
    <dsp:sp modelId="{7BE83DFA-FEF7-4E13-BDF6-A1CCF9C942A0}">
      <dsp:nvSpPr>
        <dsp:cNvPr id="0" name=""/>
        <dsp:cNvSpPr/>
      </dsp:nvSpPr>
      <dsp:spPr>
        <a:xfrm>
          <a:off x="0" y="4213530"/>
          <a:ext cx="6651253" cy="11230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CA1D5A-1954-475E-AB41-D3B5380D6111}">
      <dsp:nvSpPr>
        <dsp:cNvPr id="0" name=""/>
        <dsp:cNvSpPr/>
      </dsp:nvSpPr>
      <dsp:spPr>
        <a:xfrm>
          <a:off x="339712" y="4466209"/>
          <a:ext cx="617659" cy="61765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8BD2C5-C6B0-40C1-8D89-50149ED2B9C8}">
      <dsp:nvSpPr>
        <dsp:cNvPr id="0" name=""/>
        <dsp:cNvSpPr/>
      </dsp:nvSpPr>
      <dsp:spPr>
        <a:xfrm>
          <a:off x="1297085" y="4213530"/>
          <a:ext cx="5354167" cy="1123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53" tIns="118853" rIns="118853" bIns="118853" numCol="1" spcCol="1270" anchor="ctr" anchorCtr="0">
          <a:noAutofit/>
        </a:bodyPr>
        <a:lstStyle/>
        <a:p>
          <a:pPr marL="0" lvl="0" indent="0" algn="l" defTabSz="977900">
            <a:lnSpc>
              <a:spcPct val="90000"/>
            </a:lnSpc>
            <a:spcBef>
              <a:spcPct val="0"/>
            </a:spcBef>
            <a:spcAft>
              <a:spcPct val="35000"/>
            </a:spcAft>
            <a:buNone/>
          </a:pPr>
          <a:r>
            <a:rPr lang="en-US" sz="2200" kern="1200"/>
            <a:t>Huge spike in .NET MAUI Toolkit</a:t>
          </a:r>
        </a:p>
      </dsp:txBody>
      <dsp:txXfrm>
        <a:off x="1297085" y="4213530"/>
        <a:ext cx="5354167" cy="11230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FD65F-6D58-F443-95D1-5EDF2C7A19C8}">
      <dsp:nvSpPr>
        <dsp:cNvPr id="0" name=""/>
        <dsp:cNvSpPr/>
      </dsp:nvSpPr>
      <dsp:spPr>
        <a:xfrm>
          <a:off x="0" y="2626263"/>
          <a:ext cx="2628900" cy="1723112"/>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2024" rIns="186967" bIns="192024" numCol="1" spcCol="1270" anchor="ctr" anchorCtr="0">
          <a:noAutofit/>
        </a:bodyPr>
        <a:lstStyle/>
        <a:p>
          <a:pPr marL="0" lvl="0" indent="0" algn="ctr" defTabSz="1200150">
            <a:lnSpc>
              <a:spcPct val="90000"/>
            </a:lnSpc>
            <a:spcBef>
              <a:spcPct val="0"/>
            </a:spcBef>
            <a:spcAft>
              <a:spcPct val="35000"/>
            </a:spcAft>
            <a:buNone/>
          </a:pPr>
          <a:r>
            <a:rPr lang="en-US" sz="2700" kern="1200"/>
            <a:t>Optimized for AOT and Trimming</a:t>
          </a:r>
        </a:p>
      </dsp:txBody>
      <dsp:txXfrm>
        <a:off x="0" y="2626263"/>
        <a:ext cx="2628900" cy="1723112"/>
      </dsp:txXfrm>
    </dsp:sp>
    <dsp:sp modelId="{92E9F8A5-FCB2-9441-98BF-09AD66C97060}">
      <dsp:nvSpPr>
        <dsp:cNvPr id="0" name=""/>
        <dsp:cNvSpPr/>
      </dsp:nvSpPr>
      <dsp:spPr>
        <a:xfrm>
          <a:off x="2628900" y="2626263"/>
          <a:ext cx="7886700" cy="1723112"/>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80" tIns="279400" rIns="159980" bIns="279400" numCol="1" spcCol="1270" anchor="ctr" anchorCtr="0">
          <a:noAutofit/>
        </a:bodyPr>
        <a:lstStyle/>
        <a:p>
          <a:pPr marL="0" lvl="0" indent="0" algn="l" defTabSz="977900">
            <a:lnSpc>
              <a:spcPct val="90000"/>
            </a:lnSpc>
            <a:spcBef>
              <a:spcPct val="0"/>
            </a:spcBef>
            <a:spcAft>
              <a:spcPct val="35000"/>
            </a:spcAft>
            <a:buNone/>
          </a:pPr>
          <a:r>
            <a:rPr lang="en-US" sz="2200" kern="1200"/>
            <a:t>Your apps stay fast and light</a:t>
          </a:r>
          <a:endParaRPr lang="en-GB" sz="2200" kern="1200"/>
        </a:p>
      </dsp:txBody>
      <dsp:txXfrm>
        <a:off x="2628900" y="2626263"/>
        <a:ext cx="7886700" cy="1723112"/>
      </dsp:txXfrm>
    </dsp:sp>
    <dsp:sp modelId="{F2539C04-72C8-7D4D-8520-4764B2EE12E6}">
      <dsp:nvSpPr>
        <dsp:cNvPr id="0" name=""/>
        <dsp:cNvSpPr/>
      </dsp:nvSpPr>
      <dsp:spPr>
        <a:xfrm rot="10800000">
          <a:off x="0" y="1962"/>
          <a:ext cx="2628900" cy="2650147"/>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2024" rIns="186967" bIns="192024" numCol="1" spcCol="1270" anchor="ctr" anchorCtr="0">
          <a:noAutofit/>
        </a:bodyPr>
        <a:lstStyle/>
        <a:p>
          <a:pPr marL="0" lvl="0" indent="0" algn="ctr" defTabSz="1200150">
            <a:lnSpc>
              <a:spcPct val="90000"/>
            </a:lnSpc>
            <a:spcBef>
              <a:spcPct val="0"/>
            </a:spcBef>
            <a:spcAft>
              <a:spcPct val="35000"/>
            </a:spcAft>
            <a:buNone/>
          </a:pPr>
          <a:r>
            <a:rPr lang="en-US" sz="2700" kern="1200"/>
            <a:t>6 new controls for .NET MAUI Toolkit</a:t>
          </a:r>
        </a:p>
      </dsp:txBody>
      <dsp:txXfrm rot="-10800000">
        <a:off x="0" y="1962"/>
        <a:ext cx="2628900" cy="1722595"/>
      </dsp:txXfrm>
    </dsp:sp>
    <dsp:sp modelId="{A0EAEECE-63E8-D642-A158-E20F0D2A74A2}">
      <dsp:nvSpPr>
        <dsp:cNvPr id="0" name=""/>
        <dsp:cNvSpPr/>
      </dsp:nvSpPr>
      <dsp:spPr>
        <a:xfrm>
          <a:off x="2628900" y="1962"/>
          <a:ext cx="7886700" cy="1722595"/>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80" tIns="279400" rIns="159980" bIns="279400" numCol="1" spcCol="1270" anchor="ctr" anchorCtr="0">
          <a:noAutofit/>
        </a:bodyPr>
        <a:lstStyle/>
        <a:p>
          <a:pPr marL="0" lvl="0" indent="0" algn="l" defTabSz="977900">
            <a:lnSpc>
              <a:spcPct val="90000"/>
            </a:lnSpc>
            <a:spcBef>
              <a:spcPct val="0"/>
            </a:spcBef>
            <a:spcAft>
              <a:spcPct val="35000"/>
            </a:spcAft>
            <a:buNone/>
          </a:pPr>
          <a:r>
            <a:rPr lang="en-US" sz="2200" kern="1200"/>
            <a:t>1. Pickers – Picker, Date Picker, Time Picker, </a:t>
          </a:r>
          <a:r>
            <a:rPr lang="en-US" sz="2200" kern="1200" err="1"/>
            <a:t>DateTime</a:t>
          </a:r>
          <a:r>
            <a:rPr lang="en-US" sz="2200" kern="1200"/>
            <a:t> Picker</a:t>
          </a:r>
        </a:p>
        <a:p>
          <a:pPr marL="0" lvl="0" indent="0" algn="l" defTabSz="977900">
            <a:lnSpc>
              <a:spcPct val="90000"/>
            </a:lnSpc>
            <a:spcBef>
              <a:spcPct val="0"/>
            </a:spcBef>
            <a:spcAft>
              <a:spcPct val="35000"/>
            </a:spcAft>
            <a:buNone/>
          </a:pPr>
          <a:r>
            <a:rPr lang="en-US" sz="2200" kern="1200"/>
            <a:t>2. Progress bar – Linear, Circular</a:t>
          </a:r>
        </a:p>
      </dsp:txBody>
      <dsp:txXfrm>
        <a:off x="2628900" y="1962"/>
        <a:ext cx="7886700" cy="17225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BD0FBC-393B-4A25-B711-B07D938DFFA7}">
      <dsp:nvSpPr>
        <dsp:cNvPr id="0" name=""/>
        <dsp:cNvSpPr/>
      </dsp:nvSpPr>
      <dsp:spPr>
        <a:xfrm>
          <a:off x="0" y="577003"/>
          <a:ext cx="4818888" cy="10652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01E9F9-CEB7-470F-A025-6B2A3479B9DE}">
      <dsp:nvSpPr>
        <dsp:cNvPr id="0" name=""/>
        <dsp:cNvSpPr/>
      </dsp:nvSpPr>
      <dsp:spPr>
        <a:xfrm>
          <a:off x="322234" y="816681"/>
          <a:ext cx="585880" cy="585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5EC39F-F092-4BB6-8A40-C5082B4216C5}">
      <dsp:nvSpPr>
        <dsp:cNvPr id="0" name=""/>
        <dsp:cNvSpPr/>
      </dsp:nvSpPr>
      <dsp:spPr>
        <a:xfrm>
          <a:off x="1230348" y="577003"/>
          <a:ext cx="3588539" cy="106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738" tIns="112738" rIns="112738" bIns="112738" numCol="1" spcCol="1270" anchor="ctr" anchorCtr="0">
          <a:noAutofit/>
        </a:bodyPr>
        <a:lstStyle/>
        <a:p>
          <a:pPr marL="0" lvl="0" indent="0" algn="l" defTabSz="933450">
            <a:lnSpc>
              <a:spcPct val="100000"/>
            </a:lnSpc>
            <a:spcBef>
              <a:spcPct val="0"/>
            </a:spcBef>
            <a:spcAft>
              <a:spcPct val="35000"/>
            </a:spcAft>
            <a:buNone/>
          </a:pPr>
          <a:r>
            <a:rPr lang="en-IN" sz="2100" kern="1200" cap="none"/>
            <a:t>S</a:t>
          </a:r>
          <a:r>
            <a:rPr lang="en-IN" sz="2100" b="0" i="0" kern="1200" cap="none"/>
            <a:t>implify development and deliver innovation with ease</a:t>
          </a:r>
          <a:endParaRPr lang="en-US" sz="2100" kern="1200" cap="none"/>
        </a:p>
      </dsp:txBody>
      <dsp:txXfrm>
        <a:off x="1230348" y="577003"/>
        <a:ext cx="3588539" cy="1065236"/>
      </dsp:txXfrm>
    </dsp:sp>
    <dsp:sp modelId="{AA563199-FFA0-40B9-A41D-DB82F7034A59}">
      <dsp:nvSpPr>
        <dsp:cNvPr id="0" name=""/>
        <dsp:cNvSpPr/>
      </dsp:nvSpPr>
      <dsp:spPr>
        <a:xfrm>
          <a:off x="0" y="1908549"/>
          <a:ext cx="4818888" cy="10652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AF7CBF-9930-4BEE-84FF-9429A51F3601}">
      <dsp:nvSpPr>
        <dsp:cNvPr id="0" name=""/>
        <dsp:cNvSpPr/>
      </dsp:nvSpPr>
      <dsp:spPr>
        <a:xfrm>
          <a:off x="322234" y="2148227"/>
          <a:ext cx="585880" cy="58588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A3C92F-5B03-4F4F-9716-027FB1FEDC81}">
      <dsp:nvSpPr>
        <dsp:cNvPr id="0" name=""/>
        <dsp:cNvSpPr/>
      </dsp:nvSpPr>
      <dsp:spPr>
        <a:xfrm>
          <a:off x="1230348" y="1908549"/>
          <a:ext cx="3588539" cy="1065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738" tIns="112738" rIns="112738" bIns="112738" numCol="1" spcCol="1270" anchor="ctr" anchorCtr="0">
          <a:noAutofit/>
        </a:bodyPr>
        <a:lstStyle/>
        <a:p>
          <a:pPr marL="0" lvl="0" indent="0" algn="l" defTabSz="933450">
            <a:lnSpc>
              <a:spcPct val="100000"/>
            </a:lnSpc>
            <a:spcBef>
              <a:spcPct val="0"/>
            </a:spcBef>
            <a:spcAft>
              <a:spcPct val="35000"/>
            </a:spcAft>
            <a:buNone/>
          </a:pPr>
          <a:r>
            <a:rPr lang="en-IN" sz="2100" kern="1200" cap="none"/>
            <a:t>AI-powered UI components</a:t>
          </a:r>
          <a:endParaRPr lang="en-US" sz="2100" kern="1200" cap="none"/>
        </a:p>
      </dsp:txBody>
      <dsp:txXfrm>
        <a:off x="1230348" y="1908549"/>
        <a:ext cx="3588539" cy="10652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5/25/25 8:04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5/25/25 8:04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5/25/25 8:04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resources we’ve made available, whether you are just getting started or looking to build and mature your responsible AI practices</a:t>
            </a:r>
          </a:p>
        </p:txBody>
      </p:sp>
      <p:sp>
        <p:nvSpPr>
          <p:cNvPr id="4" name="Slide Number Placeholder 3"/>
          <p:cNvSpPr>
            <a:spLocks noGrp="1"/>
          </p:cNvSpPr>
          <p:nvPr>
            <p:ph type="sldNum" sz="quarter" idx="5"/>
          </p:nvPr>
        </p:nvSpPr>
        <p:spPr/>
        <p:txBody>
          <a:bodyPr/>
          <a:lstStyle/>
          <a:p>
            <a:fld id="{2B084B97-E326-4FE0-A414-4A4C8B7798F2}" type="slidenum">
              <a:rPr lang="en-US" smtClean="0"/>
              <a:t>11</a:t>
            </a:fld>
            <a:endParaRPr lang="en-US"/>
          </a:p>
        </p:txBody>
      </p:sp>
    </p:spTree>
    <p:extLst>
      <p:ext uri="{BB962C8B-B14F-4D97-AF65-F5344CB8AC3E}">
        <p14:creationId xmlns:p14="http://schemas.microsoft.com/office/powerpoint/2010/main" val="1969057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.NET MAUI provides all the bindings and core components you need to target Windows, macOS, iOS and Android. It also includes the device abstraction layer providing you one set of controls and APIs. Access over 60 device APIs like storage, networking, and device specific sensors and capabilities with the same code. And if needed, you can access platform-specific APIs easily. </a:t>
            </a:r>
          </a:p>
          <a:p>
            <a:pPr>
              <a:spcAft>
                <a:spcPts val="634"/>
              </a:spcAft>
            </a:pPr>
            <a:endParaRPr lang="en-US" sz="1050">
              <a:solidFill>
                <a:srgbClr val="000000"/>
              </a:solidFill>
              <a:ea typeface="Times New Roman" panose="02020603050405020304" pitchFamily="18" charset="0"/>
            </a:endParaRPr>
          </a:p>
          <a:p>
            <a:pPr>
              <a:spcAft>
                <a:spcPts val="634"/>
              </a:spcAft>
            </a:pPr>
            <a:r>
              <a:rPr lang="en-US" sz="1050">
                <a:solidFill>
                  <a:srgbClr val="000000"/>
                </a:solidFill>
                <a:ea typeface="Times New Roman" panose="02020603050405020304" pitchFamily="18" charset="0"/>
              </a:rPr>
              <a:t>Because it’s built on top of .NET, you have full access to the .NET Base Class Libraries, unified build system, and productivity tooling you know and love like </a:t>
            </a:r>
            <a:r>
              <a:rPr lang="en-US" sz="1200">
                <a:latin typeface="Calibri" panose="020F0502020204030204" pitchFamily="34" charset="0"/>
                <a:ea typeface="Calibri" panose="020F0502020204030204" pitchFamily="34" charset="0"/>
                <a:cs typeface="Arial" panose="020B0604020202020204" pitchFamily="34" charset="0"/>
              </a:rPr>
              <a:t>Visual Studio and VS Code. The .NET MAUI controls, APIs and core components are open source on GitHub, and there’s a healthy ecosystem of third-party controls and components, just like you would expect from .NET.</a:t>
            </a:r>
            <a:endParaRPr lang="en-US"/>
          </a:p>
        </p:txBody>
      </p:sp>
      <p:sp>
        <p:nvSpPr>
          <p:cNvPr id="4" name="Slide Number Placeholder 3"/>
          <p:cNvSpPr>
            <a:spLocks noGrp="1"/>
          </p:cNvSpPr>
          <p:nvPr>
            <p:ph type="sldNum" sz="quarter" idx="5"/>
          </p:nvPr>
        </p:nvSpPr>
        <p:spPr/>
        <p:txBody>
          <a:bodyPr/>
          <a:lstStyle/>
          <a:p>
            <a:fld id="{FE9141E1-C8E4-4BDD-A194-02D70435554A}" type="slidenum">
              <a:rPr lang="en-US" smtClean="0"/>
              <a:t>13</a:t>
            </a:fld>
            <a:endParaRPr lang="en-US"/>
          </a:p>
        </p:txBody>
      </p:sp>
    </p:spTree>
    <p:extLst>
      <p:ext uri="{BB962C8B-B14F-4D97-AF65-F5344CB8AC3E}">
        <p14:creationId xmlns:p14="http://schemas.microsoft.com/office/powerpoint/2010/main" val="3712701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cs typeface="Segoe UI"/>
              </a:rPr>
              <a:t>.NET 9 GA was November 2024</a:t>
            </a:r>
          </a:p>
          <a:p>
            <a:endParaRPr lang="en-US" sz="850" dirty="0">
              <a:cs typeface="Segoe UI"/>
            </a:endParaRPr>
          </a:p>
          <a:p>
            <a:r>
              <a:rPr lang="en-US" sz="850" dirty="0">
                <a:cs typeface="Segoe UI"/>
              </a:rPr>
              <a:t>Year over Year (YoY): January – April 2025 compared to January – April 2024</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5/25/25 8:04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7758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79C0-15AE-039D-58B5-4B75AFE7BD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60498-22C8-F354-391C-489AE7905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40AF5-97F8-EB30-A64A-C89AC7A3A57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E120735-365B-EB90-09E3-CD709368933F}"/>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714BC39-1E80-3045-6508-6A61961E041D}"/>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77E678-C780-027A-3F7D-0302EE7C9C79}"/>
              </a:ext>
            </a:extLst>
          </p:cNvPr>
          <p:cNvSpPr>
            <a:spLocks noGrp="1"/>
          </p:cNvSpPr>
          <p:nvPr>
            <p:ph type="dt" idx="12"/>
          </p:nvPr>
        </p:nvSpPr>
        <p:spPr/>
        <p:txBody>
          <a:bodyPr/>
          <a:lstStyle/>
          <a:p>
            <a:fld id="{72E0C910-0166-48E0-B8EF-5071277A02A8}" type="datetime8">
              <a:rPr lang="en-US" smtClean="0"/>
              <a:t>5/25/25 8:04 PM</a:t>
            </a:fld>
            <a:endParaRPr lang="en-US"/>
          </a:p>
        </p:txBody>
      </p:sp>
      <p:sp>
        <p:nvSpPr>
          <p:cNvPr id="7" name="Slide Number Placeholder 6">
            <a:extLst>
              <a:ext uri="{FF2B5EF4-FFF2-40B4-BE49-F238E27FC236}">
                <a16:creationId xmlns:a16="http://schemas.microsoft.com/office/drawing/2014/main" id="{60AF7B86-EAA7-3147-4AC5-B0F2E1E315BE}"/>
              </a:ext>
            </a:extLst>
          </p:cNvPr>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475944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B2172-E29D-C960-72AD-7506377BA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7ED4B-874A-C9CD-7600-DE1DAA9BF8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461914-2385-1C5C-29F8-1E4BED13E925}"/>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4F30A9FB-C095-A897-40B3-871D8C979E48}"/>
              </a:ext>
            </a:extLst>
          </p:cNvPr>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a:extLst>
              <a:ext uri="{FF2B5EF4-FFF2-40B4-BE49-F238E27FC236}">
                <a16:creationId xmlns:a16="http://schemas.microsoft.com/office/drawing/2014/main" id="{C57B28C0-4239-F95B-2A4C-B48155F26A95}"/>
              </a:ext>
            </a:extLst>
          </p:cNvPr>
          <p:cNvSpPr>
            <a:spLocks noGrp="1"/>
          </p:cNvSpPr>
          <p:nvPr>
            <p:ph type="dt" idx="13"/>
          </p:nvPr>
        </p:nvSpPr>
        <p:spPr/>
        <p:txBody>
          <a:bodyPr/>
          <a:lstStyle/>
          <a:p>
            <a:fld id="{D44C3489-8257-4E60-994D-6A5CEE67ED71}" type="datetime8">
              <a:rPr lang="en-US" smtClean="0"/>
              <a:t>5/25/25 8:04 PM</a:t>
            </a:fld>
            <a:endParaRPr lang="en-US"/>
          </a:p>
        </p:txBody>
      </p:sp>
      <p:sp>
        <p:nvSpPr>
          <p:cNvPr id="4" name="Footer Placeholder 3">
            <a:extLst>
              <a:ext uri="{FF2B5EF4-FFF2-40B4-BE49-F238E27FC236}">
                <a16:creationId xmlns:a16="http://schemas.microsoft.com/office/drawing/2014/main" id="{DEAB1516-5B68-8E52-C8BB-CF17565DE41F}"/>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667FBF54-9FC1-3BF9-125E-A68F2BFEF150}"/>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099442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EC334-7C43-D078-D1A3-83BFFE004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F7579-A982-832A-D4BA-333E490C8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DF4F5E-ACB6-C6AB-6DDD-892310590119}"/>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7183373B-3153-C2C4-1D7D-7ACB4771D499}"/>
              </a:ext>
            </a:extLst>
          </p:cNvPr>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a:extLst>
              <a:ext uri="{FF2B5EF4-FFF2-40B4-BE49-F238E27FC236}">
                <a16:creationId xmlns:a16="http://schemas.microsoft.com/office/drawing/2014/main" id="{05A229E4-92C5-9A10-C3BB-49114B655FD2}"/>
              </a:ext>
            </a:extLst>
          </p:cNvPr>
          <p:cNvSpPr>
            <a:spLocks noGrp="1"/>
          </p:cNvSpPr>
          <p:nvPr>
            <p:ph type="dt" idx="13"/>
          </p:nvPr>
        </p:nvSpPr>
        <p:spPr/>
        <p:txBody>
          <a:bodyPr/>
          <a:lstStyle/>
          <a:p>
            <a:fld id="{D44C3489-8257-4E60-994D-6A5CEE67ED71}" type="datetime8">
              <a:rPr lang="en-US" smtClean="0"/>
              <a:t>5/25/25 8:04 PM</a:t>
            </a:fld>
            <a:endParaRPr lang="en-US"/>
          </a:p>
        </p:txBody>
      </p:sp>
      <p:sp>
        <p:nvSpPr>
          <p:cNvPr id="4" name="Footer Placeholder 3">
            <a:extLst>
              <a:ext uri="{FF2B5EF4-FFF2-40B4-BE49-F238E27FC236}">
                <a16:creationId xmlns:a16="http://schemas.microsoft.com/office/drawing/2014/main" id="{5FF6A8D8-D9DB-296A-B5F5-13648D6F63C5}"/>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96044486-467B-9B62-3F62-45133732D46C}"/>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856114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B8128-020E-0089-2547-51ACC835B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625CB-E7A6-780F-D9B6-142B2050B2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6C6531-5596-2BAD-D94A-5CEE835B89D8}"/>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FF308B3-9A98-9755-19F2-0C1330CB097C}"/>
              </a:ext>
            </a:extLst>
          </p:cNvPr>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a:extLst>
              <a:ext uri="{FF2B5EF4-FFF2-40B4-BE49-F238E27FC236}">
                <a16:creationId xmlns:a16="http://schemas.microsoft.com/office/drawing/2014/main" id="{FD4281E4-F100-0E40-C81C-1B27EBB96FB4}"/>
              </a:ext>
            </a:extLst>
          </p:cNvPr>
          <p:cNvSpPr>
            <a:spLocks noGrp="1"/>
          </p:cNvSpPr>
          <p:nvPr>
            <p:ph type="dt" idx="13"/>
          </p:nvPr>
        </p:nvSpPr>
        <p:spPr/>
        <p:txBody>
          <a:bodyPr/>
          <a:lstStyle/>
          <a:p>
            <a:fld id="{D44C3489-8257-4E60-994D-6A5CEE67ED71}" type="datetime8">
              <a:rPr lang="en-US" smtClean="0"/>
              <a:t>5/25/25 8:04 PM</a:t>
            </a:fld>
            <a:endParaRPr lang="en-US"/>
          </a:p>
        </p:txBody>
      </p:sp>
      <p:sp>
        <p:nvSpPr>
          <p:cNvPr id="4" name="Footer Placeholder 3">
            <a:extLst>
              <a:ext uri="{FF2B5EF4-FFF2-40B4-BE49-F238E27FC236}">
                <a16:creationId xmlns:a16="http://schemas.microsoft.com/office/drawing/2014/main" id="{9F6F7024-50A0-EBFD-4F10-63AECD5DCA83}"/>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0CE2CEA5-7608-4A35-4646-390DCDE5BD58}"/>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215082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E6FF0-8E02-4596-0E24-C117F925E2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4B5E58-F1A6-2FA8-65C4-385C1E6C3B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2ABE2-479A-D884-8C64-6CCC0CC4AA86}"/>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A3B25BF8-F5A2-84B2-1F7E-E4542D38A9E4}"/>
              </a:ext>
            </a:extLst>
          </p:cNvPr>
          <p:cNvSpPr>
            <a:spLocks noGrp="1"/>
          </p:cNvSpPr>
          <p:nvPr>
            <p:ph type="sldNum" sz="quarter" idx="12"/>
          </p:nvPr>
        </p:nvSpPr>
        <p:spPr/>
        <p:txBody>
          <a:bodyPr/>
          <a:lstStyle/>
          <a:p>
            <a:fld id="{B4008EB6-D09E-4580-8CD6-DDB14511944F}" type="slidenum">
              <a:rPr lang="en-US" smtClean="0"/>
              <a:pPr/>
              <a:t>19</a:t>
            </a:fld>
            <a:endParaRPr lang="en-US"/>
          </a:p>
        </p:txBody>
      </p:sp>
      <p:sp>
        <p:nvSpPr>
          <p:cNvPr id="10" name="Date Placeholder 9">
            <a:extLst>
              <a:ext uri="{FF2B5EF4-FFF2-40B4-BE49-F238E27FC236}">
                <a16:creationId xmlns:a16="http://schemas.microsoft.com/office/drawing/2014/main" id="{77FF28D3-5F6F-94AD-CBB7-7097FB0A7DC1}"/>
              </a:ext>
            </a:extLst>
          </p:cNvPr>
          <p:cNvSpPr>
            <a:spLocks noGrp="1"/>
          </p:cNvSpPr>
          <p:nvPr>
            <p:ph type="dt" idx="13"/>
          </p:nvPr>
        </p:nvSpPr>
        <p:spPr/>
        <p:txBody>
          <a:bodyPr/>
          <a:lstStyle/>
          <a:p>
            <a:fld id="{D44C3489-8257-4E60-994D-6A5CEE67ED71}" type="datetime8">
              <a:rPr lang="en-US" smtClean="0"/>
              <a:t>5/25/25 8:04 PM</a:t>
            </a:fld>
            <a:endParaRPr lang="en-US"/>
          </a:p>
        </p:txBody>
      </p:sp>
      <p:sp>
        <p:nvSpPr>
          <p:cNvPr id="4" name="Footer Placeholder 3">
            <a:extLst>
              <a:ext uri="{FF2B5EF4-FFF2-40B4-BE49-F238E27FC236}">
                <a16:creationId xmlns:a16="http://schemas.microsoft.com/office/drawing/2014/main" id="{D8569062-777D-2154-0272-B8AC0C773965}"/>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D22D34CD-BB0A-3AA5-F947-835DA37AB5C1}"/>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153042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DA455-3BA1-B17A-AAE5-570A249E6C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5D2F8-4CA9-83FF-109C-05934E9D13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BA3DA-65BB-9075-4A25-1C7AD1F360D4}"/>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A2B8DD97-ABCD-FF1B-69E7-C43FD5852C13}"/>
              </a:ext>
            </a:extLst>
          </p:cNvPr>
          <p:cNvSpPr>
            <a:spLocks noGrp="1"/>
          </p:cNvSpPr>
          <p:nvPr>
            <p:ph type="sldNum" sz="quarter" idx="12"/>
          </p:nvPr>
        </p:nvSpPr>
        <p:spPr/>
        <p:txBody>
          <a:bodyPr/>
          <a:lstStyle/>
          <a:p>
            <a:fld id="{B4008EB6-D09E-4580-8CD6-DDB14511944F}" type="slidenum">
              <a:rPr lang="en-US" smtClean="0"/>
              <a:pPr/>
              <a:t>20</a:t>
            </a:fld>
            <a:endParaRPr lang="en-US"/>
          </a:p>
        </p:txBody>
      </p:sp>
      <p:sp>
        <p:nvSpPr>
          <p:cNvPr id="10" name="Date Placeholder 9">
            <a:extLst>
              <a:ext uri="{FF2B5EF4-FFF2-40B4-BE49-F238E27FC236}">
                <a16:creationId xmlns:a16="http://schemas.microsoft.com/office/drawing/2014/main" id="{688CD581-529E-8F99-C0A3-3D6E15988B0E}"/>
              </a:ext>
            </a:extLst>
          </p:cNvPr>
          <p:cNvSpPr>
            <a:spLocks noGrp="1"/>
          </p:cNvSpPr>
          <p:nvPr>
            <p:ph type="dt" idx="13"/>
          </p:nvPr>
        </p:nvSpPr>
        <p:spPr/>
        <p:txBody>
          <a:bodyPr/>
          <a:lstStyle/>
          <a:p>
            <a:fld id="{D44C3489-8257-4E60-994D-6A5CEE67ED71}" type="datetime8">
              <a:rPr lang="en-US" smtClean="0"/>
              <a:t>5/25/25 8:04 PM</a:t>
            </a:fld>
            <a:endParaRPr lang="en-US"/>
          </a:p>
        </p:txBody>
      </p:sp>
      <p:sp>
        <p:nvSpPr>
          <p:cNvPr id="4" name="Footer Placeholder 3">
            <a:extLst>
              <a:ext uri="{FF2B5EF4-FFF2-40B4-BE49-F238E27FC236}">
                <a16:creationId xmlns:a16="http://schemas.microsoft.com/office/drawing/2014/main" id="{84BE51B0-D153-AE4D-E213-A526EECA4494}"/>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0802E9B8-046B-61C9-1D18-4CD087EAB331}"/>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671228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C5FC0-4EFC-F5DC-75DE-9717E63F44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1F9AF-D5CD-78A9-D7E8-295B9D702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B6CB1-A8FE-20C1-B11D-D7CEBB293A2F}"/>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EA49BABF-7EB6-6F96-ED0E-27B5577A7925}"/>
              </a:ext>
            </a:extLst>
          </p:cNvPr>
          <p:cNvSpPr>
            <a:spLocks noGrp="1"/>
          </p:cNvSpPr>
          <p:nvPr>
            <p:ph type="sldNum" sz="quarter" idx="12"/>
          </p:nvPr>
        </p:nvSpPr>
        <p:spPr/>
        <p:txBody>
          <a:bodyPr/>
          <a:lstStyle/>
          <a:p>
            <a:fld id="{B4008EB6-D09E-4580-8CD6-DDB14511944F}" type="slidenum">
              <a:rPr lang="en-US" smtClean="0"/>
              <a:pPr/>
              <a:t>21</a:t>
            </a:fld>
            <a:endParaRPr lang="en-US"/>
          </a:p>
        </p:txBody>
      </p:sp>
      <p:sp>
        <p:nvSpPr>
          <p:cNvPr id="10" name="Date Placeholder 9">
            <a:extLst>
              <a:ext uri="{FF2B5EF4-FFF2-40B4-BE49-F238E27FC236}">
                <a16:creationId xmlns:a16="http://schemas.microsoft.com/office/drawing/2014/main" id="{AF0CEE04-E94D-7F4B-409B-349DD904B815}"/>
              </a:ext>
            </a:extLst>
          </p:cNvPr>
          <p:cNvSpPr>
            <a:spLocks noGrp="1"/>
          </p:cNvSpPr>
          <p:nvPr>
            <p:ph type="dt" idx="13"/>
          </p:nvPr>
        </p:nvSpPr>
        <p:spPr/>
        <p:txBody>
          <a:bodyPr/>
          <a:lstStyle/>
          <a:p>
            <a:fld id="{D44C3489-8257-4E60-994D-6A5CEE67ED71}" type="datetime8">
              <a:rPr lang="en-US" smtClean="0"/>
              <a:t>5/25/25 8:04 PM</a:t>
            </a:fld>
            <a:endParaRPr lang="en-US"/>
          </a:p>
        </p:txBody>
      </p:sp>
      <p:sp>
        <p:nvSpPr>
          <p:cNvPr id="4" name="Footer Placeholder 3">
            <a:extLst>
              <a:ext uri="{FF2B5EF4-FFF2-40B4-BE49-F238E27FC236}">
                <a16:creationId xmlns:a16="http://schemas.microsoft.com/office/drawing/2014/main" id="{39D9B6EF-08A4-A47C-E3FB-73CF6DB15D4A}"/>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4F0E5DC7-CB7E-FFFC-37B8-157086BC47FC}"/>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692571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E9BC8-36CF-4DE8-020D-3061E2CC6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469953-5CB0-98E7-E90B-8FF4FD755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F6176A-261D-6F9E-CBD3-B8D91474CB22}"/>
              </a:ext>
            </a:extLst>
          </p:cNvPr>
          <p:cNvSpPr>
            <a:spLocks noGrp="1"/>
          </p:cNvSpPr>
          <p:nvPr>
            <p:ph type="body" idx="1"/>
          </p:nvPr>
        </p:nvSpPr>
        <p:spPr/>
        <p:txBody>
          <a:bodyPr/>
          <a:lstStyle/>
          <a:p>
            <a:r>
              <a:rPr lang="en-US"/>
              <a:t>The .NET team builds the platform and integrates into the tools you need to build intelligent apps, intelligently. Whether that’s providing the essential building blocks as part of the .NET platform, providing C# SDKs and extensions for AI experiences, or connecting .NET developers to the entire ecosystem of LLMs to build Agentic Apps with .NET. </a:t>
            </a:r>
          </a:p>
          <a:p>
            <a:endParaRPr lang="en-US"/>
          </a:p>
          <a:p>
            <a:r>
              <a:rPr lang="en-US"/>
              <a:t>.NET also integrates into the Agentic DevOps lifecycle of tools that provide AI-powered Agents to help you write, test, modernize and upgrade code, as well as deploy the apps and keep them running smooth. </a:t>
            </a:r>
          </a:p>
          <a:p>
            <a:endParaRPr lang="en-US"/>
          </a:p>
          <a:p>
            <a:r>
              <a:rPr lang="en-US"/>
              <a:t>And .NET Aspire streamlines the development, testing and deployment of these complex systems. </a:t>
            </a:r>
          </a:p>
        </p:txBody>
      </p:sp>
      <p:sp>
        <p:nvSpPr>
          <p:cNvPr id="4" name="Slide Number Placeholder 3">
            <a:extLst>
              <a:ext uri="{FF2B5EF4-FFF2-40B4-BE49-F238E27FC236}">
                <a16:creationId xmlns:a16="http://schemas.microsoft.com/office/drawing/2014/main" id="{AB57EC6B-A323-72E3-AE4B-B1A195FB9F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302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A big part of what makes .NET MAUI apps so beautiful/powerful/easy to make is the fantastic contributions from our partner </a:t>
            </a:r>
            <a:r>
              <a:rPr lang="en-US" sz="882" b="0" i="0" u="none" strike="noStrike" kern="1200" dirty="0" err="1">
                <a:solidFill>
                  <a:schemeClr val="tx1"/>
                </a:solidFill>
                <a:effectLst/>
                <a:latin typeface="Segoe UI" panose="020B0502040204020203" pitchFamily="34" charset="0"/>
                <a:ea typeface="+mn-ea"/>
                <a:cs typeface="+mn-cs"/>
              </a:rPr>
              <a:t>Syncfusion</a:t>
            </a:r>
            <a:r>
              <a:rPr lang="en-US" sz="882" b="0" i="0" u="none" strike="noStrike" kern="1200" dirty="0">
                <a:solidFill>
                  <a:schemeClr val="tx1"/>
                </a:solidFill>
                <a:effectLst/>
                <a:latin typeface="Segoe UI" panose="020B0502040204020203" pitchFamily="34" charset="0"/>
                <a:ea typeface="+mn-ea"/>
                <a:cs typeface="+mn-cs"/>
              </a:rPr>
              <a:t>. To tell you more about that, please help me welcome Uma Chandrabose, Senior Product Manager at </a:t>
            </a:r>
            <a:r>
              <a:rPr lang="en-US" sz="882" b="0" i="0" u="none" strike="noStrike" kern="1200" dirty="0" err="1">
                <a:solidFill>
                  <a:schemeClr val="tx1"/>
                </a:solidFill>
                <a:effectLst/>
                <a:latin typeface="Segoe UI" panose="020B0502040204020203" pitchFamily="34" charset="0"/>
                <a:ea typeface="+mn-ea"/>
                <a:cs typeface="+mn-cs"/>
              </a:rPr>
              <a:t>Syncfusion</a:t>
            </a:r>
            <a:r>
              <a:rPr lang="en-US" sz="882" b="0" i="0" u="none" strike="noStrike" kern="1200" dirty="0">
                <a:solidFill>
                  <a:schemeClr val="tx1"/>
                </a:solidFill>
                <a:effectLst/>
                <a:latin typeface="Segoe UI" panose="020B0502040204020203" pitchFamily="34" charset="0"/>
                <a:ea typeface="+mn-ea"/>
                <a:cs typeface="+mn-cs"/>
              </a:rPr>
              <a:t>, to give us an update.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5/25/25 8:04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67840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Uma! Now let’s have Beth Massi show us how you can also use beautiful controls from </a:t>
            </a:r>
            <a:r>
              <a:rPr lang="en-US" err="1"/>
              <a:t>Syncfusion</a:t>
            </a:r>
            <a:r>
              <a:rPr lang="en-US"/>
              <a:t> both on the web and in .NET MAUI.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5/25/25 8:04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443903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5/25/25 8:04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69824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Hybrid apps are a blend of both native and web solutions. The core UI of the application is written using web technologies such as HTML, CSS, and JavaScript. These apps are then wrapped in a lightweight native app "container" that allows them to leverage certain native platform features and device hardware (like a device's camera, calendar, push notifications, and pinch and spread functionality) that a web application cannot access easily or even at all. </a:t>
            </a:r>
          </a:p>
          <a:p>
            <a:endParaRPr lang="en-US"/>
          </a:p>
          <a:p>
            <a:r>
              <a:rPr lang="en-US"/>
              <a:t>This approach allows hybrid apps to run on, for example, both iOS and Android platforms without the need for completely separate development. And they can be downloaded and installed through the app stores. The main advantage of hybrid apps is that they can achieve greater developer productivity via code reuse across devices and web browsers.</a:t>
            </a:r>
          </a:p>
          <a:p>
            <a:endParaRPr lang="en-US"/>
          </a:p>
          <a:p>
            <a:r>
              <a:rPr lang="en-US"/>
              <a:t>A couple examples are Electron for desktop apps and Ionic for mobile apps. </a:t>
            </a:r>
          </a:p>
          <a:p>
            <a:endParaRPr lang="en-US"/>
          </a:p>
        </p:txBody>
      </p:sp>
      <p:sp>
        <p:nvSpPr>
          <p:cNvPr id="4" name="Slide Number Placeholder 3"/>
          <p:cNvSpPr>
            <a:spLocks noGrp="1"/>
          </p:cNvSpPr>
          <p:nvPr>
            <p:ph type="sldNum" sz="quarter" idx="5"/>
          </p:nvPr>
        </p:nvSpPr>
        <p:spPr/>
        <p:txBody>
          <a:bodyPr/>
          <a:lstStyle/>
          <a:p>
            <a:fld id="{FE9141E1-C8E4-4BDD-A194-02D70435554A}" type="slidenum">
              <a:rPr lang="en-US" smtClean="0"/>
              <a:t>34</a:t>
            </a:fld>
            <a:endParaRPr lang="en-US"/>
          </a:p>
        </p:txBody>
      </p:sp>
    </p:spTree>
    <p:extLst>
      <p:ext uri="{BB962C8B-B14F-4D97-AF65-F5344CB8AC3E}">
        <p14:creationId xmlns:p14="http://schemas.microsoft.com/office/powerpoint/2010/main" val="1647420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choose Web UI over Native UI or vice versa? </a:t>
            </a:r>
          </a:p>
          <a:p>
            <a:endParaRPr lang="en-US"/>
          </a:p>
          <a:p>
            <a:r>
              <a:rPr lang="en-US"/>
              <a:t>The look and feel and user experience can be a factor here. Native UI can provide device-specific look and feel as well as more seamless user experiences tailored to the specific device platforms. Web UI look-and-feel looks typically the same across devices (controlled by CSS). </a:t>
            </a:r>
          </a:p>
          <a:p>
            <a:endParaRPr lang="en-US"/>
          </a:p>
          <a:p>
            <a:r>
              <a:rPr lang="en-US"/>
              <a:t>If you are less concerned about look and feel and you want or need to target web browsers, Web UI is probably the better option as it allows you to easily reuse UI across native and web apps. In addition, you may already have a web app and you want to reuse existing assets UI you’ve already built. </a:t>
            </a:r>
          </a:p>
          <a:p>
            <a:endParaRPr lang="en-US"/>
          </a:p>
          <a:p>
            <a:r>
              <a:rPr lang="en-US"/>
              <a:t>Particularly for business apps though, it all comes down to skillset and what you’re more comfortable with. </a:t>
            </a:r>
          </a:p>
        </p:txBody>
      </p:sp>
      <p:sp>
        <p:nvSpPr>
          <p:cNvPr id="4" name="Slide Number Placeholder 3"/>
          <p:cNvSpPr>
            <a:spLocks noGrp="1"/>
          </p:cNvSpPr>
          <p:nvPr>
            <p:ph type="sldNum" sz="quarter" idx="5"/>
          </p:nvPr>
        </p:nvSpPr>
        <p:spPr/>
        <p:txBody>
          <a:bodyPr/>
          <a:lstStyle/>
          <a:p>
            <a:fld id="{FE9141E1-C8E4-4BDD-A194-02D70435554A}" type="slidenum">
              <a:rPr lang="en-US" smtClean="0"/>
              <a:t>35</a:t>
            </a:fld>
            <a:endParaRPr lang="en-US"/>
          </a:p>
        </p:txBody>
      </p:sp>
    </p:spTree>
    <p:extLst>
      <p:ext uri="{BB962C8B-B14F-4D97-AF65-F5344CB8AC3E}">
        <p14:creationId xmlns:p14="http://schemas.microsoft.com/office/powerpoint/2010/main" val="227300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added even more value to MAUI hybrid apps. In .NET 9 we’ve continued investment in Blazor hybrid. But we also added a new control, </a:t>
            </a:r>
            <a:r>
              <a:rPr lang="en-US" err="1"/>
              <a:t>HybridWebView</a:t>
            </a:r>
            <a:r>
              <a:rPr lang="en-US"/>
              <a:t>. This will allow you to use other JavaScript frontends within MAUI native apps, like React, Angular, and Vue. The control renders your JavaScript frontend in a native container and facilitates communicating between C# and JavaScript. In .NET 10 we’re adding more fine-grained methods to both the </a:t>
            </a:r>
            <a:r>
              <a:rPr lang="en-US" err="1"/>
              <a:t>HybridWebView</a:t>
            </a:r>
            <a:r>
              <a:rPr lang="en-US"/>
              <a:t> and </a:t>
            </a:r>
            <a:r>
              <a:rPr lang="en-US" err="1"/>
              <a:t>BlazorWebview</a:t>
            </a:r>
            <a:r>
              <a:rPr lang="en-US"/>
              <a:t> so you can handle events related to web requests and responses. We’re also doing some fit-and-finish work on </a:t>
            </a:r>
            <a:r>
              <a:rPr lang="en-US" err="1"/>
              <a:t>HybridWebView</a:t>
            </a:r>
            <a:r>
              <a:rPr lang="en-US"/>
              <a:t> that we didn’t get to in .NET 9 like packaging the HybridWebView.js into the NuGet package so it applies to your apps automatically. </a:t>
            </a:r>
          </a:p>
        </p:txBody>
      </p:sp>
      <p:sp>
        <p:nvSpPr>
          <p:cNvPr id="4" name="Slide Number Placeholder 3"/>
          <p:cNvSpPr>
            <a:spLocks noGrp="1"/>
          </p:cNvSpPr>
          <p:nvPr>
            <p:ph type="sldNum" sz="quarter" idx="5"/>
          </p:nvPr>
        </p:nvSpPr>
        <p:spPr/>
        <p:txBody>
          <a:bodyPr/>
          <a:lstStyle/>
          <a:p>
            <a:fld id="{7F8305DC-CC3D-479A-8171-D767E3089694}" type="slidenum">
              <a:rPr lang="en-US" smtClean="0"/>
              <a:t>36</a:t>
            </a:fld>
            <a:endParaRPr lang="en-US"/>
          </a:p>
        </p:txBody>
      </p:sp>
    </p:spTree>
    <p:extLst>
      <p:ext uri="{BB962C8B-B14F-4D97-AF65-F5344CB8AC3E}">
        <p14:creationId xmlns:p14="http://schemas.microsoft.com/office/powerpoint/2010/main" val="25512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r>
              <a:rPr lang="en-US" sz="900" b="1">
                <a:solidFill>
                  <a:srgbClr val="000000"/>
                </a:solidFill>
                <a:ea typeface="Times New Roman" panose="02020603050405020304" pitchFamily="18" charset="0"/>
              </a:rPr>
              <a:t>With .NET MAUI, Blazor apps can also run natively on devices. This means you can create hybrid client apps, which combine Blazor &amp; MAUI components together into a single NATIVE client application, giving you full access to the native platform capabilities. </a:t>
            </a:r>
          </a:p>
          <a:p>
            <a:pPr>
              <a:spcAft>
                <a:spcPts val="634"/>
              </a:spcAft>
            </a:pPr>
            <a:endParaRPr lang="en-US" sz="900">
              <a:solidFill>
                <a:srgbClr val="000000"/>
              </a:solidFill>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634"/>
              </a:spcAft>
              <a:buClrTx/>
              <a:buSzTx/>
              <a:buFontTx/>
              <a:buNone/>
              <a:tabLst/>
              <a:defRPr/>
            </a:pPr>
            <a:r>
              <a:rPr lang="en-US" sz="900">
                <a:solidFill>
                  <a:srgbClr val="000000"/>
                </a:solidFill>
                <a:ea typeface="Times New Roman" panose="02020603050405020304" pitchFamily="18" charset="0"/>
              </a:rPr>
              <a:t>Blazor hybrid relies on .NET MAUI for a native application container and native controls, if you want to use them. So you could even mix Web UI with Native UI if you want. </a:t>
            </a:r>
          </a:p>
          <a:p>
            <a:pPr>
              <a:spcAft>
                <a:spcPts val="634"/>
              </a:spcAft>
            </a:pPr>
            <a:endParaRPr lang="en-US" sz="900">
              <a:solidFill>
                <a:srgbClr val="000000"/>
              </a:solidFill>
              <a:ea typeface="Times New Roman" panose="02020603050405020304" pitchFamily="18" charset="0"/>
            </a:endParaRPr>
          </a:p>
          <a:p>
            <a:pPr>
              <a:spcAft>
                <a:spcPts val="634"/>
              </a:spcAft>
            </a:pPr>
            <a:r>
              <a:rPr lang="en-US" sz="900">
                <a:solidFill>
                  <a:srgbClr val="000000"/>
                </a:solidFill>
                <a:ea typeface="Times New Roman" panose="02020603050405020304" pitchFamily="18" charset="0"/>
              </a:rPr>
              <a:t>Blazor hybrid apps are built on top of .NET MAUI. You host Blazor components which the </a:t>
            </a:r>
            <a:r>
              <a:rPr lang="en-US" sz="900" err="1">
                <a:solidFill>
                  <a:srgbClr val="000000"/>
                </a:solidFill>
                <a:ea typeface="Times New Roman" panose="02020603050405020304" pitchFamily="18" charset="0"/>
              </a:rPr>
              <a:t>BlazorWebview</a:t>
            </a:r>
            <a:r>
              <a:rPr lang="en-US" sz="900">
                <a:solidFill>
                  <a:srgbClr val="000000"/>
                </a:solidFill>
                <a:ea typeface="Times New Roman" panose="02020603050405020304" pitchFamily="18" charset="0"/>
              </a:rPr>
              <a:t> control with derives from the native platform’s WebView. No internet is required, UI is packaged with the app. And you can use all the built-in input controls, validation, forms, and auth flows that Blazor provides right out of the box</a:t>
            </a:r>
            <a:r>
              <a:rPr lang="en-US" sz="900" b="1">
                <a:solidFill>
                  <a:srgbClr val="000000"/>
                </a:solidFill>
                <a:ea typeface="Times New Roman" panose="02020603050405020304" pitchFamily="18" charset="0"/>
              </a:rPr>
              <a:t>. This makes it easier to share UI across native and web hosting models.  In fact, we provide a solution template for quickly setting up a MAUI Blazor hybrid app and a Blazor web app that shares all of its UI with the </a:t>
            </a:r>
            <a:r>
              <a:rPr lang="en-US" sz="900" b="1" err="1">
                <a:solidFill>
                  <a:srgbClr val="000000"/>
                </a:solidFill>
                <a:ea typeface="Times New Roman" panose="02020603050405020304" pitchFamily="18" charset="0"/>
              </a:rPr>
              <a:t>maui</a:t>
            </a:r>
            <a:r>
              <a:rPr lang="en-US" sz="900" b="1">
                <a:solidFill>
                  <a:srgbClr val="000000"/>
                </a:solidFill>
                <a:ea typeface="Times New Roman" panose="02020603050405020304" pitchFamily="18" charset="0"/>
              </a:rPr>
              <a:t>-</a:t>
            </a:r>
            <a:r>
              <a:rPr lang="en-US" sz="900" b="1" err="1">
                <a:solidFill>
                  <a:srgbClr val="000000"/>
                </a:solidFill>
                <a:ea typeface="Times New Roman" panose="02020603050405020304" pitchFamily="18" charset="0"/>
              </a:rPr>
              <a:t>blazor</a:t>
            </a:r>
            <a:r>
              <a:rPr lang="en-US" sz="900" b="1">
                <a:solidFill>
                  <a:srgbClr val="000000"/>
                </a:solidFill>
                <a:ea typeface="Times New Roman" panose="02020603050405020304" pitchFamily="18" charset="0"/>
              </a:rPr>
              <a:t>-web template.</a:t>
            </a:r>
          </a:p>
          <a:p>
            <a:pPr>
              <a:spcAft>
                <a:spcPts val="634"/>
              </a:spcAft>
            </a:pPr>
            <a:endParaRPr lang="en-US" sz="900">
              <a:solidFill>
                <a:srgbClr val="000000"/>
              </a:solidFill>
              <a:ea typeface="Times New Roman" panose="02020603050405020304" pitchFamily="18" charset="0"/>
            </a:endParaRPr>
          </a:p>
          <a:p>
            <a:pPr>
              <a:spcAft>
                <a:spcPts val="634"/>
              </a:spcAft>
            </a:pPr>
            <a:r>
              <a:rPr lang="en-US" sz="900">
                <a:solidFill>
                  <a:srgbClr val="000000"/>
                </a:solidFill>
                <a:ea typeface="Times New Roman" panose="02020603050405020304" pitchFamily="18" charset="0"/>
              </a:rPr>
              <a:t>Blazor hybrid apps have full access to the MAUI abstractions and the native devices. This makes it easy to do native things that can be difficult or impossible on the web alone. You can do things like call native API's, access the file system, make phone calls, format the c: drive! Don’t do that, but you get my point!  </a:t>
            </a:r>
          </a:p>
          <a:p>
            <a:pPr>
              <a:spcAft>
                <a:spcPts val="634"/>
              </a:spcAft>
            </a:pPr>
            <a:endParaRPr lang="en-US" sz="900">
              <a:solidFill>
                <a:srgbClr val="000000"/>
              </a:solidFill>
            </a:endParaRPr>
          </a:p>
          <a:p>
            <a:pPr>
              <a:spcAft>
                <a:spcPts val="634"/>
              </a:spcAft>
            </a:pPr>
            <a:r>
              <a:rPr lang="en-US" sz="900">
                <a:solidFill>
                  <a:srgbClr val="000000"/>
                </a:solidFill>
              </a:rPr>
              <a:t>It also gives you the ability to take your apps and package them for store distribution and reach whether that’s the Microsoft, Apple or Google App stores. </a:t>
            </a:r>
            <a:endParaRPr lang="en-US"/>
          </a:p>
          <a:p>
            <a:endParaRPr lang="en-US"/>
          </a:p>
          <a:p>
            <a:r>
              <a:rPr lang="en-US"/>
              <a:t>And starting with .NET 9, MAUI has a </a:t>
            </a:r>
            <a:r>
              <a:rPr lang="en-US" err="1"/>
              <a:t>HybridWebView</a:t>
            </a:r>
            <a:r>
              <a:rPr lang="en-US"/>
              <a:t> control that will allow you to use other JavaScript UIs in MAUI too. Take your Angular, React, Vue, or any other HTML/JS-based UI and package that with your MAUI app. The control provides interop between C# and JavaScript so you can keep your business logic and native device access in C# but your UI can leverage existing JavaScript assets you probably already have. </a:t>
            </a:r>
          </a:p>
        </p:txBody>
      </p:sp>
      <p:sp>
        <p:nvSpPr>
          <p:cNvPr id="4" name="Slide Number Placeholder 3"/>
          <p:cNvSpPr>
            <a:spLocks noGrp="1"/>
          </p:cNvSpPr>
          <p:nvPr>
            <p:ph type="sldNum" sz="quarter" idx="5"/>
          </p:nvPr>
        </p:nvSpPr>
        <p:spPr/>
        <p:txBody>
          <a:bodyPr/>
          <a:lstStyle/>
          <a:p>
            <a:fld id="{FE9141E1-C8E4-4BDD-A194-02D70435554A}" type="slidenum">
              <a:rPr lang="en-US" smtClean="0"/>
              <a:t>37</a:t>
            </a:fld>
            <a:endParaRPr lang="en-US"/>
          </a:p>
        </p:txBody>
      </p:sp>
    </p:spTree>
    <p:extLst>
      <p:ext uri="{BB962C8B-B14F-4D97-AF65-F5344CB8AC3E}">
        <p14:creationId xmlns:p14="http://schemas.microsoft.com/office/powerpoint/2010/main" val="3660060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r>
              <a:rPr lang="en-US"/>
              <a:t>One of the biggest benefits of hybrid apps is being able to reuse your UI across your native and web apps. If you also want to target web browsers, you can structure your solution to maximize code reuse using a shared Razor Class Library that houses the shared UI as well as interfaces for the functionality you want to use from the UI. The implementations of these are then defined in the specific Blazor Web and MAUI projects. This is because sometimes you need to write different code for the different hosting models. This gives you a clean way to do that. </a:t>
            </a:r>
          </a:p>
        </p:txBody>
      </p:sp>
      <p:sp>
        <p:nvSpPr>
          <p:cNvPr id="4" name="Slide Number Placeholder 3"/>
          <p:cNvSpPr>
            <a:spLocks noGrp="1"/>
          </p:cNvSpPr>
          <p:nvPr>
            <p:ph type="sldNum" sz="quarter" idx="5"/>
          </p:nvPr>
        </p:nvSpPr>
        <p:spPr/>
        <p:txBody>
          <a:bodyPr/>
          <a:lstStyle/>
          <a:p>
            <a:fld id="{045E74FF-B95A-3049-B6BA-741949CDE00C}" type="slidenum">
              <a:rPr lang="en-US" smtClean="0"/>
              <a:t>38</a:t>
            </a:fld>
            <a:endParaRPr lang="en-US"/>
          </a:p>
        </p:txBody>
      </p:sp>
    </p:spTree>
    <p:extLst>
      <p:ext uri="{BB962C8B-B14F-4D97-AF65-F5344CB8AC3E}">
        <p14:creationId xmlns:p14="http://schemas.microsoft.com/office/powerpoint/2010/main" val="2771112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E1016-0A50-AF64-9FE6-D81FDC4E8B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5FC251-A92C-1C99-F8CB-576EE3BDAC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F9508-662B-7633-4765-567F3FD1CAC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EAE7C83-5783-C440-4CAC-BA1E3B00508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309DD54-C185-83C0-7498-8033E7AE90B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12DF9DA-695C-0B3A-1505-5228690B8582}"/>
              </a:ext>
            </a:extLst>
          </p:cNvPr>
          <p:cNvSpPr>
            <a:spLocks noGrp="1"/>
          </p:cNvSpPr>
          <p:nvPr>
            <p:ph type="dt" idx="1"/>
          </p:nvPr>
        </p:nvSpPr>
        <p:spPr/>
        <p:txBody>
          <a:bodyPr/>
          <a:lstStyle/>
          <a:p>
            <a:fld id="{386CE63F-9E7F-4C04-9D0D-FCA25A8E9E86}" type="datetime8">
              <a:rPr lang="en-US" smtClean="0"/>
              <a:t>5/25/25 8:04 PM</a:t>
            </a:fld>
            <a:endParaRPr lang="en-US"/>
          </a:p>
        </p:txBody>
      </p:sp>
      <p:sp>
        <p:nvSpPr>
          <p:cNvPr id="7" name="Slide Number Placeholder 6">
            <a:extLst>
              <a:ext uri="{FF2B5EF4-FFF2-40B4-BE49-F238E27FC236}">
                <a16:creationId xmlns:a16="http://schemas.microsoft.com/office/drawing/2014/main" id="{AAD4A44C-2C9D-47B6-C294-1BB1145B9127}"/>
              </a:ext>
            </a:extLst>
          </p:cNvPr>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971967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81E4A-6204-B305-AF76-5A0A2AD01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6D95B-A876-8267-3BE6-3252197879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D9CAF0-E346-B454-6B3C-1E27B28D28D3}"/>
              </a:ext>
            </a:extLst>
          </p:cNvPr>
          <p:cNvSpPr>
            <a:spLocks noGrp="1"/>
          </p:cNvSpPr>
          <p:nvPr>
            <p:ph type="body" idx="1"/>
          </p:nvPr>
        </p:nvSpPr>
        <p:spPr/>
        <p:txBody>
          <a:bodyPr/>
          <a:lstStyle/>
          <a:p>
            <a:r>
              <a:rPr lang="en-US"/>
              <a:t>But as app development becomes more complex, new tools are emerging to help developers keep up with increasing demands.</a:t>
            </a:r>
          </a:p>
          <a:p>
            <a:endParaRPr lang="en-US"/>
          </a:p>
          <a:p>
            <a:r>
              <a:rPr lang="en-US"/>
              <a:t>In the past, we already saw the evolution from traditional DevOps to </a:t>
            </a:r>
            <a:r>
              <a:rPr lang="en-US" err="1"/>
              <a:t>DevSecOps</a:t>
            </a:r>
            <a:r>
              <a:rPr lang="en-US"/>
              <a:t>—a transformation that saw the purview of DevOps expand from unifying people, processes, and technologies across the software development lifecycle, to one that treats security as a shared responsibility as well.</a:t>
            </a:r>
          </a:p>
          <a:p>
            <a:endParaRPr lang="en-US"/>
          </a:p>
          <a:p>
            <a:r>
              <a:rPr lang="en-US"/>
              <a:t>Now, AI-powered agents are emerging as meaningful contributors to software development. And while AI capabilities have historically been limited to helping developers code, we are witnessing rapid growth in the technology.</a:t>
            </a:r>
          </a:p>
          <a:p>
            <a:endParaRPr lang="en-US"/>
          </a:p>
          <a:p>
            <a:r>
              <a:rPr lang="en-US"/>
              <a:t>At Microsoft, we believe these intelligent agents hold the key to a new stage in DevOps evolution—Agentic DevOps. By expanding the capabilities of AI, we believe software development teams will be able to automate, optimize, and accelerate every stage of the software development lifecycle.</a:t>
            </a:r>
          </a:p>
        </p:txBody>
      </p:sp>
      <p:sp>
        <p:nvSpPr>
          <p:cNvPr id="4" name="Slide Number Placeholder 3">
            <a:extLst>
              <a:ext uri="{FF2B5EF4-FFF2-40B4-BE49-F238E27FC236}">
                <a16:creationId xmlns:a16="http://schemas.microsoft.com/office/drawing/2014/main" id="{B94A136D-1682-A172-9535-9270D52427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E92BE-5D36-445C-AA72-F16D6E0C97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775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Aptos" panose="020B0004020202020204" pitchFamily="34" charset="0"/>
              </a:rPr>
              <a:t>https://</a:t>
            </a:r>
            <a:r>
              <a:rPr lang="en-US" sz="1800" b="0" i="0" dirty="0" err="1">
                <a:solidFill>
                  <a:srgbClr val="000000"/>
                </a:solidFill>
                <a:effectLst/>
                <a:latin typeface="Aptos" panose="020B0004020202020204" pitchFamily="34" charset="0"/>
              </a:rPr>
              <a:t>www.nngroup.com</a:t>
            </a:r>
            <a:r>
              <a:rPr lang="en-US" sz="1800" b="0" i="0" dirty="0">
                <a:solidFill>
                  <a:srgbClr val="000000"/>
                </a:solidFill>
                <a:effectLst/>
                <a:latin typeface="Aptos" panose="020B0004020202020204" pitchFamily="34" charset="0"/>
              </a:rPr>
              <a:t>/articles/ai-paradigm/</a:t>
            </a:r>
            <a:endParaRPr lang="en-US" dirty="0"/>
          </a:p>
        </p:txBody>
      </p:sp>
      <p:sp>
        <p:nvSpPr>
          <p:cNvPr id="4" name="Slide Number Placeholder 3"/>
          <p:cNvSpPr>
            <a:spLocks noGrp="1"/>
          </p:cNvSpPr>
          <p:nvPr>
            <p:ph type="sldNum" sz="quarter" idx="5"/>
          </p:nvPr>
        </p:nvSpPr>
        <p:spPr/>
        <p:txBody>
          <a:bodyPr/>
          <a:lstStyle/>
          <a:p>
            <a:fld id="{D9F0693C-C728-4E52-ABC2-35614A92FC95}" type="slidenum">
              <a:rPr lang="en-US" smtClean="0"/>
              <a:t>4</a:t>
            </a:fld>
            <a:endParaRPr lang="en-US"/>
          </a:p>
        </p:txBody>
      </p:sp>
    </p:spTree>
    <p:extLst>
      <p:ext uri="{BB962C8B-B14F-4D97-AF65-F5344CB8AC3E}">
        <p14:creationId xmlns:p14="http://schemas.microsoft.com/office/powerpoint/2010/main" val="1916240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These are all cool things that you can do with Copilot… explain a piece of code, code reviews… Write DOCS! Right?! At least you don’t have to spend any more time to writing docs that no one will read… and you can also apply that to the things we have just seen and make your developer experience even better.</a:t>
            </a:r>
          </a:p>
          <a:p>
            <a:endParaRPr lang="en-US"/>
          </a:p>
          <a:p>
            <a:r>
              <a:rPr lang="en-US"/>
              <a:t>We are continuing to build out GitHub copilot specifically to support the developer experience. Our goal is for GitHub Copilot to help automate the mundane so developers can feel empowered to focus on what matters.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E92BE-5D36-445C-AA72-F16D6E0C97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368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33A5E-1D89-5BD6-4374-D2C2FB6025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C14BC-DD79-6F14-82F4-47B3106B7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B72C6-0CCC-14C5-542C-D2895EECB8C0}"/>
              </a:ext>
            </a:extLst>
          </p:cNvPr>
          <p:cNvSpPr>
            <a:spLocks noGrp="1"/>
          </p:cNvSpPr>
          <p:nvPr>
            <p:ph type="body" idx="1"/>
          </p:nvPr>
        </p:nvSpPr>
        <p:spPr/>
        <p:txBody>
          <a:bodyPr/>
          <a:lstStyle/>
          <a:p>
            <a:pPr marL="0" marR="0"/>
            <a:r>
              <a:rPr lang="en-US" sz="1200" kern="100" dirty="0">
                <a:effectLst/>
                <a:latin typeface="Aptos" panose="020B0004020202020204" pitchFamily="34" charset="0"/>
                <a:ea typeface="Aptos" panose="020B0004020202020204" pitchFamily="34" charset="0"/>
                <a:cs typeface="Times New Roman" panose="02020603050405020304" pitchFamily="18" charset="0"/>
              </a:rPr>
              <a:t>Software development doesn’t stop with coding. And that’s why we’re excited for the next evolution of GitHub Copilot, with new agents that can help solve real-world problems throughout the software lifecycle.</a:t>
            </a:r>
          </a:p>
          <a:p>
            <a:pPr marL="0" marR="0"/>
            <a:endParaRPr lang="en-US" sz="1200" kern="100" dirty="0">
              <a:effectLst/>
              <a:latin typeface="Aptos" panose="020B0004020202020204" pitchFamily="34" charset="0"/>
              <a:cs typeface="Times New Roman" panose="02020603050405020304" pitchFamily="18" charset="0"/>
            </a:endParaRPr>
          </a:p>
          <a:p>
            <a:pPr marL="0" marR="0"/>
            <a:endParaRPr lang="en-US" sz="1200" kern="100" dirty="0">
              <a:effectLst/>
              <a:latin typeface="Aptos" panose="020B0004020202020204" pitchFamily="34" charset="0"/>
              <a:cs typeface="Times New Roman" panose="02020603050405020304" pitchFamily="18" charset="0"/>
            </a:endParaRPr>
          </a:p>
          <a:p>
            <a:pPr marL="0" marR="0"/>
            <a:r>
              <a:rPr lang="en-US" sz="1200" i="1" kern="1200" dirty="0">
                <a:solidFill>
                  <a:schemeClr val="tx1"/>
                </a:solidFill>
                <a:effectLst/>
                <a:latin typeface="+mn-lt"/>
                <a:ea typeface="+mn-ea"/>
                <a:cs typeface="+mn-cs"/>
              </a:rPr>
              <a:t>Land the message that this is an evolution of GitHub Copilot. That this is a massive expansion of how the world knows GHP and that we’re now bringing the power of AI across the end to end lifecycle. </a:t>
            </a:r>
            <a:endParaRPr lang="en-US" i="1" dirty="0"/>
          </a:p>
        </p:txBody>
      </p:sp>
      <p:sp>
        <p:nvSpPr>
          <p:cNvPr id="4" name="Slide Number Placeholder 3">
            <a:extLst>
              <a:ext uri="{FF2B5EF4-FFF2-40B4-BE49-F238E27FC236}">
                <a16:creationId xmlns:a16="http://schemas.microsoft.com/office/drawing/2014/main" id="{F54B044F-A583-49CB-6D78-2AA5841969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E92BE-5D36-445C-AA72-F16D6E0C97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029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GitHub Copilot agent mode supercharges the AI-assisted coding experience to become a true peer programmer.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Acting alongside developers in their IDE, agent mode can build features, refactor legacy code, and even heal itself when things break.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It goes far beyond autocomplete to help developers analyze a codebase, edit across multiple files, run tests, fix errors, and suggest terminal commands, all from a single prompt.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Available in VS Code and Visual Studio today, agent mode is expanding to new IDEs, including JetBrains, Eclipse, and Xcode with public preview support announced at Build 2025.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E92BE-5D36-445C-AA72-F16D6E0C97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228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68738-F574-891E-2744-45B6C65C9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52390-A02E-C098-AF9D-9F4479B4E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77D85-F7D1-6D78-F6C3-FD7E67833A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p:txBody>
      </p:sp>
      <p:sp>
        <p:nvSpPr>
          <p:cNvPr id="4" name="Slide Number Placeholder 3">
            <a:extLst>
              <a:ext uri="{FF2B5EF4-FFF2-40B4-BE49-F238E27FC236}">
                <a16:creationId xmlns:a16="http://schemas.microsoft.com/office/drawing/2014/main" id="{0695742D-3C52-5929-5EF6-CBA340C0E1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E92BE-5D36-445C-AA72-F16D6E0C97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9715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Developers can now assign GitHub Copilot a range of development tasks from autonomously refactoring code, improving test coverage, and upgrading dependency to fixing defects and implementing new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solidFill>
                  <a:schemeClr val="tx1"/>
                </a:solidFill>
                <a:effectLst/>
                <a:latin typeface="Aptos" panose="020B0004020202020204" pitchFamily="34" charset="0"/>
                <a:ea typeface="Aptos" panose="020B0004020202020204" pitchFamily="34" charset="0"/>
                <a:cs typeface="Latha" panose="020B0604020202020204" pitchFamily="34" charset="0"/>
              </a:rPr>
              <a:t>For complex tasks, GitHub Copilot can even collaborate with other agents across all stages of the software lifecycle. Operating as a member of the development team, GitHub Copilot relieves developers of routine tasks to focus developers on more impactful tasks. </a:t>
            </a: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E6686-234C-48A6-A23A-C252F813462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38337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78699-C99E-7EBE-7E3A-C974FE997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E9146-EB6D-3674-ADD9-0899C14F4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7B1530-0E6B-4831-F37D-0E7B0575F4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Aspire gives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Code-first control - </a:t>
            </a:r>
            <a:r>
              <a:rPr lang="en-US" sz="1200" b="0" i="0">
                <a:solidFill>
                  <a:schemeClr val="bg1">
                    <a:lumMod val="85000"/>
                  </a:schemeClr>
                </a:solidFill>
                <a:effectLst/>
              </a:rPr>
              <a:t>Define your stack in code — no YAML. Aspire launches locally, then shifts to real cloud services without changing your architecture. Dev and deploy, fully wired.</a:t>
            </a: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Modular and extensible - </a:t>
            </a:r>
            <a:r>
              <a:rPr lang="en-US" sz="1200" b="0" i="0">
                <a:solidFill>
                  <a:schemeClr val="bg1">
                    <a:lumMod val="85000"/>
                  </a:schemeClr>
                </a:solidFill>
                <a:effectLst/>
              </a:rPr>
              <a:t>Orchestrate your existing stack — frontends, APIs, containers, databases, and more — without rewriting or </a:t>
            </a:r>
            <a:r>
              <a:rPr lang="en-US" sz="1200" b="0" i="0" err="1">
                <a:solidFill>
                  <a:schemeClr val="bg1">
                    <a:lumMod val="85000"/>
                  </a:schemeClr>
                </a:solidFill>
                <a:effectLst/>
              </a:rPr>
              <a:t>replatforming</a:t>
            </a:r>
            <a:r>
              <a:rPr lang="en-US" sz="1200" b="0" i="0">
                <a:solidFill>
                  <a:schemeClr val="bg1">
                    <a:lumMod val="85000"/>
                  </a:schemeClr>
                </a:solidFill>
                <a:effectLst/>
              </a:rPr>
              <a:t>. Extend Aspire for anything.</a:t>
            </a: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Observability from the start - </a:t>
            </a:r>
            <a:r>
              <a:rPr lang="en-US" sz="1200" b="0" i="0">
                <a:solidFill>
                  <a:schemeClr val="bg1">
                    <a:lumMod val="85000"/>
                  </a:schemeClr>
                </a:solidFill>
                <a:effectLst/>
              </a:rPr>
              <a:t>Logs, traces, health checks — all local, all wired up automatically. </a:t>
            </a:r>
            <a:r>
              <a:rPr lang="en-US" sz="1200" b="0" i="0" err="1">
                <a:solidFill>
                  <a:schemeClr val="bg1">
                    <a:lumMod val="85000"/>
                  </a:schemeClr>
                </a:solidFill>
                <a:effectLst/>
              </a:rPr>
              <a:t>OpenTelemetry</a:t>
            </a:r>
            <a:r>
              <a:rPr lang="en-US" sz="1200" b="0" i="0">
                <a:solidFill>
                  <a:schemeClr val="bg1">
                    <a:lumMod val="85000"/>
                  </a:schemeClr>
                </a:solidFill>
                <a:effectLst/>
              </a:rPr>
              <a:t> included with zero setup.</a:t>
            </a: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Flexible deployments -</a:t>
            </a:r>
            <a:r>
              <a:rPr lang="en-US" sz="1200" b="0" i="0">
                <a:solidFill>
                  <a:schemeClr val="bg1">
                    <a:lumMod val="85000"/>
                  </a:schemeClr>
                </a:solidFill>
                <a:effectLst/>
              </a:rPr>
              <a:t>Ship it how you want — to Kubernetes, your own infra, or managed services. Aspire adapts to your environment, not the other way around.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chemeClr val="bg1">
                  <a:lumMod val="85000"/>
                </a:schemeClr>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chemeClr val="bg1">
                    <a:lumMod val="85000"/>
                  </a:schemeClr>
                </a:solidFill>
                <a:effectLst/>
              </a:rPr>
              <a:t>And you get a robust developer dashboard that you can use to build, visualize and debug all of this locally. </a:t>
            </a:r>
            <a:endParaRPr lang="en-US" sz="1200">
              <a:solidFill>
                <a:schemeClr val="bg1">
                  <a:lumMod val="85000"/>
                </a:schemeClr>
              </a:solidFill>
            </a:endParaRPr>
          </a:p>
          <a:p>
            <a:endParaRPr lang="en-US" b="1"/>
          </a:p>
          <a:p>
            <a:endParaRPr lang="en-US" b="1"/>
          </a:p>
          <a:p>
            <a:endParaRPr lang="en-US" b="1"/>
          </a:p>
          <a:p>
            <a:endParaRPr lang="en-US" b="1"/>
          </a:p>
        </p:txBody>
      </p:sp>
      <p:sp>
        <p:nvSpPr>
          <p:cNvPr id="4" name="Slide Number Placeholder 3">
            <a:extLst>
              <a:ext uri="{FF2B5EF4-FFF2-40B4-BE49-F238E27FC236}">
                <a16:creationId xmlns:a16="http://schemas.microsoft.com/office/drawing/2014/main" id="{43912D40-AAFB-903B-4705-5CBBA84FA0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49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65198-B228-E76F-152E-1993B4AA2F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DA4492-264C-4832-7D7A-A8BEE252FA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A6101-DB29-124B-9DC5-10A04B5158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solidFill>
                <a:schemeClr val="tx1"/>
              </a:solidFill>
              <a:effectLst/>
              <a:latin typeface="Aptos" panose="020B0004020202020204" pitchFamily="34" charset="0"/>
              <a:ea typeface="Aptos" panose="020B0004020202020204" pitchFamily="34" charset="0"/>
              <a:cs typeface="Latha" panose="020B0604020202020204" pitchFamily="34" charset="0"/>
            </a:endParaRPr>
          </a:p>
        </p:txBody>
      </p:sp>
      <p:sp>
        <p:nvSpPr>
          <p:cNvPr id="4" name="Slide Number Placeholder 3">
            <a:extLst>
              <a:ext uri="{FF2B5EF4-FFF2-40B4-BE49-F238E27FC236}">
                <a16:creationId xmlns:a16="http://schemas.microsoft.com/office/drawing/2014/main" id="{41AFF863-877A-CD9C-A601-E7692531F8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CE92BE-5D36-445C-AA72-F16D6E0C97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11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5/25/25 8:04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384091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861F0-47BD-ED70-43BD-69826CE04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53697F-5DFD-425C-2004-613B8EC5C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AE1BA-8EFE-BE7E-7C64-96783AFE492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46BC1CE-9ECD-6941-87FD-B09A0959034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4C9A93A-6506-E257-4EEE-3A7194EBD54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385E94E-D056-63FF-9CCF-F763B928F12B}"/>
              </a:ext>
            </a:extLst>
          </p:cNvPr>
          <p:cNvSpPr>
            <a:spLocks noGrp="1"/>
          </p:cNvSpPr>
          <p:nvPr>
            <p:ph type="dt" idx="1"/>
          </p:nvPr>
        </p:nvSpPr>
        <p:spPr/>
        <p:txBody>
          <a:bodyPr/>
          <a:lstStyle/>
          <a:p>
            <a:fld id="{386CE63F-9E7F-4C04-9D0D-FCA25A8E9E86}" type="datetime8">
              <a:rPr lang="en-US" smtClean="0"/>
              <a:t>5/25/25 8:04 PM</a:t>
            </a:fld>
            <a:endParaRPr lang="en-US"/>
          </a:p>
        </p:txBody>
      </p:sp>
      <p:sp>
        <p:nvSpPr>
          <p:cNvPr id="7" name="Slide Number Placeholder 6">
            <a:extLst>
              <a:ext uri="{FF2B5EF4-FFF2-40B4-BE49-F238E27FC236}">
                <a16:creationId xmlns:a16="http://schemas.microsoft.com/office/drawing/2014/main" id="{1BC477A5-8A45-CA5E-79F5-539F15BE641C}"/>
              </a:ext>
            </a:extLst>
          </p:cNvPr>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279847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9B7B-0D67-3A43-4C12-7A25B5A44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A0AC2-84AF-93E1-5434-C5C04FC7CA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B2593-6887-639A-DCE2-3526937A5F3A}"/>
              </a:ext>
            </a:extLst>
          </p:cNvPr>
          <p:cNvSpPr>
            <a:spLocks noGrp="1"/>
          </p:cNvSpPr>
          <p:nvPr>
            <p:ph type="body" idx="1"/>
          </p:nvPr>
        </p:nvSpPr>
        <p:spPr/>
        <p:txBody>
          <a:bodyPr/>
          <a:lstStyle/>
          <a:p>
            <a:r>
              <a:rPr lang="en-US"/>
              <a:t>.NET</a:t>
            </a:r>
          </a:p>
        </p:txBody>
      </p:sp>
      <p:sp>
        <p:nvSpPr>
          <p:cNvPr id="4" name="Slide Number Placeholder 3">
            <a:extLst>
              <a:ext uri="{FF2B5EF4-FFF2-40B4-BE49-F238E27FC236}">
                <a16:creationId xmlns:a16="http://schemas.microsoft.com/office/drawing/2014/main" id="{44BB6DD4-A7B8-3177-DCFB-FA40D0A54D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039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is how Microsoft is helping you to leverage AI to build the next generation of AI powered mobile and desktop applications.</a:t>
            </a:r>
          </a:p>
          <a:p>
            <a:br>
              <a:rPr lang="en-US" dirty="0"/>
            </a:br>
            <a:r>
              <a:rPr lang="en-US" dirty="0"/>
              <a:t>On mobile we can do some pretty cool stuff. Let's look at what we have in our hands. We have location, a mic, a camera. We have personal info. We have calendar. All this can be used to greatly enhance any app experience, and in the hands of AI it's on a whole new level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5/25/25 8:04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97364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F296B-0C52-EC8E-603C-981E20691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2D2EBF-351B-3319-19D3-89B34F9E3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11F5C-33D5-2B3E-7F12-BA14804B14A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AD8B2D2-80EF-4474-19A4-FBC6EA6AC385}"/>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DFC97745-9542-ACD8-4E1A-D1749F0A672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8C807BE-C519-0025-4925-FCC831ED5F2A}"/>
              </a:ext>
            </a:extLst>
          </p:cNvPr>
          <p:cNvSpPr>
            <a:spLocks noGrp="1"/>
          </p:cNvSpPr>
          <p:nvPr>
            <p:ph type="dt" idx="12"/>
          </p:nvPr>
        </p:nvSpPr>
        <p:spPr/>
        <p:txBody>
          <a:bodyPr/>
          <a:lstStyle/>
          <a:p>
            <a:fld id="{62C61DAB-D93E-49CA-B245-379601CFE8D0}" type="datetime8">
              <a:rPr lang="en-US" smtClean="0"/>
              <a:t>5/25/25 8:04 PM</a:t>
            </a:fld>
            <a:endParaRPr lang="en-US"/>
          </a:p>
        </p:txBody>
      </p:sp>
      <p:sp>
        <p:nvSpPr>
          <p:cNvPr id="7" name="Slide Number Placeholder 6">
            <a:extLst>
              <a:ext uri="{FF2B5EF4-FFF2-40B4-BE49-F238E27FC236}">
                <a16:creationId xmlns:a16="http://schemas.microsoft.com/office/drawing/2014/main" id="{ECD5406F-0D42-EFBE-E457-0FF6A7D8B074}"/>
              </a:ext>
            </a:extLst>
          </p:cNvPr>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394541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more AI powered interfaces can build trust, the more they will be adopted</a:t>
            </a:r>
          </a:p>
          <a:p>
            <a:endParaRPr lang="en-US" dirty="0"/>
          </a:p>
          <a:p>
            <a:r>
              <a:rPr lang="en-US" sz="882" b="0" i="0" u="none" strike="noStrike" kern="1200" dirty="0">
                <a:solidFill>
                  <a:schemeClr val="tx1"/>
                </a:solidFill>
                <a:effectLst/>
                <a:latin typeface="Segoe UI" panose="020B0502040204020203" pitchFamily="34" charset="0"/>
                <a:ea typeface="+mn-ea"/>
                <a:cs typeface="+mn-cs"/>
              </a:rPr>
              <a:t>“AI delivers personalized, multimodal interactions and real-time UI adaptations” - Bieniek et al. (2024)</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0" i="0" u="none" strike="noStrike" kern="1200" dirty="0">
                <a:solidFill>
                  <a:schemeClr val="tx1"/>
                </a:solidFill>
                <a:effectLst/>
                <a:latin typeface="Segoe UI" panose="020B0502040204020203" pitchFamily="34" charset="0"/>
                <a:ea typeface="+mn-ea"/>
                <a:cs typeface="+mn-cs"/>
              </a:rPr>
              <a:t>What do we need from an SDK to deliver this?</a:t>
            </a:r>
          </a:p>
          <a:p>
            <a:pPr marL="171450" indent="-171450">
              <a:buFontTx/>
              <a:buChar char="-"/>
            </a:pPr>
            <a:r>
              <a:rPr lang="en-US" sz="882" b="0" i="0" u="none" strike="noStrike" kern="1200" dirty="0">
                <a:solidFill>
                  <a:schemeClr val="tx1"/>
                </a:solidFill>
                <a:effectLst/>
                <a:latin typeface="Segoe UI" panose="020B0502040204020203" pitchFamily="34" charset="0"/>
                <a:ea typeface="+mn-ea"/>
                <a:cs typeface="+mn-cs"/>
              </a:rPr>
              <a:t>Support multimodal interactions</a:t>
            </a:r>
          </a:p>
          <a:p>
            <a:pPr marL="171450" indent="-171450">
              <a:buFontTx/>
              <a:buChar char="-"/>
            </a:pPr>
            <a:r>
              <a:rPr lang="en-US" sz="882" b="0" i="0" u="none" strike="noStrike" kern="1200" dirty="0">
                <a:solidFill>
                  <a:schemeClr val="tx1"/>
                </a:solidFill>
                <a:effectLst/>
                <a:latin typeface="Segoe UI" panose="020B0502040204020203" pitchFamily="34" charset="0"/>
                <a:ea typeface="+mn-ea"/>
                <a:cs typeface="+mn-cs"/>
              </a:rPr>
              <a:t>Incorporate explainability features</a:t>
            </a:r>
          </a:p>
          <a:p>
            <a:pPr marL="171450" indent="-171450">
              <a:buFontTx/>
              <a:buChar char="-"/>
            </a:pPr>
            <a:r>
              <a:rPr lang="en-US" sz="882" b="0" i="0" u="none" strike="noStrike" kern="1200" dirty="0">
                <a:solidFill>
                  <a:schemeClr val="tx1"/>
                </a:solidFill>
                <a:effectLst/>
                <a:latin typeface="Segoe UI" panose="020B0502040204020203" pitchFamily="34" charset="0"/>
                <a:ea typeface="+mn-ea"/>
                <a:cs typeface="+mn-cs"/>
              </a:rPr>
              <a:t>Enforce ethical safeguards</a:t>
            </a:r>
          </a:p>
          <a:p>
            <a:pPr marL="171450" indent="-171450">
              <a:buFontTx/>
              <a:buChar char="-"/>
            </a:pPr>
            <a:r>
              <a:rPr lang="en-US" sz="882" b="0" i="0" u="none" strike="noStrike" kern="1200" dirty="0">
                <a:solidFill>
                  <a:schemeClr val="tx1"/>
                </a:solidFill>
                <a:effectLst/>
                <a:latin typeface="Segoe UI" panose="020B0502040204020203" pitchFamily="34" charset="0"/>
                <a:ea typeface="+mn-ea"/>
                <a:cs typeface="+mn-cs"/>
              </a:rPr>
              <a:t>Offer adaptive UI components</a:t>
            </a:r>
            <a:br>
              <a:rPr lang="en-US" sz="882" b="0" i="0" u="none" strike="noStrike" kern="1200" dirty="0">
                <a:solidFill>
                  <a:schemeClr val="tx1"/>
                </a:solidFill>
                <a:effectLst/>
                <a:latin typeface="Segoe UI" panose="020B0502040204020203" pitchFamily="34" charset="0"/>
                <a:ea typeface="+mn-ea"/>
                <a:cs typeface="+mn-cs"/>
              </a:rPr>
            </a:br>
            <a:endParaRPr lang="en-US" sz="882" b="0" i="0" u="none" strike="noStrike" kern="1200" dirty="0">
              <a:solidFill>
                <a:schemeClr val="tx1"/>
              </a:solidFill>
              <a:effectLst/>
              <a:latin typeface="Segoe UI" panose="020B0502040204020203" pitchFamily="34" charset="0"/>
              <a:ea typeface="+mn-ea"/>
              <a:cs typeface="+mn-cs"/>
            </a:endParaRPr>
          </a:p>
          <a:p>
            <a:pPr marL="0" indent="0">
              <a:buFontTx/>
              <a:buNone/>
            </a:pPr>
            <a:r>
              <a:rPr lang="en-US" sz="882" b="0" i="0" u="none" strike="noStrike" kern="1200" dirty="0">
                <a:solidFill>
                  <a:schemeClr val="tx1"/>
                </a:solidFill>
                <a:effectLst/>
                <a:latin typeface="Segoe UI" panose="020B0502040204020203" pitchFamily="34" charset="0"/>
                <a:ea typeface="+mn-ea"/>
                <a:cs typeface="+mn-cs"/>
              </a:rPr>
              <a:t>“AI tools which facilitate rapid prototyping, creative augmentation, and collaborative design improve both project quality and ideation.”</a:t>
            </a:r>
          </a:p>
          <a:p>
            <a:pPr marL="0" indent="0">
              <a:buFontTx/>
              <a:buNone/>
            </a:pPr>
            <a:endParaRPr lang="en-US" sz="882" b="0" i="0" u="none" strike="noStrike" kern="1200" dirty="0">
              <a:solidFill>
                <a:schemeClr val="tx1"/>
              </a:solidFill>
              <a:effectLst/>
              <a:latin typeface="Segoe UI" panose="020B0502040204020203" pitchFamily="34" charset="0"/>
              <a:ea typeface="+mn-ea"/>
              <a:cs typeface="+mn-cs"/>
            </a:endParaRPr>
          </a:p>
          <a:p>
            <a:pPr marL="0" indent="0">
              <a:buFontTx/>
              <a:buNone/>
            </a:pPr>
            <a:r>
              <a:rPr lang="en-US" sz="882" b="0" i="0" u="none" strike="noStrike" kern="1200" dirty="0">
                <a:solidFill>
                  <a:schemeClr val="tx1"/>
                </a:solidFill>
                <a:effectLst/>
                <a:latin typeface="Segoe UI" panose="020B0502040204020203" pitchFamily="34" charset="0"/>
                <a:ea typeface="+mn-ea"/>
                <a:cs typeface="+mn-cs"/>
              </a:rPr>
              <a:t>“Businesses are urged to adopt models that emphasize collaborative human–AI partnerships and ethical integration to enhance application performance and user satisfaction.” Stige et al. (2023)</a:t>
            </a:r>
          </a:p>
          <a:p>
            <a:pPr marL="0" indent="0">
              <a:buFontTx/>
              <a:buNone/>
            </a:pPr>
            <a:endParaRPr lang="en-US" sz="882" b="0" i="0" u="none" strike="noStrike" kern="1200" dirty="0">
              <a:solidFill>
                <a:schemeClr val="tx1"/>
              </a:solidFill>
              <a:effectLst/>
              <a:latin typeface="Segoe UI" panose="020B0502040204020203" pitchFamily="34" charset="0"/>
              <a:ea typeface="+mn-ea"/>
              <a:cs typeface="+mn-cs"/>
            </a:endParaRPr>
          </a:p>
          <a:p>
            <a:pPr marL="0" indent="0">
              <a:buFontTx/>
              <a:buNone/>
            </a:pPr>
            <a:r>
              <a:rPr lang="en-US" sz="882" b="0" i="0" u="none" strike="noStrike" kern="1200" dirty="0">
                <a:solidFill>
                  <a:schemeClr val="tx1"/>
                </a:solidFill>
                <a:effectLst/>
                <a:latin typeface="Segoe UI" panose="020B0502040204020203" pitchFamily="34" charset="0"/>
                <a:ea typeface="+mn-ea"/>
                <a:cs typeface="+mn-cs"/>
              </a:rPr>
              <a:t>AI Assistance for UX: A Literature Review Through Human-Centered AI</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5/25/25 8:04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5/25/25 8:04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25883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DB38D-5F58-C8CE-A49F-6FF3C2D27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F8C41-8063-9CF7-4FD6-E0F4526E5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A1A18-DE51-A351-1D7C-A43602016BC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246AE9D-4EC7-B20C-16E5-07BE51528FB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7AD446B-F33D-7486-5884-5912D1B13FC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48D6D41-2E10-19CC-FD99-DE6491BB9C7B}"/>
              </a:ext>
            </a:extLst>
          </p:cNvPr>
          <p:cNvSpPr>
            <a:spLocks noGrp="1"/>
          </p:cNvSpPr>
          <p:nvPr>
            <p:ph type="dt" idx="1"/>
          </p:nvPr>
        </p:nvSpPr>
        <p:spPr/>
        <p:txBody>
          <a:bodyPr/>
          <a:lstStyle/>
          <a:p>
            <a:fld id="{386CE63F-9E7F-4C04-9D0D-FCA25A8E9E86}" type="datetime8">
              <a:rPr lang="en-US" smtClean="0"/>
              <a:t>5/25/25 8:04 PM</a:t>
            </a:fld>
            <a:endParaRPr lang="en-US"/>
          </a:p>
        </p:txBody>
      </p:sp>
      <p:sp>
        <p:nvSpPr>
          <p:cNvPr id="7" name="Slide Number Placeholder 6">
            <a:extLst>
              <a:ext uri="{FF2B5EF4-FFF2-40B4-BE49-F238E27FC236}">
                <a16:creationId xmlns:a16="http://schemas.microsoft.com/office/drawing/2014/main" id="{C6D7A0D4-9DA9-7A91-FBAE-B0E0C45F2CF9}"/>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535092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ptos" panose="020B0004020202020204" pitchFamily="34" charset="0"/>
              </a:rPr>
              <a:t>Building trustworthy AI cannot be done without effective governance and at Microsoft, we believe effective AI governance starts at home. Since adopting our AI principles in 2018, we have been on the journey to uphold these principles in how we build and deploy AI</a:t>
            </a:r>
            <a:endParaRPr lang="en-US" dirty="0"/>
          </a:p>
        </p:txBody>
      </p:sp>
      <p:sp>
        <p:nvSpPr>
          <p:cNvPr id="4" name="Slide Number Placeholder 3"/>
          <p:cNvSpPr>
            <a:spLocks noGrp="1"/>
          </p:cNvSpPr>
          <p:nvPr>
            <p:ph type="sldNum" sz="quarter" idx="5"/>
          </p:nvPr>
        </p:nvSpPr>
        <p:spPr/>
        <p:txBody>
          <a:bodyPr/>
          <a:lstStyle/>
          <a:p>
            <a:fld id="{D9F0693C-C728-4E52-ABC2-35614A92FC95}" type="slidenum">
              <a:rPr lang="en-US" smtClean="0"/>
              <a:t>9</a:t>
            </a:fld>
            <a:endParaRPr lang="en-US"/>
          </a:p>
        </p:txBody>
      </p:sp>
    </p:spTree>
    <p:extLst>
      <p:ext uri="{BB962C8B-B14F-4D97-AF65-F5344CB8AC3E}">
        <p14:creationId xmlns:p14="http://schemas.microsoft.com/office/powerpoint/2010/main" val="797705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5C20C-1892-F3A4-E9C1-2C7BAF0A6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84699-DE8A-3671-E558-28AB34E241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233AB-E287-AB28-214B-290C0D2CAB13}"/>
              </a:ext>
            </a:extLst>
          </p:cNvPr>
          <p:cNvSpPr>
            <a:spLocks noGrp="1"/>
          </p:cNvSpPr>
          <p:nvPr>
            <p:ph type="body" idx="1"/>
          </p:nvPr>
        </p:nvSpPr>
        <p:spPr/>
        <p:txBody>
          <a:bodyPr/>
          <a:lstStyle/>
          <a:p>
            <a:r>
              <a:rPr lang="en-US" dirty="0">
                <a:solidFill>
                  <a:srgbClr val="333333"/>
                </a:solidFill>
                <a:latin typeface="SegoeUI"/>
              </a:rPr>
              <a:t>http://</a:t>
            </a:r>
            <a:r>
              <a:rPr lang="en-US" dirty="0" err="1">
                <a:solidFill>
                  <a:srgbClr val="333333"/>
                </a:solidFill>
                <a:latin typeface="SegoeUI"/>
              </a:rPr>
              <a:t>aka.ms</a:t>
            </a:r>
            <a:r>
              <a:rPr lang="en-US" dirty="0">
                <a:solidFill>
                  <a:srgbClr val="333333"/>
                </a:solidFill>
                <a:latin typeface="SegoeUI"/>
              </a:rPr>
              <a:t>/</a:t>
            </a:r>
            <a:r>
              <a:rPr lang="en-US" dirty="0" err="1">
                <a:solidFill>
                  <a:srgbClr val="333333"/>
                </a:solidFill>
                <a:latin typeface="SegoeUI"/>
              </a:rPr>
              <a:t>haxtoolkit</a:t>
            </a:r>
            <a:endParaRPr lang="en-US" dirty="0">
              <a:solidFill>
                <a:srgbClr val="333333"/>
              </a:solidFill>
              <a:latin typeface="SegoeUI"/>
            </a:endParaRPr>
          </a:p>
          <a:p>
            <a:endParaRPr lang="en-US" dirty="0">
              <a:solidFill>
                <a:srgbClr val="333333"/>
              </a:solidFill>
              <a:latin typeface="SegoeUI"/>
            </a:endParaRPr>
          </a:p>
          <a:p>
            <a:r>
              <a:rPr lang="en-US" dirty="0">
                <a:solidFill>
                  <a:srgbClr val="333333"/>
                </a:solidFill>
                <a:latin typeface="SegoeUI"/>
              </a:rPr>
              <a:t>Through our work the past few years, with the growing surge of generative AI, we find that most AI applications require a mitigation plan across four layers of technical mitigations: (1) the model, (2) safety system, (3) system message and grounding, and (4) user experience layers. </a:t>
            </a:r>
          </a:p>
          <a:p>
            <a:endParaRPr lang="en-US" dirty="0">
              <a:solidFill>
                <a:srgbClr val="333333"/>
              </a:solidFill>
              <a:latin typeface="SegoeUI"/>
            </a:endParaRPr>
          </a:p>
          <a:p>
            <a:r>
              <a:rPr lang="en-US" dirty="0">
                <a:solidFill>
                  <a:srgbClr val="333333"/>
                </a:solidFill>
                <a:latin typeface="SegoeUI"/>
              </a:rPr>
              <a:t>The model and safety system layers are typically platform layers, where built-in mitigations would be common across many applications. They are built into Azure AI. </a:t>
            </a:r>
          </a:p>
          <a:p>
            <a:endParaRPr lang="en-US" dirty="0">
              <a:solidFill>
                <a:srgbClr val="333333"/>
              </a:solidFill>
              <a:latin typeface="SegoeUI"/>
            </a:endParaRPr>
          </a:p>
          <a:p>
            <a:r>
              <a:rPr lang="en-US" dirty="0">
                <a:solidFill>
                  <a:srgbClr val="333333"/>
                </a:solidFill>
                <a:latin typeface="SegoeUI"/>
              </a:rPr>
              <a:t>The next two layers largely depend on the application’s purpose and design, meaning the implementation of mitigations can vary a lot from one application to the next. </a:t>
            </a:r>
          </a:p>
          <a:p>
            <a:endParaRPr lang="en-US" dirty="0">
              <a:solidFill>
                <a:srgbClr val="333333"/>
              </a:solidFill>
              <a:latin typeface="SegoeUI"/>
            </a:endParaRPr>
          </a:p>
          <a:p>
            <a:pPr defTabSz="923270">
              <a:defRPr/>
            </a:pPr>
            <a:r>
              <a:rPr lang="en-US" dirty="0">
                <a:solidFill>
                  <a:srgbClr val="E6E6E6"/>
                </a:solidFill>
                <a:latin typeface="Segoe UI" panose="020B0502040204020203" pitchFamily="34" charset="0"/>
              </a:rPr>
              <a:t>So again, while the foundation model you’re using is obviously an important component of the system, it's not the complete system.</a:t>
            </a:r>
            <a:endParaRPr lang="en-US" dirty="0">
              <a:solidFill>
                <a:srgbClr val="333333"/>
              </a:solidFill>
              <a:latin typeface="SegoeUI"/>
            </a:endParaRPr>
          </a:p>
          <a:p>
            <a:pPr defTabSz="923270">
              <a:defRPr/>
            </a:pPr>
            <a:endParaRPr lang="en-US" dirty="0">
              <a:solidFill>
                <a:srgbClr val="333333"/>
              </a:solidFill>
              <a:latin typeface="SegoeUI"/>
            </a:endParaRPr>
          </a:p>
          <a:p>
            <a:pPr defTabSz="923270">
              <a:defRPr/>
            </a:pPr>
            <a:r>
              <a:rPr lang="en-US" dirty="0">
                <a:solidFill>
                  <a:srgbClr val="333333"/>
                </a:solidFill>
                <a:latin typeface="SegoeUI"/>
              </a:rPr>
              <a:t>We need to apply a combinations of mitigations across the platform and application.</a:t>
            </a:r>
            <a:endParaRPr lang="en-US" dirty="0">
              <a:solidFill>
                <a:srgbClr val="E6E6E6"/>
              </a:solidFill>
              <a:latin typeface="Segoe UI" panose="020B0502040204020203" pitchFamily="34" charset="0"/>
            </a:endParaRPr>
          </a:p>
          <a:p>
            <a:endParaRPr lang="en-US" dirty="0"/>
          </a:p>
          <a:p>
            <a:r>
              <a:rPr lang="en-US" dirty="0"/>
              <a:t>Azure AI model catalog provides a broad selection of models and helpful tools to guide your choice</a:t>
            </a:r>
          </a:p>
          <a:p>
            <a:pPr marL="285750" marR="0" lvl="0" indent="-285750" algn="l" defTabSz="914400" rtl="0" eaLnBrk="1" fontAlgn="auto" latinLnBrk="0" hangingPunct="1">
              <a:lnSpc>
                <a:spcPct val="100000"/>
              </a:lnSpc>
              <a:spcAft>
                <a:spcPts val="600"/>
              </a:spcAft>
              <a:buClrTx/>
              <a:buSzTx/>
              <a:buFont typeface="System Font Regular"/>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Identify the most promising models using search filters and model benchmarks</a:t>
            </a:r>
          </a:p>
          <a:p>
            <a:pPr marL="285750" marR="0" lvl="0" indent="-285750" algn="l" defTabSz="914400" rtl="0" eaLnBrk="1" fontAlgn="auto" latinLnBrk="0" hangingPunct="1">
              <a:lnSpc>
                <a:spcPct val="100000"/>
              </a:lnSpc>
              <a:spcAft>
                <a:spcPts val="600"/>
              </a:spcAft>
              <a:buClrTx/>
              <a:buSzTx/>
              <a:buFont typeface="System Font Regular"/>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Review model cards to better-understand model details, costs, capabilities, and limitations</a:t>
            </a:r>
          </a:p>
          <a:p>
            <a:pPr marL="285750" marR="0" lvl="0" indent="-285750" algn="l" defTabSz="914400" rtl="0" eaLnBrk="1" fontAlgn="auto" latinLnBrk="0" hangingPunct="1">
              <a:lnSpc>
                <a:spcPct val="100000"/>
              </a:lnSpc>
              <a:spcAft>
                <a:spcPts val="600"/>
              </a:spcAft>
              <a:buClrTx/>
              <a:buSzTx/>
              <a:buFont typeface="System Font Regular"/>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Review security verifications for scanned models</a:t>
            </a:r>
          </a:p>
          <a:p>
            <a:pPr marL="285750" marR="0" lvl="0" indent="-285750" algn="l" defTabSz="914400" rtl="0" eaLnBrk="1" fontAlgn="auto" latinLnBrk="0" hangingPunct="1">
              <a:lnSpc>
                <a:spcPct val="100000"/>
              </a:lnSpc>
              <a:spcAft>
                <a:spcPts val="600"/>
              </a:spcAft>
              <a:buClrTx/>
              <a:buSzTx/>
              <a:buFont typeface="System Font Regular"/>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Run manual and automated evaluations to assess the quality and safety of model outputs</a:t>
            </a:r>
          </a:p>
          <a:p>
            <a:pPr marL="285750" marR="0" lvl="0" indent="-285750" algn="l" defTabSz="914400" rtl="0" eaLnBrk="1" fontAlgn="auto" latinLnBrk="0" hangingPunct="1">
              <a:lnSpc>
                <a:spcPct val="100000"/>
              </a:lnSpc>
              <a:spcAft>
                <a:spcPts val="600"/>
              </a:spcAft>
              <a:buClrTx/>
              <a:buSzTx/>
              <a:buFont typeface="System Font Regular"/>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Aft>
                <a:spcPts val="600"/>
              </a:spcAft>
              <a:buClrTx/>
              <a:buSzTx/>
              <a:buFont typeface="System Font Regular"/>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There are </a:t>
            </a:r>
            <a:r>
              <a:rPr lang="en-US" sz="1200" b="1" i="0" dirty="0">
                <a:effectLst/>
                <a:latin typeface="SegoeUI"/>
              </a:rPr>
              <a:t>three types of filters </a:t>
            </a:r>
            <a:r>
              <a:rPr lang="en-US" sz="1200" b="0" i="0" dirty="0">
                <a:effectLst/>
                <a:latin typeface="SegoeUI"/>
              </a:rPr>
              <a:t>offered by Azure AI Content Safety.</a:t>
            </a:r>
          </a:p>
          <a:p>
            <a:pPr marL="171450" indent="-171450">
              <a:buFont typeface="Arial" panose="020B0604020202020204" pitchFamily="34" charset="0"/>
              <a:buChar char="•"/>
              <a:defRPr/>
            </a:pPr>
            <a:r>
              <a:rPr lang="en-US" sz="1200" b="0" i="0" dirty="0">
                <a:effectLst/>
                <a:latin typeface="SegoeUI"/>
              </a:rPr>
              <a:t>We provide </a:t>
            </a:r>
            <a:r>
              <a:rPr lang="en-US" sz="1200" b="1" i="0" dirty="0">
                <a:effectLst/>
                <a:latin typeface="SegoeUI"/>
              </a:rPr>
              <a:t>configurable content filters </a:t>
            </a:r>
            <a:r>
              <a:rPr lang="en-US" sz="1200" b="0" i="0" dirty="0">
                <a:effectLst/>
                <a:latin typeface="SegoeUI"/>
              </a:rPr>
              <a:t>for harmful content, like text and imagery containing violence or hate speech, which you can adjust by severity level. These are always set to a medium threshold by default.</a:t>
            </a:r>
            <a:r>
              <a:rPr lang="en-US" dirty="0">
                <a:latin typeface="SegoeUI"/>
              </a:rPr>
              <a:t> </a:t>
            </a:r>
            <a:endParaRPr lang="en-US" sz="1200" b="0" i="0" dirty="0">
              <a:effectLst/>
              <a:latin typeface="Segoe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Customers can also create their own custom content filters using small training datasets.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effectLst/>
                <a:latin typeface="SegoeUI"/>
              </a:rPr>
              <a:t>Prompt shields </a:t>
            </a:r>
            <a:r>
              <a:rPr lang="en-US" sz="1200" b="0" i="0" dirty="0">
                <a:effectLst/>
                <a:latin typeface="SegoeUI"/>
              </a:rPr>
              <a:t>are detection models that can be turned on for model inputs, to detect when a user is trying to attack or manipulate the AI system into doing something outside it’s intended purpose or design.</a:t>
            </a:r>
          </a:p>
          <a:p>
            <a:pPr marL="171450" indent="-171450">
              <a:buFont typeface="Arial" panose="020B0604020202020204" pitchFamily="34" charset="0"/>
              <a:buChar char="•"/>
              <a:defRPr/>
            </a:pPr>
            <a:r>
              <a:rPr lang="en-US" sz="1200" b="0" i="0" dirty="0">
                <a:effectLst/>
                <a:latin typeface="SegoeUI"/>
              </a:rPr>
              <a:t>Lastly, we have detection models that can be turned</a:t>
            </a:r>
            <a:r>
              <a:rPr lang="en-US" dirty="0">
                <a:latin typeface="SegoeUI"/>
              </a:rPr>
              <a:t> on to flag other kinds of risky inputs or outputs, such as protected or copyright </a:t>
            </a:r>
            <a:r>
              <a:rPr lang="en-US" sz="1200" b="0" i="0" dirty="0">
                <a:effectLst/>
                <a:latin typeface="SegoeUI"/>
              </a:rPr>
              <a:t>material or code, or hallucinations, where the model output does not align to the source material provided.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effectLst/>
                <a:latin typeface="SegoeUI"/>
              </a:rPr>
              <a:t>Customers can also create custom blocklists to filters specific terms in inputs or outputs.</a:t>
            </a:r>
          </a:p>
          <a:p>
            <a:pPr marL="0" marR="0" lvl="0" indent="0" algn="l" defTabSz="914400" rtl="0" eaLnBrk="1" fontAlgn="auto" latinLnBrk="0" hangingPunct="1">
              <a:lnSpc>
                <a:spcPct val="100000"/>
              </a:lnSpc>
              <a:spcAft>
                <a:spcPts val="600"/>
              </a:spcAft>
              <a:buClrTx/>
              <a:buSzTx/>
              <a:buFont typeface="System Font Regular"/>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Aft>
                <a:spcPts val="600"/>
              </a:spcAft>
              <a:buClrTx/>
              <a:buSzTx/>
              <a:buFont typeface="System Font Regular"/>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algn="l">
              <a:spcBef>
                <a:spcPts val="450"/>
              </a:spcBef>
              <a:spcAft>
                <a:spcPts val="750"/>
              </a:spcAft>
            </a:pPr>
            <a:r>
              <a:rPr lang="en-US" b="0" i="0" dirty="0">
                <a:solidFill>
                  <a:srgbClr val="424242"/>
                </a:solidFill>
                <a:effectLst/>
                <a:latin typeface="Segoe Sans"/>
              </a:rPr>
              <a:t>A recommended system message framework for Azure AI includes several key components:</a:t>
            </a:r>
          </a:p>
          <a:p>
            <a:pPr algn="l">
              <a:spcAft>
                <a:spcPts val="600"/>
              </a:spcAft>
              <a:buFont typeface="+mj-lt"/>
              <a:buAutoNum type="arabicPeriod"/>
            </a:pPr>
            <a:r>
              <a:rPr lang="en-US" b="0" i="0" dirty="0">
                <a:solidFill>
                  <a:srgbClr val="424242"/>
                </a:solidFill>
                <a:effectLst/>
                <a:latin typeface="Segoe Sans"/>
              </a:rPr>
              <a:t>Instructions: Clear directives on how the AI should behave, such as avoiding harmful content and respecting copyright laws.</a:t>
            </a:r>
          </a:p>
          <a:p>
            <a:pPr algn="l">
              <a:spcAft>
                <a:spcPts val="600"/>
              </a:spcAft>
              <a:buFont typeface="+mj-lt"/>
              <a:buAutoNum type="arabicPeriod"/>
            </a:pPr>
            <a:r>
              <a:rPr lang="en-US" b="0" i="0" dirty="0">
                <a:solidFill>
                  <a:srgbClr val="424242"/>
                </a:solidFill>
                <a:effectLst/>
                <a:latin typeface="Segoe Sans"/>
              </a:rPr>
              <a:t>Context: Background information relevant to the task or user interaction.</a:t>
            </a:r>
          </a:p>
          <a:p>
            <a:pPr algn="l">
              <a:spcAft>
                <a:spcPts val="600"/>
              </a:spcAft>
              <a:buFont typeface="+mj-lt"/>
              <a:buAutoNum type="arabicPeriod"/>
            </a:pPr>
            <a:r>
              <a:rPr lang="en-US" b="0" i="0" dirty="0">
                <a:solidFill>
                  <a:srgbClr val="424242"/>
                </a:solidFill>
                <a:effectLst/>
                <a:latin typeface="Segoe Sans"/>
              </a:rPr>
              <a:t>Tone: Guidelines on the tone and style of responses, ensuring they are appropriate for the audience.</a:t>
            </a:r>
          </a:p>
          <a:p>
            <a:pPr algn="l">
              <a:spcAft>
                <a:spcPts val="600"/>
              </a:spcAft>
              <a:buFont typeface="+mj-lt"/>
              <a:buAutoNum type="arabicPeriod"/>
            </a:pPr>
            <a:r>
              <a:rPr lang="en-US" b="0" i="0" dirty="0">
                <a:solidFill>
                  <a:srgbClr val="424242"/>
                </a:solidFill>
                <a:effectLst/>
                <a:latin typeface="Segoe Sans"/>
              </a:rPr>
              <a:t>Safety Guidelines: Specific rules to mitigate risks, such as checking grounding data before responding.</a:t>
            </a:r>
          </a:p>
          <a:p>
            <a:pPr algn="l">
              <a:spcAft>
                <a:spcPts val="600"/>
              </a:spcAft>
              <a:buFont typeface="+mj-lt"/>
              <a:buAutoNum type="arabicPeriod"/>
            </a:pPr>
            <a:r>
              <a:rPr lang="en-US" b="0" i="0" dirty="0">
                <a:solidFill>
                  <a:srgbClr val="424242"/>
                </a:solidFill>
                <a:effectLst/>
                <a:latin typeface="Segoe Sans"/>
              </a:rPr>
              <a:t>Tools: Instructions on using additional tools or APIs to enhance responses</a:t>
            </a:r>
          </a:p>
          <a:p>
            <a:pPr marL="0" marR="0" lvl="0" indent="0" algn="l" defTabSz="914400" rtl="0" eaLnBrk="1" fontAlgn="auto" latinLnBrk="0" hangingPunct="1">
              <a:lnSpc>
                <a:spcPct val="100000"/>
              </a:lnSpc>
              <a:spcAft>
                <a:spcPts val="600"/>
              </a:spcAft>
              <a:buClrTx/>
              <a:buSzTx/>
              <a:buFont typeface="System Font Regular"/>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Aft>
                <a:spcPts val="600"/>
              </a:spcAft>
              <a:buClrTx/>
              <a:buSzTx/>
              <a:buFont typeface="System Font Regular"/>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Aft>
                <a:spcPts val="600"/>
              </a:spcAft>
              <a:buClrTx/>
              <a:buSzTx/>
              <a:buFont typeface="System Font Regular"/>
              <a:buNone/>
              <a:tabLst/>
              <a:defRPr/>
            </a:pPr>
            <a:r>
              <a:rPr lang="en-US" b="0" i="0" dirty="0">
                <a:solidFill>
                  <a:srgbClr val="424242"/>
                </a:solidFill>
                <a:effectLst/>
                <a:latin typeface="Segoe Sans"/>
              </a:rPr>
              <a:t>The HAX Toolkit is a set of practical tools designed to help teams create responsible and effective human-AI interactions, including guidelines, workbooks, design patterns, and a design library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endParaRPr lang="en-US" dirty="0"/>
          </a:p>
        </p:txBody>
      </p:sp>
      <p:sp>
        <p:nvSpPr>
          <p:cNvPr id="4" name="Slide Number Placeholder 3">
            <a:extLst>
              <a:ext uri="{FF2B5EF4-FFF2-40B4-BE49-F238E27FC236}">
                <a16:creationId xmlns:a16="http://schemas.microsoft.com/office/drawing/2014/main" id="{07674698-09B6-82F9-14AF-B4A7A61A291F}"/>
              </a:ext>
            </a:extLst>
          </p:cNvPr>
          <p:cNvSpPr>
            <a:spLocks noGrp="1"/>
          </p:cNvSpPr>
          <p:nvPr>
            <p:ph type="sldNum" sz="quarter" idx="5"/>
          </p:nvPr>
        </p:nvSpPr>
        <p:spPr/>
        <p:txBody>
          <a:bodyPr/>
          <a:lstStyle/>
          <a:p>
            <a:fld id="{D9F0693C-C728-4E52-ABC2-35614A92FC95}" type="slidenum">
              <a:rPr lang="en-US" smtClean="0"/>
              <a:t>10</a:t>
            </a:fld>
            <a:endParaRPr lang="en-US"/>
          </a:p>
        </p:txBody>
      </p:sp>
    </p:spTree>
    <p:extLst>
      <p:ext uri="{BB962C8B-B14F-4D97-AF65-F5344CB8AC3E}">
        <p14:creationId xmlns:p14="http://schemas.microsoft.com/office/powerpoint/2010/main" val="4053560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3.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3.xml"/><Relationship Id="rId4" Type="http://schemas.openxmlformats.org/officeDocument/2006/relationships/image" Target="../media/image5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B78E58A-F050-2D4C-8CDE-EE12DA3AD333}"/>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5" name="Picture 4" descr="A close up of a sign&#10;&#10;AI-generated content may be incorrect.">
            <a:extLst>
              <a:ext uri="{FF2B5EF4-FFF2-40B4-BE49-F238E27FC236}">
                <a16:creationId xmlns:a16="http://schemas.microsoft.com/office/drawing/2014/main" id="{8DBF2036-0A95-6172-2982-A3932BB20C65}"/>
              </a:ext>
            </a:extLst>
          </p:cNvPr>
          <p:cNvPicPr>
            <a:picLocks noChangeAspect="1"/>
          </p:cNvPicPr>
          <p:nvPr userDrawn="1"/>
        </p:nvPicPr>
        <p:blipFill>
          <a:blip r:embed="rId3"/>
          <a:stretch>
            <a:fillRect/>
          </a:stretch>
        </p:blipFill>
        <p:spPr>
          <a:xfrm>
            <a:off x="595465" y="2703056"/>
            <a:ext cx="3376457" cy="1514143"/>
          </a:xfrm>
          <a:prstGeom prst="rect">
            <a:avLst/>
          </a:prstGeom>
        </p:spPr>
      </p:pic>
      <p:pic>
        <p:nvPicPr>
          <p:cNvPr id="7" name="MS logo white - EMF" descr="Microsoft logo white text version">
            <a:extLst>
              <a:ext uri="{FF2B5EF4-FFF2-40B4-BE49-F238E27FC236}">
                <a16:creationId xmlns:a16="http://schemas.microsoft.com/office/drawing/2014/main" id="{0F892706-E514-9308-1054-E66D5F13054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78291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4" name="Picture 3" descr="A blurry image of a light&#10;&#10;AI-generated content may be incorrect.">
            <a:extLst>
              <a:ext uri="{FF2B5EF4-FFF2-40B4-BE49-F238E27FC236}">
                <a16:creationId xmlns:a16="http://schemas.microsoft.com/office/drawing/2014/main" id="{1B0C208C-22E3-C652-34E5-E589C7AE100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103280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38565022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age 3">
    <p:bg>
      <p:bgPr>
        <a:solidFill>
          <a:schemeClr val="tx2"/>
        </a:solidFill>
        <a:effectLst/>
      </p:bgPr>
    </p:bg>
    <p:spTree>
      <p:nvGrpSpPr>
        <p:cNvPr id="1" name=""/>
        <p:cNvGrpSpPr/>
        <p:nvPr/>
      </p:nvGrpSpPr>
      <p:grpSpPr>
        <a:xfrm>
          <a:off x="0" y="0"/>
          <a:ext cx="0" cy="0"/>
          <a:chOff x="0" y="0"/>
          <a:chExt cx="0" cy="0"/>
        </a:xfrm>
      </p:grpSpPr>
      <p:pic>
        <p:nvPicPr>
          <p:cNvPr id="8" name="Picture 7" descr="A black sky with white dots&#10;&#10;Description automatically generated">
            <a:extLst>
              <a:ext uri="{FF2B5EF4-FFF2-40B4-BE49-F238E27FC236}">
                <a16:creationId xmlns:a16="http://schemas.microsoft.com/office/drawing/2014/main" id="{1DE2855E-F817-FA25-F032-9168B4343B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178639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171" y="3942160"/>
            <a:ext cx="5430837" cy="307777"/>
          </a:xfrm>
        </p:spPr>
        <p:txBody>
          <a:bodyPr/>
          <a:lstStyle>
            <a:lvl1pPr>
              <a:defRPr b="1"/>
            </a:lvl1pPr>
          </a:lstStyle>
          <a:p>
            <a:pPr lvl="0"/>
            <a:r>
              <a:rPr lang="en-US"/>
              <a:t>Lorem ipsum dolor sit </a:t>
            </a:r>
            <a:r>
              <a:rPr lang="en-US" err="1"/>
              <a:t>amet</a:t>
            </a:r>
            <a:endParaRPr lang="en-US"/>
          </a:p>
        </p:txBody>
      </p:sp>
      <p:pic>
        <p:nvPicPr>
          <p:cNvPr id="2" name="Picture 1">
            <a:extLst>
              <a:ext uri="{FF2B5EF4-FFF2-40B4-BE49-F238E27FC236}">
                <a16:creationId xmlns:a16="http://schemas.microsoft.com/office/drawing/2014/main" id="{C49336FA-13C0-7DD8-359C-CFADEAE6E560}"/>
              </a:ext>
            </a:extLst>
          </p:cNvPr>
          <p:cNvPicPr>
            <a:picLocks noChangeAspect="1"/>
          </p:cNvPicPr>
          <p:nvPr userDrawn="1"/>
        </p:nvPicPr>
        <p:blipFill>
          <a:blip r:embed="rId3"/>
          <a:stretch>
            <a:fillRect/>
          </a:stretch>
        </p:blipFill>
        <p:spPr>
          <a:xfrm>
            <a:off x="-1" y="4611829"/>
            <a:ext cx="12191999" cy="2250388"/>
          </a:xfrm>
          <a:prstGeom prst="rect">
            <a:avLst/>
          </a:prstGeom>
          <a:effectLst>
            <a:outerShdw blurRad="952500" dist="444500" dir="14880000" algn="r" rotWithShape="0">
              <a:schemeClr val="accent2">
                <a:alpha val="20000"/>
              </a:schemeClr>
            </a:outerShdw>
          </a:effectLst>
        </p:spPr>
      </p:pic>
      <p:pic>
        <p:nvPicPr>
          <p:cNvPr id="3" name="Picture 2" descr="A purple and black wave&#10;&#10;Description automatically generated">
            <a:extLst>
              <a:ext uri="{FF2B5EF4-FFF2-40B4-BE49-F238E27FC236}">
                <a16:creationId xmlns:a16="http://schemas.microsoft.com/office/drawing/2014/main" id="{1206A757-990B-C2E8-B748-187A5CD0518C}"/>
              </a:ext>
            </a:extLst>
          </p:cNvPr>
          <p:cNvPicPr>
            <a:picLocks noChangeAspect="1"/>
          </p:cNvPicPr>
          <p:nvPr userDrawn="1"/>
        </p:nvPicPr>
        <p:blipFill>
          <a:blip r:embed="rId4"/>
          <a:stretch>
            <a:fillRect/>
          </a:stretch>
        </p:blipFill>
        <p:spPr>
          <a:xfrm>
            <a:off x="0" y="4998874"/>
            <a:ext cx="12192000" cy="1863343"/>
          </a:xfrm>
          <a:prstGeom prst="rect">
            <a:avLst/>
          </a:prstGeom>
        </p:spPr>
      </p:pic>
      <p:pic>
        <p:nvPicPr>
          <p:cNvPr id="5" name="Picture 4" descr="A black and purple wave&#10;&#10;Description automatically generated">
            <a:extLst>
              <a:ext uri="{FF2B5EF4-FFF2-40B4-BE49-F238E27FC236}">
                <a16:creationId xmlns:a16="http://schemas.microsoft.com/office/drawing/2014/main" id="{74DBCD47-E471-F5D3-9650-1C90E4C02FB7}"/>
              </a:ext>
            </a:extLst>
          </p:cNvPr>
          <p:cNvPicPr>
            <a:picLocks noChangeAspect="1"/>
          </p:cNvPicPr>
          <p:nvPr userDrawn="1"/>
        </p:nvPicPr>
        <p:blipFill>
          <a:blip r:embed="rId5"/>
          <a:stretch>
            <a:fillRect/>
          </a:stretch>
        </p:blipFill>
        <p:spPr>
          <a:xfrm>
            <a:off x="0" y="4796136"/>
            <a:ext cx="12192000" cy="2066081"/>
          </a:xfrm>
          <a:prstGeom prst="rect">
            <a:avLst/>
          </a:prstGeom>
        </p:spPr>
      </p:pic>
    </p:spTree>
    <p:extLst>
      <p:ext uri="{BB962C8B-B14F-4D97-AF65-F5344CB8AC3E}">
        <p14:creationId xmlns:p14="http://schemas.microsoft.com/office/powerpoint/2010/main" val="392441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a:extLst>
              <a:ext uri="{FF2B5EF4-FFF2-40B4-BE49-F238E27FC236}">
                <a16:creationId xmlns:a16="http://schemas.microsoft.com/office/drawing/2014/main" id="{C37FF623-281C-DCB9-68A5-D0EA81B5E1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6580000" y="1239739"/>
            <a:ext cx="6857624" cy="4378904"/>
          </a:xfrm>
          <a:prstGeom prst="rect">
            <a:avLst/>
          </a:prstGeom>
          <a:effectLst>
            <a:outerShdw blurRad="952500" dist="444500" dir="9720000" algn="r" rotWithShape="0">
              <a:schemeClr val="accent2">
                <a:alpha val="20000"/>
              </a:schemeClr>
            </a:outerShdw>
          </a:effectLst>
        </p:spPr>
      </p:pic>
      <p:pic>
        <p:nvPicPr>
          <p:cNvPr id="3" name="Picture 2" descr="A purple and black wave&#10;&#10;Description automatically generated">
            <a:extLst>
              <a:ext uri="{FF2B5EF4-FFF2-40B4-BE49-F238E27FC236}">
                <a16:creationId xmlns:a16="http://schemas.microsoft.com/office/drawing/2014/main" id="{4FE79D44-3C25-3C6B-C741-B7C5D4ED93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16200000">
            <a:off x="6956563" y="1615537"/>
            <a:ext cx="6857625" cy="3625775"/>
          </a:xfrm>
          <a:prstGeom prst="rect">
            <a:avLst/>
          </a:prstGeom>
        </p:spPr>
      </p:pic>
      <p:pic>
        <p:nvPicPr>
          <p:cNvPr id="4" name="Picture 3" descr="A black and purple wave&#10;&#10;Description automatically generated">
            <a:extLst>
              <a:ext uri="{FF2B5EF4-FFF2-40B4-BE49-F238E27FC236}">
                <a16:creationId xmlns:a16="http://schemas.microsoft.com/office/drawing/2014/main" id="{E4E017C2-8FE4-B875-1D81-39C4F954AF0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6759314" y="1418672"/>
            <a:ext cx="6857625" cy="4020272"/>
          </a:xfrm>
          <a:prstGeom prst="rect">
            <a:avLst/>
          </a:prstGeom>
        </p:spPr>
      </p:pic>
    </p:spTree>
    <p:extLst>
      <p:ext uri="{BB962C8B-B14F-4D97-AF65-F5344CB8AC3E}">
        <p14:creationId xmlns:p14="http://schemas.microsoft.com/office/powerpoint/2010/main" val="36888901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page 8">
    <p:bg>
      <p:bgPr>
        <a:solidFill>
          <a:schemeClr val="tx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F13A49-DB6F-8E43-97EC-EBA0B2B6B00C}"/>
              </a:ext>
            </a:extLst>
          </p:cNvPr>
          <p:cNvSpPr/>
          <p:nvPr userDrawn="1"/>
        </p:nvSpPr>
        <p:spPr bwMode="auto">
          <a:xfrm>
            <a:off x="8537743" y="3108279"/>
            <a:ext cx="3524951" cy="3524951"/>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32B05FDF-BE6E-0BA7-29A3-6A98DAD6C809}"/>
              </a:ext>
            </a:extLst>
          </p:cNvPr>
          <p:cNvSpPr/>
          <p:nvPr userDrawn="1"/>
        </p:nvSpPr>
        <p:spPr bwMode="auto">
          <a:xfrm>
            <a:off x="7934319" y="2696977"/>
            <a:ext cx="662924" cy="662924"/>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42C47193-FD15-BB71-ABD8-2C520C46E23A}"/>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8" name="Text Placeholder 2">
            <a:extLst>
              <a:ext uri="{FF2B5EF4-FFF2-40B4-BE49-F238E27FC236}">
                <a16:creationId xmlns:a16="http://schemas.microsoft.com/office/drawing/2014/main" id="{3401F6AB-ADC7-EA2D-043A-924C28392354}"/>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442015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page 10">
    <p:bg>
      <p:bgPr>
        <a:gradFill>
          <a:gsLst>
            <a:gs pos="84000">
              <a:srgbClr val="371A97"/>
            </a:gs>
            <a:gs pos="36000">
              <a:schemeClr val="tx2"/>
            </a:gs>
            <a:gs pos="100000">
              <a:schemeClr val="accent1"/>
            </a:gs>
          </a:gsLst>
          <a:lin ang="2700000" scaled="1"/>
        </a:gra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F13A49-DB6F-8E43-97EC-EBA0B2B6B00C}"/>
              </a:ext>
            </a:extLst>
          </p:cNvPr>
          <p:cNvSpPr/>
          <p:nvPr userDrawn="1"/>
        </p:nvSpPr>
        <p:spPr bwMode="auto">
          <a:xfrm rot="11330715">
            <a:off x="8124869" y="478652"/>
            <a:ext cx="2655915" cy="2655915"/>
          </a:xfrm>
          <a:prstGeom prst="ellipse">
            <a:avLst/>
          </a:prstGeom>
          <a:gradFill flip="none" rotWithShape="1">
            <a:gsLst>
              <a:gs pos="0">
                <a:schemeClr val="accent1"/>
              </a:gs>
              <a:gs pos="73000">
                <a:schemeClr val="tx2"/>
              </a:gs>
              <a:gs pos="100000">
                <a:schemeClr val="tx2">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B9C468FA-D70F-F6BF-3559-CB139D14AE12}"/>
              </a:ext>
            </a:extLst>
          </p:cNvPr>
          <p:cNvSpPr/>
          <p:nvPr userDrawn="1"/>
        </p:nvSpPr>
        <p:spPr bwMode="auto">
          <a:xfrm rot="11330715">
            <a:off x="10780784" y="478652"/>
            <a:ext cx="840990" cy="840990"/>
          </a:xfrm>
          <a:prstGeom prst="ellipse">
            <a:avLst/>
          </a:prstGeom>
          <a:gradFill flip="none" rotWithShape="1">
            <a:gsLst>
              <a:gs pos="75000">
                <a:schemeClr val="tx2"/>
              </a:gs>
              <a:gs pos="100000">
                <a:schemeClr val="tx2">
                  <a:alpha val="0"/>
                </a:schemeClr>
              </a:gs>
              <a:gs pos="0">
                <a:schemeClr val="accent1"/>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CD7E176E-60E8-AED6-6B8D-93B5758896B4}"/>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8" name="Text Placeholder 2">
            <a:extLst>
              <a:ext uri="{FF2B5EF4-FFF2-40B4-BE49-F238E27FC236}">
                <a16:creationId xmlns:a16="http://schemas.microsoft.com/office/drawing/2014/main" id="{0A4D8912-9187-5EEA-19B6-CEB9AF11F04C}"/>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3946627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 sentence - 3">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422028"/>
            <a:ext cx="11018520" cy="615553"/>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960189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837763" y="1710159"/>
            <a:ext cx="8319248" cy="3510979"/>
          </a:xfrm>
          <a:prstGeom prst="roundRect">
            <a:avLst>
              <a:gd name="adj" fmla="val 2107"/>
            </a:avLst>
          </a:prstGeom>
          <a:solidFill>
            <a:schemeClr val="tx2"/>
          </a:solidFill>
          <a:ln w="25400" cap="flat" cmpd="sng" algn="ctr">
            <a:gradFill>
              <a:gsLst>
                <a:gs pos="0">
                  <a:srgbClr val="C03BC4"/>
                </a:gs>
                <a:gs pos="80000">
                  <a:srgbClr val="6C1CB2"/>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4977652" y="1402382"/>
            <a:ext cx="2156011" cy="615553"/>
          </a:xfrm>
          <a:solidFill>
            <a:srgbClr val="190449"/>
          </a:solidFill>
        </p:spPr>
        <p:txBody>
          <a:bodyPr/>
          <a:lstStyle>
            <a:lvl1pPr algn="ctr">
              <a:defRPr/>
            </a:lvl1pPr>
          </a:lstStyle>
          <a:p>
            <a:r>
              <a:rPr lang="en-US"/>
              <a:t>Lorem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2" cstate="print">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223025723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column/non-bulleted text ">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70677" y="1349155"/>
            <a:ext cx="4534378"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170290" y="1349155"/>
            <a:ext cx="4534378"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5" name="Title 1">
            <a:extLst>
              <a:ext uri="{FF2B5EF4-FFF2-40B4-BE49-F238E27FC236}">
                <a16:creationId xmlns:a16="http://schemas.microsoft.com/office/drawing/2014/main" id="{6F216C89-6288-1837-380D-40C433A40392}"/>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Tree>
    <p:extLst>
      <p:ext uri="{BB962C8B-B14F-4D97-AF65-F5344CB8AC3E}">
        <p14:creationId xmlns:p14="http://schemas.microsoft.com/office/powerpoint/2010/main" val="2066681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2756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mage on lef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7C891-C479-29C7-E37D-950D882AB1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5400000">
            <a:off x="-2066606" y="2066984"/>
            <a:ext cx="6857624" cy="2724411"/>
          </a:xfrm>
          <a:prstGeom prst="rect">
            <a:avLst/>
          </a:prstGeom>
          <a:effectLst>
            <a:outerShdw blurRad="952500" dist="444500" dir="4080000" algn="r" rotWithShape="0">
              <a:schemeClr val="accent2">
                <a:alpha val="20000"/>
              </a:schemeClr>
            </a:outerShdw>
          </a:effectLst>
        </p:spPr>
      </p:pic>
      <p:pic>
        <p:nvPicPr>
          <p:cNvPr id="9" name="Picture 8" descr="A purple and black wave&#10;&#10;Description automatically generated">
            <a:extLst>
              <a:ext uri="{FF2B5EF4-FFF2-40B4-BE49-F238E27FC236}">
                <a16:creationId xmlns:a16="http://schemas.microsoft.com/office/drawing/2014/main" id="{16A2E83B-0903-4D5C-CECA-292176CCBF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2300894" y="2300504"/>
            <a:ext cx="6857625" cy="2255839"/>
          </a:xfrm>
          <a:prstGeom prst="rect">
            <a:avLst/>
          </a:prstGeom>
        </p:spPr>
      </p:pic>
      <p:pic>
        <p:nvPicPr>
          <p:cNvPr id="11" name="Picture 10" descr="A black and purple wave&#10;&#10;Description automatically generated">
            <a:extLst>
              <a:ext uri="{FF2B5EF4-FFF2-40B4-BE49-F238E27FC236}">
                <a16:creationId xmlns:a16="http://schemas.microsoft.com/office/drawing/2014/main" id="{070343CE-181A-3CA6-F6D8-958816B2CCA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5400000">
            <a:off x="-2178171" y="2178167"/>
            <a:ext cx="6857625" cy="2501282"/>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6577395"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6577395"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05576"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599D6AC7-BB0F-1B91-6ACC-FF3732BFDA43}"/>
              </a:ext>
            </a:extLst>
          </p:cNvPr>
          <p:cNvSpPr>
            <a:spLocks noGrp="1"/>
          </p:cNvSpPr>
          <p:nvPr>
            <p:ph type="pic" sz="quarter" idx="21" hasCustomPrompt="1"/>
          </p:nvPr>
        </p:nvSpPr>
        <p:spPr bwMode="ltGray">
          <a:xfrm>
            <a:off x="733485" y="1213188"/>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714209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a:xfrm>
            <a:off x="496787" y="570047"/>
            <a:ext cx="8171540" cy="615553"/>
          </a:xfrm>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5/25/25</a:t>
            </a:fld>
            <a:endParaRPr lang="en-US"/>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08680779"/>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a:xfrm>
            <a:off x="367478" y="375094"/>
            <a:ext cx="10194304" cy="1231106"/>
          </a:xfrm>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367478" y="1606200"/>
            <a:ext cx="11051925" cy="4963296"/>
          </a:xfrm>
        </p:spPr>
        <p:txBody>
          <a:bodyPr lIns="0" tIns="0" rIns="0" bIns="0"/>
          <a:lstStyle>
            <a:lvl1pPr marL="342900" indent="-342900">
              <a:buFont typeface="Arial" panose="020B0604020202020204" pitchFamily="34" charset="0"/>
              <a:buChar char="•"/>
              <a:defRPr sz="24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3446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3 boxes">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6EA0E0-A729-69B1-112F-82E4108A8AD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43359314-1146-841B-4E12-C47E0FAB5F64}"/>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3183167" y="1913126"/>
            <a:ext cx="2703181" cy="3953814"/>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6050512" y="1913126"/>
            <a:ext cx="2703181" cy="3953814"/>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315822" y="1913126"/>
            <a:ext cx="2703181" cy="3953814"/>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436618" y="4551329"/>
            <a:ext cx="2196279" cy="276999"/>
          </a:xfrm>
        </p:spPr>
        <p:txBody>
          <a:bodyPr/>
          <a:lstStyle>
            <a:lvl1pPr marL="0" indent="0" algn="ctr">
              <a:spcBef>
                <a:spcPts val="0"/>
              </a:spcBef>
              <a:buNone/>
              <a:defRPr sz="1800" b="1">
                <a:gradFill>
                  <a:gsLst>
                    <a:gs pos="0">
                      <a:schemeClr val="accent1"/>
                    </a:gs>
                    <a:gs pos="100000">
                      <a:schemeClr val="accent2"/>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3436618" y="5068223"/>
            <a:ext cx="2196279"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569273" y="4551329"/>
            <a:ext cx="2196279" cy="276999"/>
          </a:xfrm>
        </p:spPr>
        <p:txBody>
          <a:bodyPr/>
          <a:lstStyle>
            <a:lvl1pPr marL="0" indent="0" algn="ctr">
              <a:spcBef>
                <a:spcPts val="0"/>
              </a:spcBef>
              <a:buNone/>
              <a:defRPr sz="1800" b="1">
                <a:gradFill>
                  <a:gsLst>
                    <a:gs pos="0">
                      <a:schemeClr val="accent1"/>
                    </a:gs>
                    <a:gs pos="100000">
                      <a:schemeClr val="accent2"/>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569273" y="5068223"/>
            <a:ext cx="2196279"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 met,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6303963" y="4551329"/>
            <a:ext cx="2196279" cy="276999"/>
          </a:xfrm>
        </p:spPr>
        <p:txBody>
          <a:bodyPr/>
          <a:lstStyle>
            <a:lvl1pPr marL="0" indent="0" algn="ctr">
              <a:spcBef>
                <a:spcPts val="0"/>
              </a:spcBef>
              <a:buNone/>
              <a:defRPr sz="1800" b="1">
                <a:gradFill>
                  <a:gsLst>
                    <a:gs pos="0">
                      <a:schemeClr val="accent1"/>
                    </a:gs>
                    <a:gs pos="100000">
                      <a:schemeClr val="accent2"/>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6303963" y="5068223"/>
            <a:ext cx="2196279"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9" name="Title 1">
            <a:extLst>
              <a:ext uri="{FF2B5EF4-FFF2-40B4-BE49-F238E27FC236}">
                <a16:creationId xmlns:a16="http://schemas.microsoft.com/office/drawing/2014/main" id="{F5B0AB92-0132-348A-10A5-BFA5EBD28978}"/>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4" name="Rounded Rectangle 2">
            <a:extLst>
              <a:ext uri="{FF2B5EF4-FFF2-40B4-BE49-F238E27FC236}">
                <a16:creationId xmlns:a16="http://schemas.microsoft.com/office/drawing/2014/main" id="{69CDE2D0-8E4C-6933-730E-F8881470AF15}"/>
              </a:ext>
              <a:ext uri="{C183D7F6-B498-43B3-948B-1728B52AA6E4}">
                <adec:decorative xmlns:adec="http://schemas.microsoft.com/office/drawing/2017/decorative" val="1"/>
              </a:ext>
            </a:extLst>
          </p:cNvPr>
          <p:cNvSpPr/>
          <p:nvPr userDrawn="1"/>
        </p:nvSpPr>
        <p:spPr bwMode="auto">
          <a:xfrm>
            <a:off x="8917858" y="1913126"/>
            <a:ext cx="2703181" cy="3953814"/>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5" name="Text Placeholder 3">
            <a:extLst>
              <a:ext uri="{FF2B5EF4-FFF2-40B4-BE49-F238E27FC236}">
                <a16:creationId xmlns:a16="http://schemas.microsoft.com/office/drawing/2014/main" id="{8CFC76CC-DD5A-D490-036D-8C52383BA749}"/>
              </a:ext>
            </a:extLst>
          </p:cNvPr>
          <p:cNvSpPr>
            <a:spLocks noGrp="1"/>
          </p:cNvSpPr>
          <p:nvPr>
            <p:ph type="body" sz="quarter" idx="26" hasCustomPrompt="1"/>
          </p:nvPr>
        </p:nvSpPr>
        <p:spPr>
          <a:xfrm>
            <a:off x="9171309" y="4551329"/>
            <a:ext cx="2196279" cy="276999"/>
          </a:xfrm>
        </p:spPr>
        <p:txBody>
          <a:bodyPr/>
          <a:lstStyle>
            <a:lvl1pPr marL="0" indent="0" algn="ctr">
              <a:spcBef>
                <a:spcPts val="0"/>
              </a:spcBef>
              <a:buNone/>
              <a:defRPr sz="1800" b="1">
                <a:gradFill>
                  <a:gsLst>
                    <a:gs pos="0">
                      <a:schemeClr val="accent1"/>
                    </a:gs>
                    <a:gs pos="100000">
                      <a:schemeClr val="accent2"/>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9EF9181F-8DF7-80DD-2420-CDBC70D202BD}"/>
              </a:ext>
            </a:extLst>
          </p:cNvPr>
          <p:cNvSpPr>
            <a:spLocks noGrp="1"/>
          </p:cNvSpPr>
          <p:nvPr>
            <p:ph type="body" sz="quarter" idx="27" hasCustomPrompt="1"/>
          </p:nvPr>
        </p:nvSpPr>
        <p:spPr>
          <a:xfrm>
            <a:off x="9171309" y="5068223"/>
            <a:ext cx="2196279"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5309712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 text boxes">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3F750-71ED-4DFF-FB71-B66298E8592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108D6EFA-9DAC-D1F0-55ED-9949D16A9F24}"/>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382468"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638469"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638469"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8" name="Rounded Rectangle 2">
            <a:extLst>
              <a:ext uri="{FF2B5EF4-FFF2-40B4-BE49-F238E27FC236}">
                <a16:creationId xmlns:a16="http://schemas.microsoft.com/office/drawing/2014/main" id="{0B210A1E-5884-FEB6-332E-7C23EB5D15A6}"/>
              </a:ext>
              <a:ext uri="{C183D7F6-B498-43B3-948B-1728B52AA6E4}">
                <adec:decorative xmlns:adec="http://schemas.microsoft.com/office/drawing/2017/decorative" val="1"/>
              </a:ext>
            </a:extLst>
          </p:cNvPr>
          <p:cNvSpPr/>
          <p:nvPr userDrawn="1"/>
        </p:nvSpPr>
        <p:spPr bwMode="auto">
          <a:xfrm>
            <a:off x="817955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9" name="Text Placeholder 3">
            <a:extLst>
              <a:ext uri="{FF2B5EF4-FFF2-40B4-BE49-F238E27FC236}">
                <a16:creationId xmlns:a16="http://schemas.microsoft.com/office/drawing/2014/main" id="{1FAC3CD8-8269-8023-D44F-BC9EA2CD669A}"/>
              </a:ext>
            </a:extLst>
          </p:cNvPr>
          <p:cNvSpPr>
            <a:spLocks noGrp="1"/>
          </p:cNvSpPr>
          <p:nvPr>
            <p:ph type="body" sz="quarter" idx="18" hasCustomPrompt="1"/>
          </p:nvPr>
        </p:nvSpPr>
        <p:spPr>
          <a:xfrm>
            <a:off x="843555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0" name="Text Placeholder 3">
            <a:extLst>
              <a:ext uri="{FF2B5EF4-FFF2-40B4-BE49-F238E27FC236}">
                <a16:creationId xmlns:a16="http://schemas.microsoft.com/office/drawing/2014/main" id="{3CD58979-FBCF-212D-BA47-E3B2FAF4A6BC}"/>
              </a:ext>
            </a:extLst>
          </p:cNvPr>
          <p:cNvSpPr>
            <a:spLocks noGrp="1"/>
          </p:cNvSpPr>
          <p:nvPr>
            <p:ph type="body" sz="quarter" idx="19" hasCustomPrompt="1"/>
          </p:nvPr>
        </p:nvSpPr>
        <p:spPr>
          <a:xfrm>
            <a:off x="843555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31" name="Rounded Rectangle 2">
            <a:extLst>
              <a:ext uri="{FF2B5EF4-FFF2-40B4-BE49-F238E27FC236}">
                <a16:creationId xmlns:a16="http://schemas.microsoft.com/office/drawing/2014/main" id="{519417E7-4330-CE2A-C018-004C40CC33FC}"/>
              </a:ext>
              <a:ext uri="{C183D7F6-B498-43B3-948B-1728B52AA6E4}">
                <adec:decorative xmlns:adec="http://schemas.microsoft.com/office/drawing/2017/decorative" val="1"/>
              </a:ext>
            </a:extLst>
          </p:cNvPr>
          <p:cNvSpPr/>
          <p:nvPr userDrawn="1"/>
        </p:nvSpPr>
        <p:spPr bwMode="auto">
          <a:xfrm>
            <a:off x="58538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2" name="Text Placeholder 3">
            <a:extLst>
              <a:ext uri="{FF2B5EF4-FFF2-40B4-BE49-F238E27FC236}">
                <a16:creationId xmlns:a16="http://schemas.microsoft.com/office/drawing/2014/main" id="{5E2A7BED-F7CE-714D-7143-539BB9132309}"/>
              </a:ext>
            </a:extLst>
          </p:cNvPr>
          <p:cNvSpPr>
            <a:spLocks noGrp="1"/>
          </p:cNvSpPr>
          <p:nvPr>
            <p:ph type="body" sz="quarter" idx="20" hasCustomPrompt="1"/>
          </p:nvPr>
        </p:nvSpPr>
        <p:spPr>
          <a:xfrm>
            <a:off x="84138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amet turpis</a:t>
            </a:r>
          </a:p>
        </p:txBody>
      </p:sp>
      <p:sp>
        <p:nvSpPr>
          <p:cNvPr id="33" name="Text Placeholder 3">
            <a:extLst>
              <a:ext uri="{FF2B5EF4-FFF2-40B4-BE49-F238E27FC236}">
                <a16:creationId xmlns:a16="http://schemas.microsoft.com/office/drawing/2014/main" id="{3E1326CB-6240-432C-D815-FFE2FC75213B}"/>
              </a:ext>
            </a:extLst>
          </p:cNvPr>
          <p:cNvSpPr>
            <a:spLocks noGrp="1"/>
          </p:cNvSpPr>
          <p:nvPr>
            <p:ph type="body" sz="quarter" idx="21" hasCustomPrompt="1"/>
          </p:nvPr>
        </p:nvSpPr>
        <p:spPr>
          <a:xfrm>
            <a:off x="84138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 name="Title 1">
            <a:extLst>
              <a:ext uri="{FF2B5EF4-FFF2-40B4-BE49-F238E27FC236}">
                <a16:creationId xmlns:a16="http://schemas.microsoft.com/office/drawing/2014/main" id="{7BB09A5F-2054-3689-C15B-2605B5886719}"/>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987680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Google Shape;268;p27">
            <a:extLst>
              <a:ext uri="{FF2B5EF4-FFF2-40B4-BE49-F238E27FC236}">
                <a16:creationId xmlns:a16="http://schemas.microsoft.com/office/drawing/2014/main" id="{B6D12CB6-1D97-8797-92E6-98561257E81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5" name="Google Shape;67;p15">
            <a:extLst>
              <a:ext uri="{FF2B5EF4-FFF2-40B4-BE49-F238E27FC236}">
                <a16:creationId xmlns:a16="http://schemas.microsoft.com/office/drawing/2014/main" id="{69743D0E-8C64-FA9F-476C-EA9BF7DA2253}"/>
              </a:ext>
              <a:ext uri="{C183D7F6-B498-43B3-948B-1728B52AA6E4}">
                <adec:decorative xmlns:adec="http://schemas.microsoft.com/office/drawing/2017/decorative" val="1"/>
              </a:ext>
            </a:extLst>
          </p:cNvPr>
          <p:cNvCxnSpPr>
            <a:cxnSpLocks/>
          </p:cNvCxnSpPr>
          <p:nvPr userDrawn="1"/>
        </p:nvCxnSpPr>
        <p:spPr>
          <a:xfrm>
            <a:off x="812801" y="6377215"/>
            <a:ext cx="11378271" cy="0"/>
          </a:xfrm>
          <a:prstGeom prst="straightConnector1">
            <a:avLst/>
          </a:prstGeom>
          <a:noFill/>
          <a:ln w="12700" cap="flat" cmpd="sng">
            <a:solidFill>
              <a:srgbClr val="627597"/>
            </a:solidFill>
            <a:prstDash val="solid"/>
            <a:miter lim="800000"/>
            <a:headEnd type="none" w="sm" len="sm"/>
            <a:tailEnd type="none" w="sm" len="sm"/>
          </a:ln>
        </p:spPr>
      </p:cxnSp>
    </p:spTree>
    <p:extLst>
      <p:ext uri="{BB962C8B-B14F-4D97-AF65-F5344CB8AC3E}">
        <p14:creationId xmlns:p14="http://schemas.microsoft.com/office/powerpoint/2010/main" val="3726464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533101"/>
            <a:ext cx="7469577" cy="615553"/>
          </a:xfrm>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5119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62291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quote/image right">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9C776D-0B0A-055D-CA70-40BDA2B77A8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36051" y="3438427"/>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3A869C8B-6D1C-5F72-5874-6EF0B4162B6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D1A77B2-A988-B9A1-DE55-3FD25E9F57D1}"/>
              </a:ext>
            </a:extLst>
          </p:cNvPr>
          <p:cNvSpPr>
            <a:spLocks noGrp="1"/>
          </p:cNvSpPr>
          <p:nvPr>
            <p:ph type="pic" sz="quarter" idx="18" hasCustomPrompt="1"/>
          </p:nvPr>
        </p:nvSpPr>
        <p:spPr bwMode="ltGray">
          <a:xfrm>
            <a:off x="7102333" y="1853587"/>
            <a:ext cx="3760469" cy="376047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2">
              <a:lumMod val="60000"/>
              <a:lumOff val="40000"/>
            </a:schemeClr>
          </a:solidFill>
          <a:ln w="6117" cap="flat">
            <a:noFill/>
            <a:prstDash val="solid"/>
            <a:miter/>
          </a:ln>
        </p:spPr>
        <p:txBody>
          <a:bodyPr rtlCol="0" anchor="ctr"/>
          <a:lstStyle/>
          <a:p>
            <a:endParaRPr lang="en-US">
              <a:solidFill>
                <a:schemeClr val="accent2">
                  <a:lumMod val="60000"/>
                  <a:lumOff val="40000"/>
                </a:schemeClr>
              </a:solidFill>
            </a:endParaRPr>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913235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246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2222392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57200"/>
            <a:ext cx="11018520" cy="461665"/>
          </a:xfrm>
        </p:spPr>
        <p:txBody>
          <a:bodyPr vert="horz" wrap="square" lIns="0" tIns="0" rIns="0" bIns="0" rtlCol="0" anchor="t">
            <a:spAutoFit/>
          </a:bodyPr>
          <a:lstStyle>
            <a:lvl1pPr>
              <a:defRPr lang="en-US" sz="3000" dirty="0">
                <a:gradFill flip="none" rotWithShape="1">
                  <a:gsLst>
                    <a:gs pos="0">
                      <a:srgbClr val="FF5C39"/>
                    </a:gs>
                    <a:gs pos="25000">
                      <a:srgbClr val="F4364C"/>
                    </a:gs>
                    <a:gs pos="75000">
                      <a:srgbClr val="0078D4"/>
                    </a:gs>
                    <a:gs pos="50000">
                      <a:srgbClr val="C03BC4"/>
                    </a:gs>
                    <a:gs pos="100000">
                      <a:srgbClr val="14938C"/>
                    </a:gs>
                  </a:gsLst>
                  <a:lin ang="0" scaled="1"/>
                  <a:tileRect/>
                </a:gradFill>
              </a:defRPr>
            </a:lvl1pPr>
          </a:lstStyle>
          <a:p>
            <a:pPr marL="0" lvl="0"/>
            <a:endParaRPr lang="en-US"/>
          </a:p>
        </p:txBody>
      </p:sp>
      <p:sp>
        <p:nvSpPr>
          <p:cNvPr id="3" name="Footer Placeholder 4">
            <a:extLst>
              <a:ext uri="{FF2B5EF4-FFF2-40B4-BE49-F238E27FC236}">
                <a16:creationId xmlns:a16="http://schemas.microsoft.com/office/drawing/2014/main" id="{C8B1B4F8-04B3-79C3-FF88-DB6DFA1461B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Tree>
    <p:extLst>
      <p:ext uri="{BB962C8B-B14F-4D97-AF65-F5344CB8AC3E}">
        <p14:creationId xmlns:p14="http://schemas.microsoft.com/office/powerpoint/2010/main" val="8131272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045732"/>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Number slide - dar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26AA99-1297-12FD-081B-24CFF550E8F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98DE64F1-DF22-E589-8C11-ACD55B9D761A}"/>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tx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45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100000">
                  <a:schemeClr val="accent5"/>
                </a:gs>
                <a:gs pos="57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100000">
                  <a:schemeClr val="accent5"/>
                </a:gs>
                <a:gs pos="78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897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srcRect r="78" b="102"/>
          <a:stretch/>
        </p:blipFill>
        <p:spPr>
          <a:xfrm>
            <a:off x="3008" y="1693"/>
            <a:ext cx="12188991"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1 paragraph - 1">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1A8BD12-B769-A083-0420-C574AF54CF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5156197"/>
            <a:ext cx="12192000" cy="1701802"/>
          </a:xfrm>
          <a:prstGeom prst="rect">
            <a:avLst/>
          </a:prstGeom>
        </p:spPr>
      </p:pic>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gradFill>
                  <a:gsLst>
                    <a:gs pos="100000">
                      <a:schemeClr val="accent2"/>
                    </a:gs>
                    <a:gs pos="4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29523851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14E0E06-4C2B-1B7A-FD6E-DEF3060A4D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12073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6 blocks/numbered text">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640C042-CC91-F47A-3F2F-15158DFA2CD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8" name="Picture 17" descr="A black circle with a dark background&#10;&#10;Description automatically generated with medium confidence">
            <a:extLst>
              <a:ext uri="{FF2B5EF4-FFF2-40B4-BE49-F238E27FC236}">
                <a16:creationId xmlns:a16="http://schemas.microsoft.com/office/drawing/2014/main" id="{FA3B521F-027C-87FA-446D-515F0F0A68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gradFill>
                  <a:gsLst>
                    <a:gs pos="1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06</a:t>
            </a:r>
          </a:p>
        </p:txBody>
      </p:sp>
    </p:spTree>
    <p:extLst>
      <p:ext uri="{BB962C8B-B14F-4D97-AF65-F5344CB8AC3E}">
        <p14:creationId xmlns:p14="http://schemas.microsoft.com/office/powerpoint/2010/main" val="27775630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 paragraph - 6">
    <p:bg>
      <p:bgPr>
        <a:solidFill>
          <a:schemeClr val="bg1"/>
        </a:solidFill>
        <a:effectLst/>
      </p:bgPr>
    </p:bg>
    <p:spTree>
      <p:nvGrpSpPr>
        <p:cNvPr id="1" name=""/>
        <p:cNvGrpSpPr/>
        <p:nvPr/>
      </p:nvGrpSpPr>
      <p:grpSpPr>
        <a:xfrm>
          <a:off x="0" y="0"/>
          <a:ext cx="0" cy="0"/>
          <a:chOff x="0" y="0"/>
          <a:chExt cx="0" cy="0"/>
        </a:xfrm>
      </p:grpSpPr>
      <p:pic>
        <p:nvPicPr>
          <p:cNvPr id="5" name="Picture 4" descr="A purple dot pattern on a black background&#10;&#10;Description automatically generated">
            <a:extLst>
              <a:ext uri="{FF2B5EF4-FFF2-40B4-BE49-F238E27FC236}">
                <a16:creationId xmlns:a16="http://schemas.microsoft.com/office/drawing/2014/main" id="{719478DA-0DD7-5CE3-C2F1-F5D2C8A2D14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2056480"/>
            <a:ext cx="4622646" cy="1228352"/>
          </a:xfrm>
        </p:spPr>
        <p:txBody>
          <a:bodyPr/>
          <a:lstStyle>
            <a:lvl1pPr>
              <a:defRPr>
                <a:solidFill>
                  <a:schemeClr val="tx1"/>
                </a:solidFill>
              </a:defRPr>
            </a:lvl1pPr>
          </a:lstStyle>
          <a:p>
            <a:r>
              <a:rPr lang="en-US"/>
              <a:t>Lorem ipsum dolor sit amet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2104946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Image on lef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7C891-C479-29C7-E37D-950D882AB1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5400000">
            <a:off x="-2066606" y="2066984"/>
            <a:ext cx="6857624" cy="2724411"/>
          </a:xfrm>
          <a:prstGeom prst="rect">
            <a:avLst/>
          </a:prstGeom>
          <a:effectLst>
            <a:outerShdw blurRad="952500" dist="444500" dir="4080000" algn="r" rotWithShape="0">
              <a:schemeClr val="accent2">
                <a:alpha val="20000"/>
              </a:schemeClr>
            </a:outerShdw>
          </a:effectLst>
        </p:spPr>
      </p:pic>
      <p:pic>
        <p:nvPicPr>
          <p:cNvPr id="9" name="Picture 8" descr="A purple and black wave&#10;&#10;Description automatically generated">
            <a:extLst>
              <a:ext uri="{FF2B5EF4-FFF2-40B4-BE49-F238E27FC236}">
                <a16:creationId xmlns:a16="http://schemas.microsoft.com/office/drawing/2014/main" id="{16A2E83B-0903-4D5C-CECA-292176CCBF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2300894" y="2300504"/>
            <a:ext cx="6857625" cy="2255839"/>
          </a:xfrm>
          <a:prstGeom prst="rect">
            <a:avLst/>
          </a:prstGeom>
        </p:spPr>
      </p:pic>
      <p:pic>
        <p:nvPicPr>
          <p:cNvPr id="11" name="Picture 10" descr="A black and purple wave&#10;&#10;Description automatically generated">
            <a:extLst>
              <a:ext uri="{FF2B5EF4-FFF2-40B4-BE49-F238E27FC236}">
                <a16:creationId xmlns:a16="http://schemas.microsoft.com/office/drawing/2014/main" id="{070343CE-181A-3CA6-F6D8-958816B2CCA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5400000">
            <a:off x="-2178171" y="2178167"/>
            <a:ext cx="6857625" cy="2501282"/>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6577395"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6577395"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05576"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599D6AC7-BB0F-1B91-6ACC-FF3732BFDA43}"/>
              </a:ext>
            </a:extLst>
          </p:cNvPr>
          <p:cNvSpPr>
            <a:spLocks noGrp="1"/>
          </p:cNvSpPr>
          <p:nvPr>
            <p:ph type="pic" sz="quarter" idx="21" hasCustomPrompt="1"/>
          </p:nvPr>
        </p:nvSpPr>
        <p:spPr bwMode="ltGray">
          <a:xfrm>
            <a:off x="733485" y="1213188"/>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948274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EB31A-421E-6E73-BA7C-69F6ECE2DD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9058A9A-5B99-B423-0F24-66424D057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02D6F74-1CF3-6C45-ACA6-A3994CF09CE2}"/>
              </a:ext>
            </a:extLst>
          </p:cNvPr>
          <p:cNvSpPr>
            <a:spLocks noGrp="1"/>
          </p:cNvSpPr>
          <p:nvPr>
            <p:ph type="dt" sz="half" idx="10"/>
          </p:nvPr>
        </p:nvSpPr>
        <p:spPr/>
        <p:txBody>
          <a:bodyPr/>
          <a:lstStyle/>
          <a:p>
            <a:fld id="{C2F09E9C-78B0-1F44-BB01-60371E087878}" type="datetimeFigureOut">
              <a:rPr lang="en-US" smtClean="0"/>
              <a:t>5/25/25</a:t>
            </a:fld>
            <a:endParaRPr lang="en-US"/>
          </a:p>
        </p:txBody>
      </p:sp>
      <p:sp>
        <p:nvSpPr>
          <p:cNvPr id="5" name="Footer Placeholder 4">
            <a:extLst>
              <a:ext uri="{FF2B5EF4-FFF2-40B4-BE49-F238E27FC236}">
                <a16:creationId xmlns:a16="http://schemas.microsoft.com/office/drawing/2014/main" id="{070E72E3-8013-0C45-B597-956A24063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0ABBA-E072-3CB8-2489-8755863BFEE1}"/>
              </a:ext>
            </a:extLst>
          </p:cNvPr>
          <p:cNvSpPr>
            <a:spLocks noGrp="1"/>
          </p:cNvSpPr>
          <p:nvPr>
            <p:ph type="sldNum" sz="quarter" idx="12"/>
          </p:nvPr>
        </p:nvSpPr>
        <p:spPr/>
        <p:txBody>
          <a:bodyPr/>
          <a:lstStyle/>
          <a:p>
            <a:fld id="{927C7260-B275-164B-9F69-781457C1F42E}" type="slidenum">
              <a:rPr lang="en-US" smtClean="0"/>
              <a:t>‹#›</a:t>
            </a:fld>
            <a:endParaRPr lang="en-US"/>
          </a:p>
        </p:txBody>
      </p:sp>
    </p:spTree>
    <p:extLst>
      <p:ext uri="{BB962C8B-B14F-4D97-AF65-F5344CB8AC3E}">
        <p14:creationId xmlns:p14="http://schemas.microsoft.com/office/powerpoint/2010/main" val="40059152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631F-12AA-1887-EE1C-6DBF30612C9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C7D356-F595-E062-506F-5E9636EEC5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A52BFC-1031-E786-C5A9-2039B21464FB}"/>
              </a:ext>
            </a:extLst>
          </p:cNvPr>
          <p:cNvSpPr>
            <a:spLocks noGrp="1"/>
          </p:cNvSpPr>
          <p:nvPr>
            <p:ph type="dt" sz="half" idx="10"/>
          </p:nvPr>
        </p:nvSpPr>
        <p:spPr/>
        <p:txBody>
          <a:bodyPr/>
          <a:lstStyle/>
          <a:p>
            <a:fld id="{C2F09E9C-78B0-1F44-BB01-60371E087878}" type="datetimeFigureOut">
              <a:rPr lang="en-US" smtClean="0"/>
              <a:t>5/25/25</a:t>
            </a:fld>
            <a:endParaRPr lang="en-US"/>
          </a:p>
        </p:txBody>
      </p:sp>
      <p:sp>
        <p:nvSpPr>
          <p:cNvPr id="5" name="Footer Placeholder 4">
            <a:extLst>
              <a:ext uri="{FF2B5EF4-FFF2-40B4-BE49-F238E27FC236}">
                <a16:creationId xmlns:a16="http://schemas.microsoft.com/office/drawing/2014/main" id="{727DBF96-F709-5EAD-705E-868831B094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DAE4A1-5A30-B64E-201D-9468F5E4097F}"/>
              </a:ext>
            </a:extLst>
          </p:cNvPr>
          <p:cNvSpPr>
            <a:spLocks noGrp="1"/>
          </p:cNvSpPr>
          <p:nvPr>
            <p:ph type="sldNum" sz="quarter" idx="12"/>
          </p:nvPr>
        </p:nvSpPr>
        <p:spPr/>
        <p:txBody>
          <a:bodyPr/>
          <a:lstStyle/>
          <a:p>
            <a:fld id="{927C7260-B275-164B-9F69-781457C1F42E}" type="slidenum">
              <a:rPr lang="en-US" smtClean="0"/>
              <a:t>‹#›</a:t>
            </a:fld>
            <a:endParaRPr lang="en-US"/>
          </a:p>
        </p:txBody>
      </p:sp>
    </p:spTree>
    <p:extLst>
      <p:ext uri="{BB962C8B-B14F-4D97-AF65-F5344CB8AC3E}">
        <p14:creationId xmlns:p14="http://schemas.microsoft.com/office/powerpoint/2010/main" val="8419012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Number slide - dar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26AA99-1297-12FD-081B-24CFF550E8F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98DE64F1-DF22-E589-8C11-ACD55B9D761A}"/>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tx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45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100000">
                  <a:schemeClr val="accent5"/>
                </a:gs>
                <a:gs pos="57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100000">
                  <a:schemeClr val="accent5"/>
                </a:gs>
                <a:gs pos="78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5498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descr="A close-up of several cubes&#10;&#10;AI-generated content may be incorrect.">
            <a:extLst>
              <a:ext uri="{FF2B5EF4-FFF2-40B4-BE49-F238E27FC236}">
                <a16:creationId xmlns:a16="http://schemas.microsoft.com/office/drawing/2014/main" id="{9DBEF36C-9F70-C79E-ACA0-D5B443EE166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descr="A close up of a sign&#10;&#10;AI-generated content may be incorrect.">
            <a:extLst>
              <a:ext uri="{FF2B5EF4-FFF2-40B4-BE49-F238E27FC236}">
                <a16:creationId xmlns:a16="http://schemas.microsoft.com/office/drawing/2014/main" id="{0269CA22-C0A8-1306-404C-17E5D3F3AD50}"/>
              </a:ext>
            </a:extLst>
          </p:cNvPr>
          <p:cNvPicPr>
            <a:picLocks noChangeAspect="1"/>
          </p:cNvPicPr>
          <p:nvPr userDrawn="1"/>
        </p:nvPicPr>
        <p:blipFill>
          <a:blip r:embed="rId3"/>
          <a:stretch>
            <a:fillRect/>
          </a:stretch>
        </p:blipFill>
        <p:spPr>
          <a:xfrm>
            <a:off x="595465" y="2703056"/>
            <a:ext cx="3376457" cy="1514143"/>
          </a:xfrm>
          <a:prstGeom prst="rect">
            <a:avLst/>
          </a:prstGeom>
        </p:spPr>
      </p:pic>
      <p:pic>
        <p:nvPicPr>
          <p:cNvPr id="10" name="MS logo white - EMF" descr="Microsoft logo white text version">
            <a:extLst>
              <a:ext uri="{FF2B5EF4-FFF2-40B4-BE49-F238E27FC236}">
                <a16:creationId xmlns:a16="http://schemas.microsoft.com/office/drawing/2014/main" id="{C2E04E97-EBB4-15B9-B98C-DFFA25C0C2C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A close-up of several cubes&#10;&#10;AI-generated content may be incorrect.">
            <a:extLst>
              <a:ext uri="{FF2B5EF4-FFF2-40B4-BE49-F238E27FC236}">
                <a16:creationId xmlns:a16="http://schemas.microsoft.com/office/drawing/2014/main" id="{8129A2C3-CEC4-826D-AA26-68D2F3D9FD6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EB5EB062-3EB9-AE51-7945-D4F3E1AA0D3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8A919DF2-8E23-FA31-B6DE-AC81C61AA2F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image" Target="../media/image2.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image" Target="../media/image1.png"/><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theme" Target="../theme/theme3.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0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8" r:id="rId50"/>
    <p:sldLayoutId id="2147485610" r:id="rId51"/>
    <p:sldLayoutId id="2147485611" r:id="rId52"/>
    <p:sldLayoutId id="2147485612" r:id="rId53"/>
    <p:sldLayoutId id="2147485637" r:id="rId54"/>
    <p:sldLayoutId id="2147485638" r:id="rId55"/>
    <p:sldLayoutId id="2147485639" r:id="rId56"/>
    <p:sldLayoutId id="2147485640"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6787" y="570047"/>
            <a:ext cx="5443720" cy="615553"/>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496786" y="1491134"/>
            <a:ext cx="11316521" cy="1551194"/>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4404801"/>
      </p:ext>
    </p:extLst>
  </p:cSld>
  <p:clrMap bg1="lt1" tx1="dk1" bg2="lt2" tx2="dk2" accent1="accent1" accent2="accent2" accent3="accent3" accent4="accent4" accent5="accent5" accent6="accent6" hlink="hlink" folHlink="folHlink"/>
  <p:sldLayoutIdLst>
    <p:sldLayoutId id="2147485614" r:id="rId1"/>
    <p:sldLayoutId id="2147485615" r:id="rId2"/>
    <p:sldLayoutId id="2147485616" r:id="rId3"/>
    <p:sldLayoutId id="2147485617" r:id="rId4"/>
    <p:sldLayoutId id="2147485618" r:id="rId5"/>
    <p:sldLayoutId id="2147485619" r:id="rId6"/>
    <p:sldLayoutId id="2147485620" r:id="rId7"/>
    <p:sldLayoutId id="2147485621" r:id="rId8"/>
    <p:sldLayoutId id="2147485622" r:id="rId9"/>
    <p:sldLayoutId id="2147485623" r:id="rId10"/>
    <p:sldLayoutId id="2147485624" r:id="rId11"/>
    <p:sldLayoutId id="2147485625" r:id="rId12"/>
    <p:sldLayoutId id="2147485626" r:id="rId13"/>
    <p:sldLayoutId id="2147485627" r:id="rId14"/>
    <p:sldLayoutId id="2147485628" r:id="rId15"/>
    <p:sldLayoutId id="2147485629" r:id="rId16"/>
    <p:sldLayoutId id="2147485630" r:id="rId17"/>
    <p:sldLayoutId id="2147485631" r:id="rId18"/>
    <p:sldLayoutId id="2147485632" r:id="rId19"/>
    <p:sldLayoutId id="2147485633" r:id="rId20"/>
    <p:sldLayoutId id="2147485634" r:id="rId21"/>
    <p:sldLayoutId id="2147485635" r:id="rId22"/>
    <p:sldLayoutId id="2147485636" r:id="rId23"/>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mj-lt"/>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24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6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6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6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6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ai-services/openai/concepts/red-teaming" TargetMode="External"/><Relationship Id="rId13" Type="http://schemas.openxmlformats.org/officeDocument/2006/relationships/hyperlink" Target="https://blogs.microsoft.com/on-the-issues/2023/11/16/accelerating-sustainability-ai-playbook/" TargetMode="External"/><Relationship Id="rId18" Type="http://schemas.openxmlformats.org/officeDocument/2006/relationships/hyperlink" Target="https://learn.microsoft.com/en-us/security/ai-red-team/" TargetMode="External"/><Relationship Id="rId26" Type="http://schemas.openxmlformats.org/officeDocument/2006/relationships/hyperlink" Target="https://blogs.microsoft.com/on-the-issues/2025/01/15/innovating-in-line-with-the-european-unions-ai-act/" TargetMode="External"/><Relationship Id="rId3" Type="http://schemas.openxmlformats.org/officeDocument/2006/relationships/hyperlink" Target="https://blogs.microsoft.com/on-the-issues/2024/05/01/responsible-ai-transparency-report-2024/" TargetMode="External"/><Relationship Id="rId21" Type="http://schemas.openxmlformats.org/officeDocument/2006/relationships/hyperlink" Target="https://blogs.microsoft.com/on-the-issues/2023/07/21/commitment-safe-secure-ai/" TargetMode="External"/><Relationship Id="rId7" Type="http://schemas.openxmlformats.org/officeDocument/2006/relationships/hyperlink" Target="https://azure.microsoft.com/en-us/blog/announcing-new-tools-in-azure-ai-to-help-you-build-more-secure-and-trustworthy-generative-ai-applications/" TargetMode="External"/><Relationship Id="rId12" Type="http://schemas.openxmlformats.org/officeDocument/2006/relationships/hyperlink" Target="https://learn.microsoft.com/en-us/legal/cognitive-services/openai/customer-copyright-commitment?context=%2Fazure%2Fai-services%2Fopenai%2Fcontext%2Fcontext" TargetMode="External"/><Relationship Id="rId17" Type="http://schemas.openxmlformats.org/officeDocument/2006/relationships/hyperlink" Target="https://learn.microsoft.com/en-us/training/modules/responsible-ai-studio/" TargetMode="External"/><Relationship Id="rId25" Type="http://schemas.openxmlformats.org/officeDocument/2006/relationships/hyperlink" Target="https://blogs.microsoft.com/on-the-issues/2024/05/17/global-governance-goals-and-lessons-for-ai/" TargetMode="External"/><Relationship Id="rId2" Type="http://schemas.openxmlformats.org/officeDocument/2006/relationships/notesSlide" Target="../notesSlides/notesSlide10.xml"/><Relationship Id="rId16" Type="http://schemas.openxmlformats.org/officeDocument/2006/relationships/hyperlink" Target="https://learn.microsoft.com/en-us/training/modules/responsible-generative-ai/" TargetMode="External"/><Relationship Id="rId20" Type="http://schemas.openxmlformats.org/officeDocument/2006/relationships/hyperlink" Target="https://blogs.microsoft.com/on-the-issues/2023/05/25/how-do-we-best-govern-ai/" TargetMode="External"/><Relationship Id="rId1" Type="http://schemas.openxmlformats.org/officeDocument/2006/relationships/slideLayout" Target="../slideLayouts/slideLayout13.xml"/><Relationship Id="rId6" Type="http://schemas.openxmlformats.org/officeDocument/2006/relationships/hyperlink" Target="https://blogs.microsoft.com/wp-content/uploads/prod/sites/5/2022/06/Microsoft-RAI-Impact-Assessment-Template.pdf" TargetMode="External"/><Relationship Id="rId11" Type="http://schemas.openxmlformats.org/officeDocument/2006/relationships/hyperlink" Target="https://www.microsoft.com/en-us/haxtoolkit/playbook/" TargetMode="External"/><Relationship Id="rId24" Type="http://schemas.openxmlformats.org/officeDocument/2006/relationships/hyperlink" Target="https://blogs.microsoft.com/on-the-issues/2024/03/28/data-protection-responsible-ai-azure-copilot/" TargetMode="External"/><Relationship Id="rId5" Type="http://schemas.openxmlformats.org/officeDocument/2006/relationships/hyperlink" Target="https://aka.ms/RAIStandardPDF" TargetMode="External"/><Relationship Id="rId15" Type="http://schemas.openxmlformats.org/officeDocument/2006/relationships/hyperlink" Target="https://learn.microsoft.com/en-us/training/modules/embrace-responsible-ai-principles-practices/" TargetMode="External"/><Relationship Id="rId23" Type="http://schemas.openxmlformats.org/officeDocument/2006/relationships/hyperlink" Target="https://blogs.microsoft.com/on-the-issues/2024/02/16/ai-deepfakes-elections-munich-tech-accord/" TargetMode="External"/><Relationship Id="rId10" Type="http://schemas.openxmlformats.org/officeDocument/2006/relationships/hyperlink" Target="https://airedteamwhitepapers.blob.core.windows.net/lessonswhitepaper/MS_AIRT_Lessons_eBook.pdf" TargetMode="External"/><Relationship Id="rId19" Type="http://schemas.openxmlformats.org/officeDocument/2006/relationships/hyperlink" Target="https://aka.ms/EUAIAct-AILiteracy" TargetMode="External"/><Relationship Id="rId4" Type="http://schemas.openxmlformats.org/officeDocument/2006/relationships/hyperlink" Target="https://www.microsoft.com/en-us/ai/tools-practices#tabs-pill-bar-oc8dad_tab3" TargetMode="External"/><Relationship Id="rId9" Type="http://schemas.openxmlformats.org/officeDocument/2006/relationships/hyperlink" Target="https://www.microsoft.com/en-us/security/blog/2024/02/22/announcing-microsofts-open-automation-framework-to-red-team-generative-ai-systems/" TargetMode="External"/><Relationship Id="rId14" Type="http://schemas.openxmlformats.org/officeDocument/2006/relationships/hyperlink" Target="https://learn.microsoft.com/en-us/ai/" TargetMode="External"/><Relationship Id="rId22" Type="http://schemas.openxmlformats.org/officeDocument/2006/relationships/hyperlink" Target="https://blogs.microsoft.com/on-the-issues/2023/09/07/copilot-copyright-commitment-ai-legal-concerns/?culture=en-us&amp;country=u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github.com/dotnet/maui"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8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hyperlink" Target="https://www.linkedin.com/in/uma-maheswari-chandrabose" TargetMode="External"/><Relationship Id="rId2" Type="http://schemas.openxmlformats.org/officeDocument/2006/relationships/image" Target="../media/image91.png"/><Relationship Id="rId1" Type="http://schemas.openxmlformats.org/officeDocument/2006/relationships/slideLayout" Target="../slideLayouts/slideLayout56.xml"/><Relationship Id="rId5" Type="http://schemas.openxmlformats.org/officeDocument/2006/relationships/image" Target="../media/image93.sv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113.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jpeg"/><Relationship Id="rId9" Type="http://schemas.openxmlformats.org/officeDocument/2006/relationships/image" Target="../media/image67.sv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90.png"/><Relationship Id="rId1" Type="http://schemas.openxmlformats.org/officeDocument/2006/relationships/slideLayout" Target="../slideLayouts/slideLayout5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FFC70_C401E419.xml"/><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09.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hyperlink" Target="https://github.com/dotnet/maui"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0.xm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7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3.xml"/></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70.xml"/></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70.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7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8.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35.xml"/><Relationship Id="rId1" Type="http://schemas.openxmlformats.org/officeDocument/2006/relationships/slideLayout" Target="../slideLayouts/slideLayout103.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 Id="rId9" Type="http://schemas.openxmlformats.org/officeDocument/2006/relationships/image" Target="../media/image122.png"/></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70.xm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7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microsoft.com/office/2018/10/relationships/comments" Target="../comments/modernComment_7FFFF9BC_82C742BD.xml"/><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5.xml"/><Relationship Id="rId16" Type="http://schemas.openxmlformats.org/officeDocument/2006/relationships/image" Target="../media/image86.svg"/><Relationship Id="rId1" Type="http://schemas.openxmlformats.org/officeDocument/2006/relationships/slideLayout" Target="../slideLayouts/slideLayout5.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CE0119-F82F-75EF-0AAE-422A9B463402}"/>
              </a:ext>
            </a:extLst>
          </p:cNvPr>
          <p:cNvSpPr>
            <a:spLocks noGrp="1"/>
          </p:cNvSpPr>
          <p:nvPr>
            <p:ph type="title" idx="4294967295"/>
          </p:nvPr>
        </p:nvSpPr>
        <p:spPr>
          <a:xfrm>
            <a:off x="1174750" y="457200"/>
            <a:ext cx="11017250" cy="554038"/>
          </a:xfrm>
        </p:spPr>
        <p:txBody>
          <a:bodyPr/>
          <a:lstStyle/>
          <a:p>
            <a:r>
              <a:rPr lang="en-US">
                <a:noFill/>
              </a:rPr>
              <a:t>CEO Connections</a:t>
            </a:r>
          </a:p>
        </p:txBody>
      </p:sp>
    </p:spTree>
    <p:extLst>
      <p:ext uri="{BB962C8B-B14F-4D97-AF65-F5344CB8AC3E}">
        <p14:creationId xmlns:p14="http://schemas.microsoft.com/office/powerpoint/2010/main" val="10808578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8F01-185D-9B3C-0CA4-95029E056D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325D64-21E0-1873-F162-C6DCC4E2DD65}"/>
              </a:ext>
            </a:extLst>
          </p:cNvPr>
          <p:cNvSpPr>
            <a:spLocks noGrp="1"/>
          </p:cNvSpPr>
          <p:nvPr>
            <p:ph type="title"/>
          </p:nvPr>
        </p:nvSpPr>
        <p:spPr>
          <a:xfrm>
            <a:off x="588263" y="457200"/>
            <a:ext cx="11018520" cy="553998"/>
          </a:xfrm>
        </p:spPr>
        <p:txBody>
          <a:bodyPr/>
          <a:lstStyle/>
          <a:p>
            <a:r>
              <a:rPr lang="en-US"/>
              <a:t>Mitigation Layers</a:t>
            </a:r>
          </a:p>
        </p:txBody>
      </p:sp>
      <p:grpSp>
        <p:nvGrpSpPr>
          <p:cNvPr id="2" name="Group 1" descr="layers of mitigations, model, then safety system, next is the system message and grounding, then the user experience">
            <a:extLst>
              <a:ext uri="{FF2B5EF4-FFF2-40B4-BE49-F238E27FC236}">
                <a16:creationId xmlns:a16="http://schemas.microsoft.com/office/drawing/2014/main" id="{4A762704-6D3D-C6A8-B8FC-873955978FB9}"/>
              </a:ext>
            </a:extLst>
          </p:cNvPr>
          <p:cNvGrpSpPr/>
          <p:nvPr/>
        </p:nvGrpSpPr>
        <p:grpSpPr>
          <a:xfrm>
            <a:off x="588263" y="1335315"/>
            <a:ext cx="7006811" cy="5225141"/>
            <a:chOff x="1135703" y="1894113"/>
            <a:chExt cx="9940924" cy="4097417"/>
          </a:xfrm>
        </p:grpSpPr>
        <p:sp>
          <p:nvSpPr>
            <p:cNvPr id="5" name="Rounded Rectangle 11">
              <a:extLst>
                <a:ext uri="{FF2B5EF4-FFF2-40B4-BE49-F238E27FC236}">
                  <a16:creationId xmlns:a16="http://schemas.microsoft.com/office/drawing/2014/main" id="{1CB6D476-E83C-32D9-9F8B-E42C93EAB2C5}"/>
                </a:ext>
                <a:ext uri="{C183D7F6-B498-43B3-948B-1728B52AA6E4}">
                  <adec:decorative xmlns:adec="http://schemas.microsoft.com/office/drawing/2017/decorative" val="1"/>
                </a:ext>
              </a:extLst>
            </p:cNvPr>
            <p:cNvSpPr/>
            <p:nvPr/>
          </p:nvSpPr>
          <p:spPr bwMode="auto">
            <a:xfrm>
              <a:off x="1135703" y="1894113"/>
              <a:ext cx="4554843" cy="4097417"/>
            </a:xfrm>
            <a:prstGeom prst="roundRect">
              <a:avLst>
                <a:gd name="adj" fmla="val 5687"/>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vert="horz" wrap="square" lIns="0" tIns="0" rIns="0" bIns="0" rtlCol="0" anchor="t">
              <a:noAutofit/>
            </a:bodyPr>
            <a:lstStyle/>
            <a:p>
              <a:pPr algn="ctr" defTabSz="932742">
                <a:buSzPct val="90000"/>
              </a:pPr>
              <a:endParaRPr lang="en-US">
                <a:solidFill>
                  <a:schemeClr val="bg1"/>
                </a:solidFill>
                <a:latin typeface="+mj-lt"/>
                <a:cs typeface="Segoe UI" panose="020B0502040204020203" pitchFamily="34" charset="0"/>
              </a:endParaRPr>
            </a:p>
          </p:txBody>
        </p:sp>
        <p:grpSp>
          <p:nvGrpSpPr>
            <p:cNvPr id="37" name="Group 36">
              <a:extLst>
                <a:ext uri="{FF2B5EF4-FFF2-40B4-BE49-F238E27FC236}">
                  <a16:creationId xmlns:a16="http://schemas.microsoft.com/office/drawing/2014/main" id="{04AA3258-8059-C22D-8A84-069E11694DE3}"/>
                </a:ext>
              </a:extLst>
            </p:cNvPr>
            <p:cNvGrpSpPr/>
            <p:nvPr/>
          </p:nvGrpSpPr>
          <p:grpSpPr>
            <a:xfrm>
              <a:off x="1756818" y="2054919"/>
              <a:ext cx="9319809" cy="342411"/>
              <a:chOff x="1756818" y="2054919"/>
              <a:chExt cx="9319809" cy="342411"/>
            </a:xfrm>
          </p:grpSpPr>
          <p:sp>
            <p:nvSpPr>
              <p:cNvPr id="6" name="TextBox 5">
                <a:extLst>
                  <a:ext uri="{FF2B5EF4-FFF2-40B4-BE49-F238E27FC236}">
                    <a16:creationId xmlns:a16="http://schemas.microsoft.com/office/drawing/2014/main" id="{7CB9C087-3AC4-235D-1C2F-F5D8103DB4A8}"/>
                  </a:ext>
                </a:extLst>
              </p:cNvPr>
              <p:cNvSpPr txBox="1"/>
              <p:nvPr/>
            </p:nvSpPr>
            <p:spPr>
              <a:xfrm>
                <a:off x="1756818" y="2054919"/>
                <a:ext cx="3312613" cy="33855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200" b="0" i="0" u="none" strike="noStrike" kern="1200" cap="none" spc="0" normalizeH="0" baseline="0" noProof="0">
                    <a:ln>
                      <a:noFill/>
                    </a:ln>
                    <a:solidFill>
                      <a:schemeClr val="bg1"/>
                    </a:solidFill>
                    <a:effectLst/>
                    <a:uLnTx/>
                    <a:uFillTx/>
                    <a:latin typeface="Segoe UI Semibold"/>
                    <a:ea typeface="+mn-ea"/>
                    <a:cs typeface="+mn-cs"/>
                  </a:rPr>
                  <a:t>User Experience</a:t>
                </a:r>
              </a:p>
            </p:txBody>
          </p:sp>
          <p:sp>
            <p:nvSpPr>
              <p:cNvPr id="8" name="TextBox 7">
                <a:extLst>
                  <a:ext uri="{FF2B5EF4-FFF2-40B4-BE49-F238E27FC236}">
                    <a16:creationId xmlns:a16="http://schemas.microsoft.com/office/drawing/2014/main" id="{1648A427-F6EF-3F2C-F589-0AE306DCEB50}"/>
                  </a:ext>
                </a:extLst>
              </p:cNvPr>
              <p:cNvSpPr txBox="1"/>
              <p:nvPr/>
            </p:nvSpPr>
            <p:spPr>
              <a:xfrm>
                <a:off x="6616753" y="2175836"/>
                <a:ext cx="4459874" cy="22149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Design for responsible human-AI interaction</a:t>
                </a:r>
              </a:p>
            </p:txBody>
          </p:sp>
          <p:cxnSp>
            <p:nvCxnSpPr>
              <p:cNvPr id="9" name="Straight Arrow Connector 8">
                <a:extLst>
                  <a:ext uri="{FF2B5EF4-FFF2-40B4-BE49-F238E27FC236}">
                    <a16:creationId xmlns:a16="http://schemas.microsoft.com/office/drawing/2014/main" id="{307F6C7B-A8DB-C46C-07FC-DF542C82B4BC}"/>
                  </a:ext>
                </a:extLst>
              </p:cNvPr>
              <p:cNvCxnSpPr>
                <a:cxnSpLocks/>
              </p:cNvCxnSpPr>
              <p:nvPr/>
            </p:nvCxnSpPr>
            <p:spPr>
              <a:xfrm flipH="1">
                <a:off x="5690547" y="2377162"/>
                <a:ext cx="792027" cy="0"/>
              </a:xfrm>
              <a:prstGeom prst="straightConnector1">
                <a:avLst/>
              </a:prstGeom>
              <a:noFill/>
              <a:ln>
                <a:solidFill>
                  <a:schemeClr val="bg1">
                    <a:lumMod val="85000"/>
                  </a:schemeClr>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grpSp>
        <p:grpSp>
          <p:nvGrpSpPr>
            <p:cNvPr id="36" name="Group 35">
              <a:extLst>
                <a:ext uri="{FF2B5EF4-FFF2-40B4-BE49-F238E27FC236}">
                  <a16:creationId xmlns:a16="http://schemas.microsoft.com/office/drawing/2014/main" id="{D7D35794-6104-99DB-F8E6-E546DFB97951}"/>
                </a:ext>
              </a:extLst>
            </p:cNvPr>
            <p:cNvGrpSpPr/>
            <p:nvPr/>
          </p:nvGrpSpPr>
          <p:grpSpPr>
            <a:xfrm>
              <a:off x="1342741" y="2553162"/>
              <a:ext cx="9733886" cy="3231331"/>
              <a:chOff x="1342741" y="2553162"/>
              <a:chExt cx="9733886" cy="3231331"/>
            </a:xfrm>
          </p:grpSpPr>
          <p:sp>
            <p:nvSpPr>
              <p:cNvPr id="11" name="Rounded Rectangle 13">
                <a:extLst>
                  <a:ext uri="{FF2B5EF4-FFF2-40B4-BE49-F238E27FC236}">
                    <a16:creationId xmlns:a16="http://schemas.microsoft.com/office/drawing/2014/main" id="{5CD855E3-1D41-C71E-0A59-688A59A50E45}"/>
                  </a:ext>
                </a:extLst>
              </p:cNvPr>
              <p:cNvSpPr/>
              <p:nvPr/>
            </p:nvSpPr>
            <p:spPr bwMode="auto">
              <a:xfrm>
                <a:off x="1342741" y="2553162"/>
                <a:ext cx="4140766" cy="3231331"/>
              </a:xfrm>
              <a:prstGeom prst="roundRect">
                <a:avLst>
                  <a:gd name="adj" fmla="val 5687"/>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2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rgbClr val="454142"/>
                  </a:solidFill>
                  <a:latin typeface="Segoe UI Semibold"/>
                </a:endParaRPr>
              </a:p>
            </p:txBody>
          </p:sp>
          <p:sp>
            <p:nvSpPr>
              <p:cNvPr id="12" name="TextBox 11">
                <a:extLst>
                  <a:ext uri="{FF2B5EF4-FFF2-40B4-BE49-F238E27FC236}">
                    <a16:creationId xmlns:a16="http://schemas.microsoft.com/office/drawing/2014/main" id="{293777B2-00A4-9379-5A22-45F011219655}"/>
                  </a:ext>
                </a:extLst>
              </p:cNvPr>
              <p:cNvSpPr txBox="1"/>
              <p:nvPr/>
            </p:nvSpPr>
            <p:spPr>
              <a:xfrm>
                <a:off x="1756817" y="2657480"/>
                <a:ext cx="3312613" cy="67710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449" fontAlgn="auto">
                  <a:lnSpc>
                    <a:spcPct val="100000"/>
                  </a:lnSpc>
                  <a:spcBef>
                    <a:spcPts val="200"/>
                  </a:spcBef>
                  <a:spcAft>
                    <a:spcPts val="0"/>
                  </a:spcAft>
                  <a:buClrTx/>
                  <a:buSzTx/>
                  <a:buFontTx/>
                  <a:buNone/>
                  <a:tabLst/>
                  <a:defRPr kumimoji="0" sz="2200" b="0" i="0" u="none" strike="noStrike" cap="none" spc="0" normalizeH="0" baseline="0">
                    <a:ln>
                      <a:noFill/>
                    </a:ln>
                    <a:solidFill>
                      <a:schemeClr val="bg1"/>
                    </a:soli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System Message</a:t>
                </a:r>
                <a:br>
                  <a:rPr lang="en-US"/>
                </a:br>
                <a:r>
                  <a:rPr lang="en-US"/>
                  <a:t>&amp; Grounding</a:t>
                </a:r>
              </a:p>
            </p:txBody>
          </p:sp>
          <p:grpSp>
            <p:nvGrpSpPr>
              <p:cNvPr id="13" name="Group 12">
                <a:extLst>
                  <a:ext uri="{FF2B5EF4-FFF2-40B4-BE49-F238E27FC236}">
                    <a16:creationId xmlns:a16="http://schemas.microsoft.com/office/drawing/2014/main" id="{74C50155-9E00-64A3-84DA-CCDD0013F584}"/>
                  </a:ext>
                </a:extLst>
              </p:cNvPr>
              <p:cNvGrpSpPr/>
              <p:nvPr/>
            </p:nvGrpSpPr>
            <p:grpSpPr>
              <a:xfrm>
                <a:off x="5483507" y="3163822"/>
                <a:ext cx="5593120" cy="246223"/>
                <a:chOff x="5513495" y="2586129"/>
                <a:chExt cx="5593120" cy="273708"/>
              </a:xfrm>
            </p:grpSpPr>
            <p:sp>
              <p:nvSpPr>
                <p:cNvPr id="14" name="TextBox 13">
                  <a:extLst>
                    <a:ext uri="{FF2B5EF4-FFF2-40B4-BE49-F238E27FC236}">
                      <a16:creationId xmlns:a16="http://schemas.microsoft.com/office/drawing/2014/main" id="{2A441407-0BF6-CCEA-2F86-5D9F711F51BD}"/>
                    </a:ext>
                  </a:extLst>
                </p:cNvPr>
                <p:cNvSpPr txBox="1"/>
                <p:nvPr/>
              </p:nvSpPr>
              <p:spPr>
                <a:xfrm>
                  <a:off x="6646741" y="2586129"/>
                  <a:ext cx="4459874" cy="27370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Ground your model and steer its behavior</a:t>
                  </a:r>
                </a:p>
              </p:txBody>
            </p:sp>
            <p:cxnSp>
              <p:nvCxnSpPr>
                <p:cNvPr id="15" name="Straight Arrow Connector 14">
                  <a:extLst>
                    <a:ext uri="{FF2B5EF4-FFF2-40B4-BE49-F238E27FC236}">
                      <a16:creationId xmlns:a16="http://schemas.microsoft.com/office/drawing/2014/main" id="{55B846F2-A2ED-B8ED-87BA-B97A87EE7EC2}"/>
                    </a:ext>
                  </a:extLst>
                </p:cNvPr>
                <p:cNvCxnSpPr>
                  <a:cxnSpLocks/>
                </p:cNvCxnSpPr>
                <p:nvPr/>
              </p:nvCxnSpPr>
              <p:spPr>
                <a:xfrm flipH="1">
                  <a:off x="5513495" y="2788921"/>
                  <a:ext cx="999065" cy="0"/>
                </a:xfrm>
                <a:prstGeom prst="straightConnector1">
                  <a:avLst/>
                </a:prstGeom>
                <a:noFill/>
                <a:ln>
                  <a:gradFill flip="none" rotWithShape="1">
                    <a:gsLst>
                      <a:gs pos="81000">
                        <a:schemeClr val="bg1"/>
                      </a:gs>
                      <a:gs pos="73000">
                        <a:schemeClr val="bg1">
                          <a:lumMod val="85000"/>
                        </a:schemeClr>
                      </a:gs>
                    </a:gsLst>
                    <a:lin ang="0" scaled="1"/>
                    <a:tileRect/>
                  </a:gra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grpSp>
        </p:grpSp>
        <p:grpSp>
          <p:nvGrpSpPr>
            <p:cNvPr id="35" name="Group 34">
              <a:extLst>
                <a:ext uri="{FF2B5EF4-FFF2-40B4-BE49-F238E27FC236}">
                  <a16:creationId xmlns:a16="http://schemas.microsoft.com/office/drawing/2014/main" id="{4EDEB77A-1FA7-12B7-43EA-67DDEE5519F0}"/>
                </a:ext>
              </a:extLst>
            </p:cNvPr>
            <p:cNvGrpSpPr/>
            <p:nvPr/>
          </p:nvGrpSpPr>
          <p:grpSpPr>
            <a:xfrm>
              <a:off x="1549779" y="3500592"/>
              <a:ext cx="9526848" cy="2076858"/>
              <a:chOff x="1549779" y="3500592"/>
              <a:chExt cx="9526848" cy="2076858"/>
            </a:xfrm>
          </p:grpSpPr>
          <p:grpSp>
            <p:nvGrpSpPr>
              <p:cNvPr id="17" name="Group 16">
                <a:extLst>
                  <a:ext uri="{FF2B5EF4-FFF2-40B4-BE49-F238E27FC236}">
                    <a16:creationId xmlns:a16="http://schemas.microsoft.com/office/drawing/2014/main" id="{C7F46116-3342-5879-C74F-53960341DB8C}"/>
                  </a:ext>
                </a:extLst>
              </p:cNvPr>
              <p:cNvGrpSpPr/>
              <p:nvPr/>
            </p:nvGrpSpPr>
            <p:grpSpPr>
              <a:xfrm>
                <a:off x="1549779" y="3500592"/>
                <a:ext cx="3726690" cy="2076858"/>
                <a:chOff x="1932644" y="3199982"/>
                <a:chExt cx="3240000" cy="2007206"/>
              </a:xfrm>
            </p:grpSpPr>
            <p:sp>
              <p:nvSpPr>
                <p:cNvPr id="21" name="Rounded Rectangle 15">
                  <a:extLst>
                    <a:ext uri="{FF2B5EF4-FFF2-40B4-BE49-F238E27FC236}">
                      <a16:creationId xmlns:a16="http://schemas.microsoft.com/office/drawing/2014/main" id="{67C3FAB7-6953-4CE8-5D62-79BCD5B5B026}"/>
                    </a:ext>
                  </a:extLst>
                </p:cNvPr>
                <p:cNvSpPr/>
                <p:nvPr/>
              </p:nvSpPr>
              <p:spPr bwMode="auto">
                <a:xfrm>
                  <a:off x="1932644" y="3199982"/>
                  <a:ext cx="3240000" cy="2007206"/>
                </a:xfrm>
                <a:prstGeom prst="roundRect">
                  <a:avLst>
                    <a:gd name="adj" fmla="val 5687"/>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2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rgbClr val="454142"/>
                    </a:solidFill>
                    <a:latin typeface="Segoe UI Semibold"/>
                  </a:endParaRPr>
                </a:p>
              </p:txBody>
            </p:sp>
            <p:sp>
              <p:nvSpPr>
                <p:cNvPr id="22" name="TextBox 21">
                  <a:extLst>
                    <a:ext uri="{FF2B5EF4-FFF2-40B4-BE49-F238E27FC236}">
                      <a16:creationId xmlns:a16="http://schemas.microsoft.com/office/drawing/2014/main" id="{C98EDE83-F15F-7703-1B30-383FD69AB1AD}"/>
                    </a:ext>
                  </a:extLst>
                </p:cNvPr>
                <p:cNvSpPr txBox="1"/>
                <p:nvPr/>
              </p:nvSpPr>
              <p:spPr>
                <a:xfrm>
                  <a:off x="2085043" y="3313987"/>
                  <a:ext cx="2880000" cy="32720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449" fontAlgn="auto">
                    <a:lnSpc>
                      <a:spcPct val="100000"/>
                    </a:lnSpc>
                    <a:spcBef>
                      <a:spcPts val="200"/>
                    </a:spcBef>
                    <a:spcAft>
                      <a:spcPts val="0"/>
                    </a:spcAft>
                    <a:buClrTx/>
                    <a:buSzTx/>
                    <a:buFontTx/>
                    <a:buNone/>
                    <a:tabLst/>
                    <a:defRPr kumimoji="0" sz="2200" b="0" i="0" u="none" strike="noStrike" cap="none" spc="0" normalizeH="0" baseline="0">
                      <a:ln>
                        <a:noFill/>
                      </a:ln>
                      <a:solidFill>
                        <a:schemeClr val="bg1"/>
                      </a:soli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Safety System</a:t>
                  </a:r>
                </a:p>
              </p:txBody>
            </p:sp>
          </p:grpSp>
          <p:grpSp>
            <p:nvGrpSpPr>
              <p:cNvPr id="18" name="Group 17">
                <a:extLst>
                  <a:ext uri="{FF2B5EF4-FFF2-40B4-BE49-F238E27FC236}">
                    <a16:creationId xmlns:a16="http://schemas.microsoft.com/office/drawing/2014/main" id="{963FA247-9BA6-4622-2500-5AF882D06B74}"/>
                  </a:ext>
                </a:extLst>
              </p:cNvPr>
              <p:cNvGrpSpPr/>
              <p:nvPr/>
            </p:nvGrpSpPr>
            <p:grpSpPr>
              <a:xfrm>
                <a:off x="5276470" y="4094330"/>
                <a:ext cx="5800157" cy="221494"/>
                <a:chOff x="5306458" y="3643648"/>
                <a:chExt cx="5800157" cy="246221"/>
              </a:xfrm>
            </p:grpSpPr>
            <p:sp>
              <p:nvSpPr>
                <p:cNvPr id="19" name="TextBox 18">
                  <a:extLst>
                    <a:ext uri="{FF2B5EF4-FFF2-40B4-BE49-F238E27FC236}">
                      <a16:creationId xmlns:a16="http://schemas.microsoft.com/office/drawing/2014/main" id="{A9579AF3-7831-B188-F83B-98D1D884F502}"/>
                    </a:ext>
                  </a:extLst>
                </p:cNvPr>
                <p:cNvSpPr txBox="1"/>
                <p:nvPr/>
              </p:nvSpPr>
              <p:spPr>
                <a:xfrm>
                  <a:off x="6646741" y="3643648"/>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Monitor and protect model inputs and outputs</a:t>
                  </a:r>
                </a:p>
              </p:txBody>
            </p:sp>
            <p:cxnSp>
              <p:nvCxnSpPr>
                <p:cNvPr id="20" name="Straight Arrow Connector 19">
                  <a:extLst>
                    <a:ext uri="{FF2B5EF4-FFF2-40B4-BE49-F238E27FC236}">
                      <a16:creationId xmlns:a16="http://schemas.microsoft.com/office/drawing/2014/main" id="{AEEE9967-25F8-635A-A032-B9F907711907}"/>
                    </a:ext>
                  </a:extLst>
                </p:cNvPr>
                <p:cNvCxnSpPr>
                  <a:cxnSpLocks/>
                </p:cNvCxnSpPr>
                <p:nvPr/>
              </p:nvCxnSpPr>
              <p:spPr>
                <a:xfrm flipH="1">
                  <a:off x="5306458" y="3773371"/>
                  <a:ext cx="1206102" cy="0"/>
                </a:xfrm>
                <a:prstGeom prst="straightConnector1">
                  <a:avLst/>
                </a:prstGeom>
                <a:noFill/>
                <a:ln>
                  <a:gradFill flip="none" rotWithShape="1">
                    <a:gsLst>
                      <a:gs pos="62000">
                        <a:schemeClr val="bg1"/>
                      </a:gs>
                      <a:gs pos="59000">
                        <a:schemeClr val="bg1">
                          <a:lumMod val="85000"/>
                        </a:schemeClr>
                      </a:gs>
                    </a:gsLst>
                    <a:lin ang="0" scaled="1"/>
                    <a:tileRect/>
                  </a:gra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grpSp>
        </p:grpSp>
        <p:grpSp>
          <p:nvGrpSpPr>
            <p:cNvPr id="34" name="Group 33">
              <a:extLst>
                <a:ext uri="{FF2B5EF4-FFF2-40B4-BE49-F238E27FC236}">
                  <a16:creationId xmlns:a16="http://schemas.microsoft.com/office/drawing/2014/main" id="{D8B73F1C-8972-457E-42D9-E9C23CB1B246}"/>
                </a:ext>
              </a:extLst>
            </p:cNvPr>
            <p:cNvGrpSpPr/>
            <p:nvPr/>
          </p:nvGrpSpPr>
          <p:grpSpPr>
            <a:xfrm>
              <a:off x="1725067" y="4126383"/>
              <a:ext cx="9351560" cy="1212285"/>
              <a:chOff x="1725067" y="4126383"/>
              <a:chExt cx="9351560" cy="1212285"/>
            </a:xfrm>
          </p:grpSpPr>
          <p:grpSp>
            <p:nvGrpSpPr>
              <p:cNvPr id="24" name="Group 23">
                <a:extLst>
                  <a:ext uri="{FF2B5EF4-FFF2-40B4-BE49-F238E27FC236}">
                    <a16:creationId xmlns:a16="http://schemas.microsoft.com/office/drawing/2014/main" id="{67056E83-ECA4-E6AF-C50E-1820E45DC226}"/>
                  </a:ext>
                </a:extLst>
              </p:cNvPr>
              <p:cNvGrpSpPr/>
              <p:nvPr/>
            </p:nvGrpSpPr>
            <p:grpSpPr>
              <a:xfrm>
                <a:off x="1725067" y="4126383"/>
                <a:ext cx="3344363" cy="1212285"/>
                <a:chOff x="2057440" y="3827960"/>
                <a:chExt cx="2907604" cy="1171628"/>
              </a:xfrm>
            </p:grpSpPr>
            <p:sp>
              <p:nvSpPr>
                <p:cNvPr id="28" name="Rounded Rectangle 17">
                  <a:extLst>
                    <a:ext uri="{FF2B5EF4-FFF2-40B4-BE49-F238E27FC236}">
                      <a16:creationId xmlns:a16="http://schemas.microsoft.com/office/drawing/2014/main" id="{FE7BE66D-EB9E-AC76-A673-88C7F67DE14B}"/>
                    </a:ext>
                  </a:extLst>
                </p:cNvPr>
                <p:cNvSpPr/>
                <p:nvPr/>
              </p:nvSpPr>
              <p:spPr bwMode="auto">
                <a:xfrm>
                  <a:off x="2085044" y="3827960"/>
                  <a:ext cx="2880000" cy="1171628"/>
                </a:xfrm>
                <a:prstGeom prst="roundRect">
                  <a:avLst>
                    <a:gd name="adj" fmla="val 9457"/>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2400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rgbClr val="454142"/>
                    </a:solidFill>
                    <a:latin typeface="Segoe UI Semibold"/>
                  </a:endParaRPr>
                </a:p>
              </p:txBody>
            </p:sp>
            <p:sp>
              <p:nvSpPr>
                <p:cNvPr id="29" name="TextBox 28">
                  <a:extLst>
                    <a:ext uri="{FF2B5EF4-FFF2-40B4-BE49-F238E27FC236}">
                      <a16:creationId xmlns:a16="http://schemas.microsoft.com/office/drawing/2014/main" id="{36BA7BE4-0CD4-7C55-C34C-D78C5CC2E678}"/>
                    </a:ext>
                  </a:extLst>
                </p:cNvPr>
                <p:cNvSpPr txBox="1"/>
                <p:nvPr/>
              </p:nvSpPr>
              <p:spPr>
                <a:xfrm>
                  <a:off x="2057440" y="4227646"/>
                  <a:ext cx="2880000" cy="32720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449" fontAlgn="auto">
                    <a:lnSpc>
                      <a:spcPct val="100000"/>
                    </a:lnSpc>
                    <a:spcBef>
                      <a:spcPts val="200"/>
                    </a:spcBef>
                    <a:spcAft>
                      <a:spcPts val="0"/>
                    </a:spcAft>
                    <a:buClrTx/>
                    <a:buSzTx/>
                    <a:buFontTx/>
                    <a:buNone/>
                    <a:tabLst/>
                    <a:defRPr kumimoji="0" sz="2200" b="0" i="0" u="none" strike="noStrike" cap="none" spc="0" normalizeH="0" baseline="0">
                      <a:ln>
                        <a:noFill/>
                      </a:ln>
                      <a:solidFill>
                        <a:schemeClr val="bg1"/>
                      </a:soli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Model</a:t>
                  </a:r>
                </a:p>
              </p:txBody>
            </p:sp>
          </p:grpSp>
          <p:grpSp>
            <p:nvGrpSpPr>
              <p:cNvPr id="25" name="Group 24">
                <a:extLst>
                  <a:ext uri="{FF2B5EF4-FFF2-40B4-BE49-F238E27FC236}">
                    <a16:creationId xmlns:a16="http://schemas.microsoft.com/office/drawing/2014/main" id="{368BC36C-5159-2CA4-7E88-565CEBD08646}"/>
                  </a:ext>
                </a:extLst>
              </p:cNvPr>
              <p:cNvGrpSpPr/>
              <p:nvPr/>
            </p:nvGrpSpPr>
            <p:grpSpPr>
              <a:xfrm>
                <a:off x="5069430" y="5038996"/>
                <a:ext cx="6007197" cy="221494"/>
                <a:chOff x="5099418" y="4720440"/>
                <a:chExt cx="6007197" cy="246221"/>
              </a:xfrm>
            </p:grpSpPr>
            <p:sp>
              <p:nvSpPr>
                <p:cNvPr id="26" name="TextBox 25">
                  <a:extLst>
                    <a:ext uri="{FF2B5EF4-FFF2-40B4-BE49-F238E27FC236}">
                      <a16:creationId xmlns:a16="http://schemas.microsoft.com/office/drawing/2014/main" id="{C93D1ECB-530D-8ADB-6C56-83D776970192}"/>
                    </a:ext>
                  </a:extLst>
                </p:cNvPr>
                <p:cNvSpPr txBox="1"/>
                <p:nvPr/>
              </p:nvSpPr>
              <p:spPr>
                <a:xfrm>
                  <a:off x="6646741" y="4720440"/>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Choose the right model for your use case</a:t>
                  </a:r>
                </a:p>
              </p:txBody>
            </p:sp>
            <p:cxnSp>
              <p:nvCxnSpPr>
                <p:cNvPr id="27" name="Straight Arrow Connector 26">
                  <a:extLst>
                    <a:ext uri="{FF2B5EF4-FFF2-40B4-BE49-F238E27FC236}">
                      <a16:creationId xmlns:a16="http://schemas.microsoft.com/office/drawing/2014/main" id="{E9429591-FC41-5B43-F7E6-E4D53F77BA5D}"/>
                    </a:ext>
                  </a:extLst>
                </p:cNvPr>
                <p:cNvCxnSpPr>
                  <a:cxnSpLocks/>
                </p:cNvCxnSpPr>
                <p:nvPr/>
              </p:nvCxnSpPr>
              <p:spPr>
                <a:xfrm flipH="1">
                  <a:off x="5099418" y="4902321"/>
                  <a:ext cx="1413142" cy="0"/>
                </a:xfrm>
                <a:prstGeom prst="straightConnector1">
                  <a:avLst/>
                </a:prstGeom>
                <a:noFill/>
                <a:ln>
                  <a:gradFill flip="none" rotWithShape="1">
                    <a:gsLst>
                      <a:gs pos="58000">
                        <a:schemeClr val="bg1"/>
                      </a:gs>
                      <a:gs pos="50000">
                        <a:schemeClr val="bg1">
                          <a:lumMod val="85000"/>
                        </a:schemeClr>
                      </a:gs>
                    </a:gsLst>
                    <a:lin ang="0" scaled="1"/>
                    <a:tileRect/>
                  </a:gra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grpSp>
        </p:grpSp>
      </p:grpSp>
      <p:sp>
        <p:nvSpPr>
          <p:cNvPr id="4" name="TextBox 3">
            <a:extLst>
              <a:ext uri="{FF2B5EF4-FFF2-40B4-BE49-F238E27FC236}">
                <a16:creationId xmlns:a16="http://schemas.microsoft.com/office/drawing/2014/main" id="{680E7C12-C705-B5FF-916A-FBD724729D70}"/>
              </a:ext>
            </a:extLst>
          </p:cNvPr>
          <p:cNvSpPr txBox="1"/>
          <p:nvPr/>
        </p:nvSpPr>
        <p:spPr>
          <a:xfrm>
            <a:off x="7905128" y="5318523"/>
            <a:ext cx="3894984" cy="369332"/>
          </a:xfrm>
          <a:prstGeom prst="rect">
            <a:avLst/>
          </a:prstGeom>
          <a:noFill/>
        </p:spPr>
        <p:txBody>
          <a:bodyPr wrap="square" lIns="0" tIns="0" rIns="0" bIns="0" rtlCol="0" anchor="t">
            <a:spAutoFit/>
          </a:bodyPr>
          <a:lstStyle/>
          <a:p>
            <a:pPr>
              <a:spcAft>
                <a:spcPts val="1200"/>
              </a:spcAft>
              <a:defRPr/>
            </a:pPr>
            <a:r>
              <a:rPr kumimoji="0" lang="en-US" sz="1200" b="0" i="0" u="none" strike="noStrike" kern="1200" cap="none" spc="0" normalizeH="0" baseline="0" noProof="0">
                <a:ln>
                  <a:noFill/>
                </a:ln>
                <a:solidFill>
                  <a:srgbClr val="0A6BBA"/>
                </a:solidFill>
                <a:effectLst/>
                <a:uLnTx/>
                <a:uFillTx/>
                <a:latin typeface="+mj-lt"/>
                <a:ea typeface="+mn-ea"/>
                <a:cs typeface="+mn-cs"/>
              </a:rPr>
              <a:t>Azure AI </a:t>
            </a:r>
            <a:r>
              <a:rPr lang="en-US" sz="1200">
                <a:solidFill>
                  <a:srgbClr val="0A6BBA"/>
                </a:solidFill>
                <a:latin typeface="+mj-lt"/>
              </a:rPr>
              <a:t>Foundry model</a:t>
            </a:r>
            <a:r>
              <a:rPr kumimoji="0" lang="en-US" sz="1200" b="0" i="0" u="none" strike="noStrike" kern="1200" cap="none" spc="0" normalizeH="0" baseline="0" noProof="0">
                <a:ln>
                  <a:noFill/>
                </a:ln>
                <a:solidFill>
                  <a:srgbClr val="0A6BBA"/>
                </a:solidFill>
                <a:effectLst/>
                <a:uLnTx/>
                <a:uFillTx/>
                <a:latin typeface="+mj-lt"/>
                <a:ea typeface="+mn-ea"/>
                <a:cs typeface="+mn-cs"/>
              </a:rPr>
              <a:t> </a:t>
            </a:r>
            <a:r>
              <a:rPr lang="en-US" sz="1200">
                <a:solidFill>
                  <a:srgbClr val="0A6BBA"/>
                </a:solidFill>
                <a:latin typeface="+mj-lt"/>
              </a:rPr>
              <a:t>catalog</a:t>
            </a:r>
            <a:r>
              <a:rPr kumimoji="0" lang="en-US" sz="1200" b="0" i="0" u="none" strike="noStrike" kern="1200" cap="none" spc="0" normalizeH="0" baseline="0" noProof="0">
                <a:ln>
                  <a:noFill/>
                </a:ln>
                <a:solidFill>
                  <a:srgbClr val="0A6BBA"/>
                </a:solidFill>
                <a:effectLst/>
                <a:uLnTx/>
                <a:uFillTx/>
                <a:latin typeface="+mj-lt"/>
                <a:ea typeface="+mn-ea"/>
                <a:cs typeface="+mn-cs"/>
              </a:rPr>
              <a:t> </a:t>
            </a:r>
            <a:r>
              <a:rPr kumimoji="0" lang="en-US" sz="1200" b="0" i="0" u="none" strike="noStrike" kern="1200" cap="none" spc="0" normalizeH="0" baseline="0" noProof="0">
                <a:ln>
                  <a:noFill/>
                </a:ln>
                <a:solidFill>
                  <a:srgbClr val="000000"/>
                </a:solidFill>
                <a:effectLst/>
                <a:uLnTx/>
                <a:uFillTx/>
                <a:ea typeface="+mn-ea"/>
                <a:cs typeface="+mn-cs"/>
              </a:rPr>
              <a:t>provides a broad selection of models and helpful tools to guide your choice</a:t>
            </a:r>
          </a:p>
        </p:txBody>
      </p:sp>
      <p:sp>
        <p:nvSpPr>
          <p:cNvPr id="7" name="TextBox 6">
            <a:extLst>
              <a:ext uri="{FF2B5EF4-FFF2-40B4-BE49-F238E27FC236}">
                <a16:creationId xmlns:a16="http://schemas.microsoft.com/office/drawing/2014/main" id="{5D5396C6-E5F4-DA5F-C128-462C82E7BD61}"/>
              </a:ext>
            </a:extLst>
          </p:cNvPr>
          <p:cNvSpPr txBox="1"/>
          <p:nvPr/>
        </p:nvSpPr>
        <p:spPr>
          <a:xfrm>
            <a:off x="7905128" y="4146549"/>
            <a:ext cx="3894984" cy="553998"/>
          </a:xfrm>
          <a:prstGeom prst="rect">
            <a:avLst/>
          </a:prstGeom>
          <a:noFill/>
        </p:spPr>
        <p:txBody>
          <a:bodyPr wrap="square" lIns="0" tIns="0" rIns="0" bIns="0" rtlCol="0" anchor="t">
            <a:spAutoFit/>
          </a:bodyPr>
          <a:lstStyle/>
          <a:p>
            <a:pPr>
              <a:spcAft>
                <a:spcPts val="1200"/>
              </a:spcAft>
              <a:defRPr/>
            </a:pPr>
            <a:r>
              <a:rPr kumimoji="0" lang="en-US" sz="1200" b="0" i="0" u="none" strike="noStrike" kern="1200" cap="none" spc="0" normalizeH="0" baseline="0" noProof="0">
                <a:ln>
                  <a:noFill/>
                </a:ln>
                <a:solidFill>
                  <a:srgbClr val="0A6BBA"/>
                </a:solidFill>
                <a:effectLst/>
                <a:uLnTx/>
                <a:uFillTx/>
                <a:latin typeface="+mj-lt"/>
                <a:ea typeface="+mn-ea"/>
                <a:cs typeface="+mn-cs"/>
              </a:rPr>
              <a:t>Azure AI Content </a:t>
            </a:r>
            <a:r>
              <a:rPr lang="en-US" sz="1200">
                <a:solidFill>
                  <a:srgbClr val="0A6BBA"/>
                </a:solidFill>
                <a:latin typeface="Segoe UI Semibold"/>
                <a:cs typeface="Segoe UI Semibold"/>
              </a:rPr>
              <a:t>Safety </a:t>
            </a:r>
            <a:r>
              <a:rPr kumimoji="0" lang="en-US" sz="1200" b="0" i="0" u="none" strike="noStrike" kern="1200" cap="none" spc="0" normalizeH="0" baseline="0" noProof="0">
                <a:ln>
                  <a:noFill/>
                </a:ln>
                <a:effectLst/>
                <a:uLnTx/>
                <a:uFillTx/>
                <a:ea typeface="+mn-ea"/>
                <a:cs typeface="+mn-cs"/>
              </a:rPr>
              <a:t>detects and moderates harmful user-generated and AI-generated content in applications and services using text and image APIs</a:t>
            </a:r>
          </a:p>
        </p:txBody>
      </p:sp>
      <p:sp>
        <p:nvSpPr>
          <p:cNvPr id="10" name="TextBox 9">
            <a:extLst>
              <a:ext uri="{FF2B5EF4-FFF2-40B4-BE49-F238E27FC236}">
                <a16:creationId xmlns:a16="http://schemas.microsoft.com/office/drawing/2014/main" id="{FA443AF0-79F2-9C70-503C-D4038ABE2042}"/>
              </a:ext>
            </a:extLst>
          </p:cNvPr>
          <p:cNvSpPr txBox="1"/>
          <p:nvPr/>
        </p:nvSpPr>
        <p:spPr>
          <a:xfrm>
            <a:off x="7905128" y="2954633"/>
            <a:ext cx="3996585"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Aft>
                <a:spcPts val="1200"/>
              </a:spcAft>
              <a:buClrTx/>
              <a:buSzTx/>
              <a:buFontTx/>
              <a:buNone/>
              <a:tabLst/>
              <a:defRPr/>
            </a:pPr>
            <a:r>
              <a:rPr kumimoji="0" lang="en-US" sz="1200" b="0" i="0" u="none" strike="noStrike" kern="1200" cap="none" spc="0" normalizeH="0" baseline="0" noProof="0">
                <a:ln>
                  <a:noFill/>
                </a:ln>
                <a:solidFill>
                  <a:srgbClr val="0A6BBA"/>
                </a:solidFill>
                <a:effectLst/>
                <a:uLnTx/>
                <a:uFillTx/>
                <a:latin typeface="+mj-lt"/>
                <a:ea typeface="+mn-ea"/>
                <a:cs typeface="+mn-cs"/>
              </a:rPr>
              <a:t>Recommended System Message Framework </a:t>
            </a:r>
            <a:r>
              <a:rPr lang="en-US" sz="1200"/>
              <a:t>provides instructions, clear directives, background information relevant to the task, guidelines on tone and style of responses, and safety guidelines</a:t>
            </a:r>
            <a:endParaRPr kumimoji="0" lang="en-US" sz="1200" b="0" i="0" u="none" strike="noStrike" kern="1200" cap="none" spc="0" normalizeH="0" baseline="0" noProof="0">
              <a:ln>
                <a:noFill/>
              </a:ln>
              <a:effectLst/>
              <a:uLnTx/>
              <a:uFillTx/>
              <a:ea typeface="+mn-ea"/>
              <a:cs typeface="+mn-cs"/>
            </a:endParaRPr>
          </a:p>
        </p:txBody>
      </p:sp>
      <p:sp>
        <p:nvSpPr>
          <p:cNvPr id="16" name="TextBox 15">
            <a:extLst>
              <a:ext uri="{FF2B5EF4-FFF2-40B4-BE49-F238E27FC236}">
                <a16:creationId xmlns:a16="http://schemas.microsoft.com/office/drawing/2014/main" id="{C1277DAC-BCB2-7A4D-A663-3CD1F74A2447}"/>
              </a:ext>
            </a:extLst>
          </p:cNvPr>
          <p:cNvSpPr txBox="1"/>
          <p:nvPr/>
        </p:nvSpPr>
        <p:spPr>
          <a:xfrm>
            <a:off x="7905128" y="1692863"/>
            <a:ext cx="3996586"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Aft>
                <a:spcPts val="1200"/>
              </a:spcAft>
              <a:buClrTx/>
              <a:buSzTx/>
              <a:buFontTx/>
              <a:buNone/>
              <a:tabLst/>
              <a:defRPr/>
            </a:pPr>
            <a:r>
              <a:rPr kumimoji="0" lang="en-US" sz="1200" b="0" i="0" u="none" strike="noStrike" kern="1200" cap="none" spc="0" normalizeH="0" baseline="0" noProof="0">
                <a:ln>
                  <a:noFill/>
                </a:ln>
                <a:solidFill>
                  <a:srgbClr val="0A6BBA"/>
                </a:solidFill>
                <a:effectLst/>
                <a:uLnTx/>
                <a:uFillTx/>
                <a:latin typeface="+mj-lt"/>
                <a:ea typeface="+mn-ea"/>
                <a:cs typeface="+mn-cs"/>
              </a:rPr>
              <a:t>The HAX Toolkit </a:t>
            </a:r>
            <a:r>
              <a:rPr kumimoji="0" lang="en-US" sz="1200" b="0" i="0" u="none" strike="noStrike" kern="1200" cap="none" spc="0" normalizeH="0" baseline="0" noProof="0">
                <a:ln>
                  <a:noFill/>
                </a:ln>
                <a:effectLst/>
                <a:uLnTx/>
                <a:uFillTx/>
                <a:ea typeface="+mn-ea"/>
                <a:cs typeface="+mn-cs"/>
              </a:rPr>
              <a:t>is a set of practical tools to help create responsible and effective human-AI interactions, including guidelines, workbooks, design patterns, and a design library</a:t>
            </a:r>
          </a:p>
        </p:txBody>
      </p:sp>
    </p:spTree>
    <p:extLst>
      <p:ext uri="{BB962C8B-B14F-4D97-AF65-F5344CB8AC3E}">
        <p14:creationId xmlns:p14="http://schemas.microsoft.com/office/powerpoint/2010/main" val="427119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81917-EA2B-A72E-FE80-D0B97CF00295}"/>
              </a:ext>
            </a:extLst>
          </p:cNvPr>
          <p:cNvSpPr>
            <a:spLocks noGrp="1"/>
          </p:cNvSpPr>
          <p:nvPr>
            <p:ph type="title"/>
          </p:nvPr>
        </p:nvSpPr>
        <p:spPr>
          <a:xfrm>
            <a:off x="588963" y="457200"/>
            <a:ext cx="11017250" cy="554038"/>
          </a:xfrm>
        </p:spPr>
        <p:txBody>
          <a:bodyPr/>
          <a:lstStyle/>
          <a:p>
            <a:r>
              <a:rPr lang="en-US"/>
              <a:t>Resources for getting started</a:t>
            </a:r>
          </a:p>
        </p:txBody>
      </p:sp>
      <p:grpSp>
        <p:nvGrpSpPr>
          <p:cNvPr id="13" name="Group 12" descr="list of RAI resources">
            <a:extLst>
              <a:ext uri="{FF2B5EF4-FFF2-40B4-BE49-F238E27FC236}">
                <a16:creationId xmlns:a16="http://schemas.microsoft.com/office/drawing/2014/main" id="{9B937A11-B0D6-8AE5-6370-D7452805035B}"/>
              </a:ext>
            </a:extLst>
          </p:cNvPr>
          <p:cNvGrpSpPr/>
          <p:nvPr/>
        </p:nvGrpSpPr>
        <p:grpSpPr>
          <a:xfrm>
            <a:off x="586440" y="1436688"/>
            <a:ext cx="11017250" cy="5140269"/>
            <a:chOff x="586440" y="1436688"/>
            <a:chExt cx="11017250" cy="4918019"/>
          </a:xfrm>
        </p:grpSpPr>
        <p:sp>
          <p:nvSpPr>
            <p:cNvPr id="10" name="Rounded Rectangle 9">
              <a:extLst>
                <a:ext uri="{FF2B5EF4-FFF2-40B4-BE49-F238E27FC236}">
                  <a16:creationId xmlns:a16="http://schemas.microsoft.com/office/drawing/2014/main" id="{FBAFCD28-5695-9C67-26EF-E97394E1EAFE}"/>
                </a:ext>
                <a:ext uri="{C183D7F6-B498-43B3-948B-1728B52AA6E4}">
                  <adec:decorative xmlns:adec="http://schemas.microsoft.com/office/drawing/2017/decorative" val="1"/>
                </a:ext>
              </a:extLst>
            </p:cNvPr>
            <p:cNvSpPr/>
            <p:nvPr/>
          </p:nvSpPr>
          <p:spPr bwMode="auto">
            <a:xfrm>
              <a:off x="586440" y="1436688"/>
              <a:ext cx="11017250" cy="4738334"/>
            </a:xfrm>
            <a:prstGeom prst="roundRect">
              <a:avLst>
                <a:gd name="adj" fmla="val 4716"/>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9" name="TextBox 8">
              <a:extLst>
                <a:ext uri="{FF2B5EF4-FFF2-40B4-BE49-F238E27FC236}">
                  <a16:creationId xmlns:a16="http://schemas.microsoft.com/office/drawing/2014/main" id="{8005B3C6-2C38-2F4E-2EB2-36EA04315DC5}"/>
                </a:ext>
              </a:extLst>
            </p:cNvPr>
            <p:cNvSpPr txBox="1"/>
            <p:nvPr/>
          </p:nvSpPr>
          <p:spPr>
            <a:xfrm>
              <a:off x="882474" y="1555888"/>
              <a:ext cx="4926020" cy="3982696"/>
            </a:xfrm>
            <a:prstGeom prst="rect">
              <a:avLst/>
            </a:prstGeom>
            <a:noFill/>
          </p:spPr>
          <p:txBody>
            <a:bodyPr wrap="square" lIns="0" tIns="0" rIns="0" bIns="0" rtlCol="0" anchor="t">
              <a:spAutoFit/>
            </a:bodyPr>
            <a:lstStyle/>
            <a:p>
              <a:pPr>
                <a:spcAft>
                  <a:spcPts val="300"/>
                </a:spcAft>
              </a:pPr>
              <a:r>
                <a:rPr lang="en-US" sz="1400">
                  <a:latin typeface="+mj-lt"/>
                </a:rPr>
                <a:t>Microsoft’s approach foundations</a:t>
              </a:r>
            </a:p>
            <a:p>
              <a:pPr marL="223520" indent="-223520">
                <a:spcAft>
                  <a:spcPts val="300"/>
                </a:spcAft>
                <a:buClr>
                  <a:schemeClr val="tx1"/>
                </a:buClr>
                <a:buFont typeface="System Font Regular"/>
                <a:buChar char="・"/>
              </a:pPr>
              <a:r>
                <a:rPr lang="en-US" sz="1400">
                  <a:solidFill>
                    <a:srgbClr val="0A6BBA"/>
                  </a:solidFill>
                  <a:hlinkClick r:id="rId3">
                    <a:extLst>
                      <a:ext uri="{A12FA001-AC4F-418D-AE19-62706E023703}">
                        <ahyp:hlinkClr xmlns:ahyp="http://schemas.microsoft.com/office/drawing/2018/hyperlinkcolor" val="tx"/>
                      </a:ext>
                    </a:extLst>
                  </a:hlinkClick>
                </a:rPr>
                <a:t>2024 Transparency Report</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4">
                    <a:extLst>
                      <a:ext uri="{A12FA001-AC4F-418D-AE19-62706E023703}">
                        <ahyp:hlinkClr xmlns:ahyp="http://schemas.microsoft.com/office/drawing/2018/hyperlinkcolor" val="tx"/>
                      </a:ext>
                    </a:extLst>
                  </a:hlinkClick>
                </a:rPr>
                <a:t>Responsible AI Tools and Practices | Microsoft AI</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5">
                    <a:extLst>
                      <a:ext uri="{A12FA001-AC4F-418D-AE19-62706E023703}">
                        <ahyp:hlinkClr xmlns:ahyp="http://schemas.microsoft.com/office/drawing/2018/hyperlinkcolor" val="tx"/>
                      </a:ext>
                    </a:extLst>
                  </a:hlinkClick>
                </a:rPr>
                <a:t>Responsible AI Standard v2</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6">
                    <a:extLst>
                      <a:ext uri="{A12FA001-AC4F-418D-AE19-62706E023703}">
                        <ahyp:hlinkClr xmlns:ahyp="http://schemas.microsoft.com/office/drawing/2018/hyperlinkcolor" val="tx"/>
                      </a:ext>
                    </a:extLst>
                  </a:hlinkClick>
                </a:rPr>
                <a:t>Responsible AI Impact Assessment Template</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effectLst/>
                  <a:hlinkClick r:id="rId7">
                    <a:extLst>
                      <a:ext uri="{A12FA001-AC4F-418D-AE19-62706E023703}">
                        <ahyp:hlinkClr xmlns:ahyp="http://schemas.microsoft.com/office/drawing/2018/hyperlinkcolor" val="tx"/>
                      </a:ext>
                    </a:extLst>
                  </a:hlinkClick>
                </a:rPr>
                <a:t>Azure AI to help you build more secure and trustworthy generative AI applications</a:t>
              </a:r>
              <a:endParaRPr lang="en-US" sz="1400">
                <a:solidFill>
                  <a:srgbClr val="0A6BBA"/>
                </a:solidFill>
                <a:cs typeface="Segoe UI"/>
              </a:endParaRPr>
            </a:p>
            <a:p>
              <a:pPr marL="285750" indent="-285750">
                <a:spcAft>
                  <a:spcPts val="300"/>
                </a:spcAft>
                <a:buFont typeface="Arial" panose="020B0604020202020204" pitchFamily="34" charset="0"/>
                <a:buChar char="•"/>
              </a:pPr>
              <a:endParaRPr lang="en-US" sz="1400"/>
            </a:p>
            <a:p>
              <a:pPr>
                <a:spcAft>
                  <a:spcPts val="300"/>
                </a:spcAft>
              </a:pPr>
              <a:r>
                <a:rPr lang="en-US" sz="1400">
                  <a:latin typeface="+mj-lt"/>
                </a:rPr>
                <a:t>Special topics</a:t>
              </a:r>
              <a:endParaRPr lang="en-US" sz="1400">
                <a:latin typeface="+mj-lt"/>
                <a:cs typeface="Segoe UI Semibold"/>
              </a:endParaRPr>
            </a:p>
            <a:p>
              <a:pPr marL="223520" indent="-223520">
                <a:spcAft>
                  <a:spcPts val="300"/>
                </a:spcAft>
                <a:buClr>
                  <a:schemeClr val="tx1"/>
                </a:buClr>
                <a:buFont typeface="System Font Regular"/>
                <a:buChar char="・"/>
              </a:pPr>
              <a:r>
                <a:rPr lang="en-US" sz="1400">
                  <a:solidFill>
                    <a:srgbClr val="0A6BBA"/>
                  </a:solidFill>
                  <a:hlinkClick r:id="rId8">
                    <a:extLst>
                      <a:ext uri="{A12FA001-AC4F-418D-AE19-62706E023703}">
                        <ahyp:hlinkClr xmlns:ahyp="http://schemas.microsoft.com/office/drawing/2018/hyperlinkcolor" val="tx"/>
                      </a:ext>
                    </a:extLst>
                  </a:hlinkClick>
                </a:rPr>
                <a:t>Planning red teaming for large language models (LLMs)</a:t>
              </a:r>
              <a:endParaRPr lang="en-US" sz="1400">
                <a:solidFill>
                  <a:srgbClr val="0A6BBA"/>
                </a:solidFill>
                <a:cs typeface="Segoe UI"/>
                <a:hlinkClick r:id="rId8">
                  <a:extLst>
                    <a:ext uri="{A12FA001-AC4F-418D-AE19-62706E023703}">
                      <ahyp:hlinkClr xmlns:ahyp="http://schemas.microsoft.com/office/drawing/2018/hyperlinkcolor" val="tx"/>
                    </a:ext>
                  </a:extLst>
                </a:hlinkClick>
              </a:endParaRPr>
            </a:p>
            <a:p>
              <a:pPr marL="223520" indent="-223520">
                <a:spcAft>
                  <a:spcPts val="300"/>
                </a:spcAft>
                <a:buClr>
                  <a:schemeClr val="tx1"/>
                </a:buClr>
                <a:buFont typeface="System Font Regular"/>
                <a:buChar char="・"/>
              </a:pPr>
              <a:r>
                <a:rPr lang="en-US" sz="1400">
                  <a:solidFill>
                    <a:srgbClr val="0A6BBA"/>
                  </a:solidFill>
                  <a:hlinkClick r:id="rId9">
                    <a:extLst>
                      <a:ext uri="{A12FA001-AC4F-418D-AE19-62706E023703}">
                        <ahyp:hlinkClr xmlns:ahyp="http://schemas.microsoft.com/office/drawing/2018/hyperlinkcolor" val="tx"/>
                      </a:ext>
                    </a:extLst>
                  </a:hlinkClick>
                </a:rPr>
                <a:t>Microsoft’s open automation framework to red team generative AI Systems</a:t>
              </a:r>
              <a:endParaRPr lang="en-US" sz="1400">
                <a:solidFill>
                  <a:srgbClr val="0A6BBA"/>
                </a:solidFill>
              </a:endParaRPr>
            </a:p>
            <a:p>
              <a:pPr marL="223520" indent="-223520">
                <a:spcAft>
                  <a:spcPts val="300"/>
                </a:spcAft>
                <a:buClr>
                  <a:schemeClr val="tx1"/>
                </a:buClr>
                <a:buFont typeface="System Font Regular"/>
                <a:buChar char="・"/>
              </a:pPr>
              <a:r>
                <a:rPr lang="en-US" sz="1400" u="sng">
                  <a:solidFill>
                    <a:srgbClr val="0A6BBA"/>
                  </a:solidFill>
                  <a:hlinkClick r:id="rId10">
                    <a:extLst>
                      <a:ext uri="{A12FA001-AC4F-418D-AE19-62706E023703}">
                        <ahyp:hlinkClr xmlns:ahyp="http://schemas.microsoft.com/office/drawing/2018/hyperlinkcolor" val="tx"/>
                      </a:ext>
                    </a:extLst>
                  </a:hlinkClick>
                </a:rPr>
                <a:t>Lessons</a:t>
              </a:r>
              <a:r>
                <a:rPr lang="en-US" sz="1400" u="sng">
                  <a:solidFill>
                    <a:srgbClr val="0A6BBA"/>
                  </a:solidFill>
                  <a:cs typeface="Segoe UI"/>
                  <a:hlinkClick r:id="rId10">
                    <a:extLst>
                      <a:ext uri="{A12FA001-AC4F-418D-AE19-62706E023703}">
                        <ahyp:hlinkClr xmlns:ahyp="http://schemas.microsoft.com/office/drawing/2018/hyperlinkcolor" val="tx"/>
                      </a:ext>
                    </a:extLst>
                  </a:hlinkClick>
                </a:rPr>
                <a:t> from Red Teaming 100 Gen AI products whitepaper</a:t>
              </a:r>
              <a:r>
                <a:rPr lang="en-US" sz="1400">
                  <a:solidFill>
                    <a:srgbClr val="0A6BBA"/>
                  </a:solidFill>
                  <a:cs typeface="Segoe UI"/>
                </a:rPr>
                <a:t> </a:t>
              </a:r>
            </a:p>
            <a:p>
              <a:pPr marL="223520" indent="-223520">
                <a:spcAft>
                  <a:spcPts val="300"/>
                </a:spcAft>
                <a:buClr>
                  <a:schemeClr val="tx1"/>
                </a:buClr>
                <a:buFont typeface="System Font Regular"/>
                <a:buChar char="・"/>
              </a:pPr>
              <a:r>
                <a:rPr lang="en-US" sz="1400">
                  <a:solidFill>
                    <a:srgbClr val="0A6BBA"/>
                  </a:solidFill>
                  <a:hlinkClick r:id="rId11">
                    <a:extLst>
                      <a:ext uri="{A12FA001-AC4F-418D-AE19-62706E023703}">
                        <ahyp:hlinkClr xmlns:ahyp="http://schemas.microsoft.com/office/drawing/2018/hyperlinkcolor" val="tx"/>
                      </a:ext>
                    </a:extLst>
                  </a:hlinkClick>
                </a:rPr>
                <a:t>HAX Playbook</a:t>
              </a:r>
              <a:r>
                <a:rPr lang="en-US" sz="1400">
                  <a:solidFill>
                    <a:srgbClr val="0A6BBA"/>
                  </a:solidFill>
                </a:rPr>
                <a:t> </a:t>
              </a:r>
              <a:r>
                <a:rPr lang="en-US" sz="1400"/>
                <a:t>for human-AI interaction design</a:t>
              </a:r>
              <a:endParaRPr lang="en-US" sz="1400">
                <a:cs typeface="Segoe UI"/>
              </a:endParaRPr>
            </a:p>
            <a:p>
              <a:pPr marL="223520" indent="-223520">
                <a:spcAft>
                  <a:spcPts val="300"/>
                </a:spcAft>
                <a:buClr>
                  <a:schemeClr val="tx1"/>
                </a:buClr>
                <a:buFont typeface="System Font Regular"/>
                <a:buChar char="・"/>
              </a:pPr>
              <a:r>
                <a:rPr lang="en-US" sz="1400">
                  <a:solidFill>
                    <a:srgbClr val="0A6BBA"/>
                  </a:solidFill>
                  <a:hlinkClick r:id="rId12">
                    <a:extLst>
                      <a:ext uri="{A12FA001-AC4F-418D-AE19-62706E023703}">
                        <ahyp:hlinkClr xmlns:ahyp="http://schemas.microsoft.com/office/drawing/2018/hyperlinkcolor" val="tx"/>
                      </a:ext>
                    </a:extLst>
                  </a:hlinkClick>
                </a:rPr>
                <a:t>Customer Copyright Commitment Required Mitigations</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13">
                    <a:extLst>
                      <a:ext uri="{A12FA001-AC4F-418D-AE19-62706E023703}">
                        <ahyp:hlinkClr xmlns:ahyp="http://schemas.microsoft.com/office/drawing/2018/hyperlinkcolor" val="tx"/>
                      </a:ext>
                    </a:extLst>
                  </a:hlinkClick>
                </a:rPr>
                <a:t>Accelerating Sustainability with AI: A Playbook</a:t>
              </a:r>
              <a:endParaRPr lang="en-US" sz="1400">
                <a:solidFill>
                  <a:srgbClr val="0A6BBA"/>
                </a:solidFill>
                <a:cs typeface="Segoe UI"/>
              </a:endParaRPr>
            </a:p>
          </p:txBody>
        </p:sp>
        <p:sp>
          <p:nvSpPr>
            <p:cNvPr id="11" name="TextBox 10">
              <a:extLst>
                <a:ext uri="{FF2B5EF4-FFF2-40B4-BE49-F238E27FC236}">
                  <a16:creationId xmlns:a16="http://schemas.microsoft.com/office/drawing/2014/main" id="{51C528BE-188F-0261-E603-DC9B52099237}"/>
                </a:ext>
              </a:extLst>
            </p:cNvPr>
            <p:cNvSpPr txBox="1"/>
            <p:nvPr/>
          </p:nvSpPr>
          <p:spPr>
            <a:xfrm>
              <a:off x="6097924" y="1555888"/>
              <a:ext cx="5164340" cy="4262442"/>
            </a:xfrm>
            <a:prstGeom prst="rect">
              <a:avLst/>
            </a:prstGeom>
            <a:noFill/>
          </p:spPr>
          <p:txBody>
            <a:bodyPr wrap="square" lIns="0" tIns="0" rIns="0" bIns="0" rtlCol="0" anchor="t">
              <a:spAutoFit/>
            </a:bodyPr>
            <a:lstStyle/>
            <a:p>
              <a:pPr algn="l">
                <a:spcAft>
                  <a:spcPts val="300"/>
                </a:spcAft>
              </a:pPr>
              <a:r>
                <a:rPr lang="en-US" sz="1400">
                  <a:latin typeface="+mj-lt"/>
                </a:rPr>
                <a:t>Learning modules</a:t>
              </a:r>
            </a:p>
            <a:p>
              <a:pPr marL="223520" indent="-223520">
                <a:spcAft>
                  <a:spcPts val="300"/>
                </a:spcAft>
                <a:buClr>
                  <a:schemeClr val="tx1"/>
                </a:buClr>
                <a:buFont typeface="System Font Regular"/>
                <a:buChar char="・"/>
              </a:pPr>
              <a:r>
                <a:rPr lang="en-US" sz="1400">
                  <a:solidFill>
                    <a:srgbClr val="0A6BBA"/>
                  </a:solidFill>
                  <a:hlinkClick r:id="rId14">
                    <a:extLst>
                      <a:ext uri="{A12FA001-AC4F-418D-AE19-62706E023703}">
                        <ahyp:hlinkClr xmlns:ahyp="http://schemas.microsoft.com/office/drawing/2018/hyperlinkcolor" val="tx"/>
                      </a:ext>
                    </a:extLst>
                  </a:hlinkClick>
                </a:rPr>
                <a:t>Microsoft AI - Learning and Community Hub </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15">
                    <a:extLst>
                      <a:ext uri="{A12FA001-AC4F-418D-AE19-62706E023703}">
                        <ahyp:hlinkClr xmlns:ahyp="http://schemas.microsoft.com/office/drawing/2018/hyperlinkcolor" val="tx"/>
                      </a:ext>
                    </a:extLst>
                  </a:hlinkClick>
                </a:rPr>
                <a:t>Embrace responsible AI principles and practices - Training</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16" tooltip="https://learn.microsoft.com/en-us/training/modules/responsible-generative-ai/">
                    <a:extLst>
                      <a:ext uri="{A12FA001-AC4F-418D-AE19-62706E023703}">
                        <ahyp:hlinkClr xmlns:ahyp="http://schemas.microsoft.com/office/drawing/2018/hyperlinkcolor" val="tx"/>
                      </a:ext>
                    </a:extLst>
                  </a:hlinkClick>
                </a:rPr>
                <a:t>Fundamentals of Responsible Generative AI </a:t>
              </a:r>
              <a:r>
                <a:rPr lang="en-US" sz="1400">
                  <a:solidFill>
                    <a:srgbClr val="0A6BBA"/>
                  </a:solidFill>
                  <a:hlinkClick r:id="rId17" tooltip="https://learn.microsoft.com/en-us/training/modules/responsible-ai-studio/">
                    <a:extLst>
                      <a:ext uri="{A12FA001-AC4F-418D-AE19-62706E023703}">
                        <ahyp:hlinkClr xmlns:ahyp="http://schemas.microsoft.com/office/drawing/2018/hyperlinkcolor" val="tx"/>
                      </a:ext>
                    </a:extLst>
                  </a:hlinkClick>
                </a:rPr>
                <a:t>–</a:t>
              </a:r>
              <a:r>
                <a:rPr lang="en-US" sz="1400">
                  <a:solidFill>
                    <a:srgbClr val="0A6BBA"/>
                  </a:solidFill>
                  <a:hlinkClick r:id="rId16" tooltip="https://learn.microsoft.com/en-us/training/modules/responsible-generative-ai/">
                    <a:extLst>
                      <a:ext uri="{A12FA001-AC4F-418D-AE19-62706E023703}">
                        <ahyp:hlinkClr xmlns:ahyp="http://schemas.microsoft.com/office/drawing/2018/hyperlinkcolor" val="tx"/>
                      </a:ext>
                    </a:extLst>
                  </a:hlinkClick>
                </a:rPr>
                <a:t> Training</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17" tooltip="https://learn.microsoft.com/en-us/training/modules/responsible-ai-studio/">
                    <a:extLst>
                      <a:ext uri="{A12FA001-AC4F-418D-AE19-62706E023703}">
                        <ahyp:hlinkClr xmlns:ahyp="http://schemas.microsoft.com/office/drawing/2018/hyperlinkcolor" val="tx"/>
                      </a:ext>
                    </a:extLst>
                  </a:hlinkClick>
                </a:rPr>
                <a:t>Responsible generative AI in AI Studio – Training</a:t>
              </a:r>
              <a:endParaRPr lang="en-US" sz="1400">
                <a:solidFill>
                  <a:srgbClr val="0A6BBA"/>
                </a:solidFill>
              </a:endParaRPr>
            </a:p>
            <a:p>
              <a:pPr marL="223520" indent="-223520">
                <a:spcAft>
                  <a:spcPts val="300"/>
                </a:spcAft>
                <a:buClr>
                  <a:schemeClr val="tx1"/>
                </a:buClr>
                <a:buFont typeface="System Font Regular"/>
                <a:buChar char="・"/>
              </a:pPr>
              <a:r>
                <a:rPr lang="en-US" sz="1400" u="sng">
                  <a:solidFill>
                    <a:srgbClr val="0A6BBA"/>
                  </a:solidFill>
                  <a:hlinkClick r:id="rId18">
                    <a:extLst>
                      <a:ext uri="{A12FA001-AC4F-418D-AE19-62706E023703}">
                        <ahyp:hlinkClr xmlns:ahyp="http://schemas.microsoft.com/office/drawing/2018/hyperlinkcolor" val="tx"/>
                      </a:ext>
                    </a:extLst>
                  </a:hlinkClick>
                </a:rPr>
                <a:t>AI</a:t>
              </a:r>
              <a:r>
                <a:rPr lang="en-US" sz="1400" u="sng">
                  <a:solidFill>
                    <a:srgbClr val="0A6BBA"/>
                  </a:solidFill>
                  <a:cs typeface="Segoe UI"/>
                  <a:hlinkClick r:id="rId18">
                    <a:extLst>
                      <a:ext uri="{A12FA001-AC4F-418D-AE19-62706E023703}">
                        <ahyp:hlinkClr xmlns:ahyp="http://schemas.microsoft.com/office/drawing/2018/hyperlinkcolor" val="tx"/>
                      </a:ext>
                    </a:extLst>
                  </a:hlinkClick>
                </a:rPr>
                <a:t> Red Teaming Learning hub</a:t>
              </a:r>
              <a:r>
                <a:rPr lang="en-US" sz="1400">
                  <a:solidFill>
                    <a:srgbClr val="0A6BBA"/>
                  </a:solidFill>
                  <a:cs typeface="Segoe UI"/>
                </a:rPr>
                <a:t> </a:t>
              </a:r>
            </a:p>
            <a:p>
              <a:pPr marL="223520" indent="-223520">
                <a:spcAft>
                  <a:spcPts val="300"/>
                </a:spcAft>
                <a:buClr>
                  <a:schemeClr val="tx1"/>
                </a:buClr>
                <a:buFont typeface="System Font Regular"/>
                <a:buChar char="・"/>
              </a:pPr>
              <a:r>
                <a:rPr lang="en-US" sz="1400">
                  <a:solidFill>
                    <a:srgbClr val="0A6BBA"/>
                  </a:solidFill>
                  <a:hlinkClick r:id="rId19">
                    <a:extLst>
                      <a:ext uri="{A12FA001-AC4F-418D-AE19-62706E023703}">
                        <ahyp:hlinkClr xmlns:ahyp="http://schemas.microsoft.com/office/drawing/2018/hyperlinkcolor" val="tx"/>
                      </a:ext>
                    </a:extLst>
                  </a:hlinkClick>
                </a:rPr>
                <a:t>AI Literacy Starting Guide</a:t>
              </a:r>
              <a:r>
                <a:rPr lang="en-US" sz="1400">
                  <a:solidFill>
                    <a:srgbClr val="0A6BBA"/>
                  </a:solidFill>
                </a:rPr>
                <a:t> </a:t>
              </a:r>
              <a:endParaRPr lang="en-US" sz="1400">
                <a:solidFill>
                  <a:srgbClr val="0A6BBA"/>
                </a:solidFill>
                <a:cs typeface="Segoe UI"/>
              </a:endParaRPr>
            </a:p>
            <a:p>
              <a:pPr marL="285750" indent="-285750">
                <a:spcAft>
                  <a:spcPts val="300"/>
                </a:spcAft>
                <a:buFont typeface="Arial" panose="020B0604020202020204" pitchFamily="34" charset="0"/>
                <a:buChar char="•"/>
              </a:pPr>
              <a:endParaRPr lang="en-US" sz="1400"/>
            </a:p>
            <a:p>
              <a:pPr algn="l">
                <a:spcAft>
                  <a:spcPts val="300"/>
                </a:spcAft>
              </a:pPr>
              <a:r>
                <a:rPr lang="en-US" sz="1400">
                  <a:latin typeface="+mj-lt"/>
                </a:rPr>
                <a:t>Microsoft on the Issues</a:t>
              </a:r>
              <a:endParaRPr lang="en-US" sz="1400">
                <a:latin typeface="+mj-lt"/>
                <a:cs typeface="Segoe UI Semibold"/>
              </a:endParaRPr>
            </a:p>
            <a:p>
              <a:pPr marL="223520" indent="-223520">
                <a:spcAft>
                  <a:spcPts val="300"/>
                </a:spcAft>
                <a:buClr>
                  <a:schemeClr val="tx1"/>
                </a:buClr>
                <a:buFont typeface="System Font Regular"/>
                <a:buChar char="・"/>
              </a:pPr>
              <a:r>
                <a:rPr lang="en-US" sz="1400">
                  <a:solidFill>
                    <a:srgbClr val="0A6BBA"/>
                  </a:solidFill>
                  <a:hlinkClick r:id="rId20">
                    <a:extLst>
                      <a:ext uri="{A12FA001-AC4F-418D-AE19-62706E023703}">
                        <ahyp:hlinkClr xmlns:ahyp="http://schemas.microsoft.com/office/drawing/2018/hyperlinkcolor" val="tx"/>
                      </a:ext>
                    </a:extLst>
                  </a:hlinkClick>
                </a:rPr>
                <a:t>How do we best govern AI? </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21">
                    <a:extLst>
                      <a:ext uri="{A12FA001-AC4F-418D-AE19-62706E023703}">
                        <ahyp:hlinkClr xmlns:ahyp="http://schemas.microsoft.com/office/drawing/2018/hyperlinkcolor" val="tx"/>
                      </a:ext>
                    </a:extLst>
                  </a:hlinkClick>
                </a:rPr>
                <a:t>Our commitments to advance safe, secure, and trustworthy AI</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22">
                    <a:extLst>
                      <a:ext uri="{A12FA001-AC4F-418D-AE19-62706E023703}">
                        <ahyp:hlinkClr xmlns:ahyp="http://schemas.microsoft.com/office/drawing/2018/hyperlinkcolor" val="tx"/>
                      </a:ext>
                    </a:extLst>
                  </a:hlinkClick>
                </a:rPr>
                <a:t>Microsoft announces new Copilot Copyright Commitment</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23">
                    <a:extLst>
                      <a:ext uri="{A12FA001-AC4F-418D-AE19-62706E023703}">
                        <ahyp:hlinkClr xmlns:ahyp="http://schemas.microsoft.com/office/drawing/2018/hyperlinkcolor" val="tx"/>
                      </a:ext>
                    </a:extLst>
                  </a:hlinkClick>
                </a:rPr>
                <a:t>Combating AI deepfakes in elections through today’s new tech accord</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24">
                    <a:extLst>
                      <a:ext uri="{A12FA001-AC4F-418D-AE19-62706E023703}">
                        <ahyp:hlinkClr xmlns:ahyp="http://schemas.microsoft.com/office/drawing/2018/hyperlinkcolor" val="tx"/>
                      </a:ext>
                    </a:extLst>
                  </a:hlinkClick>
                </a:rPr>
                <a:t>Protecting the data of our commercial and public sector customers in the AI era</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25">
                    <a:extLst>
                      <a:ext uri="{A12FA001-AC4F-418D-AE19-62706E023703}">
                        <ahyp:hlinkClr xmlns:ahyp="http://schemas.microsoft.com/office/drawing/2018/hyperlinkcolor" val="tx"/>
                      </a:ext>
                    </a:extLst>
                  </a:hlinkClick>
                </a:rPr>
                <a:t>Global Governance: Goals and Lessons for AI</a:t>
              </a:r>
              <a:endParaRPr lang="en-US" sz="1400">
                <a:solidFill>
                  <a:srgbClr val="0A6BBA"/>
                </a:solidFill>
                <a:cs typeface="Segoe UI"/>
              </a:endParaRPr>
            </a:p>
            <a:p>
              <a:pPr marL="223520" indent="-223520">
                <a:spcAft>
                  <a:spcPts val="300"/>
                </a:spcAft>
                <a:buClr>
                  <a:schemeClr val="tx1"/>
                </a:buClr>
                <a:buFont typeface="System Font Regular"/>
                <a:buChar char="・"/>
              </a:pPr>
              <a:r>
                <a:rPr lang="en-US" sz="1400">
                  <a:solidFill>
                    <a:srgbClr val="0A6BBA"/>
                  </a:solidFill>
                  <a:hlinkClick r:id="rId26">
                    <a:extLst>
                      <a:ext uri="{A12FA001-AC4F-418D-AE19-62706E023703}">
                        <ahyp:hlinkClr xmlns:ahyp="http://schemas.microsoft.com/office/drawing/2018/hyperlinkcolor" val="tx"/>
                      </a:ext>
                    </a:extLst>
                  </a:hlinkClick>
                </a:rPr>
                <a:t>Innovating in line with the European Union’s AI Act</a:t>
              </a:r>
              <a:endParaRPr lang="en-US" sz="1400">
                <a:solidFill>
                  <a:srgbClr val="0A6BBA"/>
                </a:solidFill>
                <a:cs typeface="Segoe UI"/>
              </a:endParaRPr>
            </a:p>
          </p:txBody>
        </p:sp>
        <p:sp>
          <p:nvSpPr>
            <p:cNvPr id="12" name="Rounded Rectangle 11">
              <a:extLst>
                <a:ext uri="{FF2B5EF4-FFF2-40B4-BE49-F238E27FC236}">
                  <a16:creationId xmlns:a16="http://schemas.microsoft.com/office/drawing/2014/main" id="{5084AA54-9D4E-5525-D9CC-72248E3E9C3A}"/>
                </a:ext>
                <a:ext uri="{C183D7F6-B498-43B3-948B-1728B52AA6E4}">
                  <adec:decorative xmlns:adec="http://schemas.microsoft.com/office/drawing/2017/decorative" val="1"/>
                </a:ext>
              </a:extLst>
            </p:cNvPr>
            <p:cNvSpPr/>
            <p:nvPr/>
          </p:nvSpPr>
          <p:spPr bwMode="auto">
            <a:xfrm>
              <a:off x="3414924" y="5995336"/>
              <a:ext cx="5360282" cy="359371"/>
            </a:xfrm>
            <a:prstGeom prst="roundRect">
              <a:avLst>
                <a:gd name="adj" fmla="val 50000"/>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solidFill>
                  <a:cs typeface="Segoe UI" pitchFamily="34" charset="0"/>
                </a:rPr>
                <a:t>Find resources like these and more at </a:t>
              </a:r>
              <a:r>
                <a:rPr lang="en-US" sz="1600" err="1">
                  <a:solidFill>
                    <a:schemeClr val="bg1"/>
                  </a:solidFill>
                  <a:latin typeface="+mj-lt"/>
                  <a:cs typeface="Segoe UI" pitchFamily="34" charset="0"/>
                </a:rPr>
                <a:t>aka.ms</a:t>
              </a:r>
              <a:r>
                <a:rPr lang="en-US" sz="1600">
                  <a:solidFill>
                    <a:schemeClr val="bg1"/>
                  </a:solidFill>
                  <a:latin typeface="+mj-lt"/>
                  <a:cs typeface="Segoe UI" pitchFamily="34" charset="0"/>
                </a:rPr>
                <a:t>/RAI</a:t>
              </a:r>
            </a:p>
          </p:txBody>
        </p:sp>
      </p:grpSp>
    </p:spTree>
    <p:extLst>
      <p:ext uri="{BB962C8B-B14F-4D97-AF65-F5344CB8AC3E}">
        <p14:creationId xmlns:p14="http://schemas.microsoft.com/office/powerpoint/2010/main" val="29108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0"/>
                                  </p:stCondLst>
                                  <p:childTnLst>
                                    <p:animMotion origin="layout" path="M -8.33333E-7 -2.96296E-6 L -8.33333E-7 0.03542 " pathEditMode="relative" rAng="0" ptsTypes="AA">
                                      <p:cBhvr>
                                        <p:cTn id="9"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E016-7295-5F5C-C0AC-8A8A42555A16}"/>
              </a:ext>
            </a:extLst>
          </p:cNvPr>
          <p:cNvSpPr>
            <a:spLocks noGrp="1"/>
          </p:cNvSpPr>
          <p:nvPr>
            <p:ph type="title"/>
          </p:nvPr>
        </p:nvSpPr>
        <p:spPr/>
        <p:txBody>
          <a:bodyPr/>
          <a:lstStyle/>
          <a:p>
            <a:r>
              <a:rPr lang="en-US"/>
              <a:t>.NET MAUI is Infusion Ready</a:t>
            </a:r>
          </a:p>
        </p:txBody>
      </p:sp>
    </p:spTree>
    <p:extLst>
      <p:ext uri="{BB962C8B-B14F-4D97-AF65-F5344CB8AC3E}">
        <p14:creationId xmlns:p14="http://schemas.microsoft.com/office/powerpoint/2010/main" val="309089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B85B4-003D-4F65-F747-3BCCAE21348F}"/>
              </a:ext>
            </a:extLst>
          </p:cNvPr>
          <p:cNvSpPr>
            <a:spLocks noGrp="1"/>
          </p:cNvSpPr>
          <p:nvPr>
            <p:ph type="title"/>
          </p:nvPr>
        </p:nvSpPr>
        <p:spPr/>
        <p:txBody>
          <a:bodyPr/>
          <a:lstStyle/>
          <a:p>
            <a:r>
              <a:rPr lang="en-US" sz="3600"/>
              <a:t>.NET MAUI</a:t>
            </a:r>
          </a:p>
        </p:txBody>
      </p:sp>
      <p:sp>
        <p:nvSpPr>
          <p:cNvPr id="4" name="Text Placeholder 3">
            <a:extLst>
              <a:ext uri="{FF2B5EF4-FFF2-40B4-BE49-F238E27FC236}">
                <a16:creationId xmlns:a16="http://schemas.microsoft.com/office/drawing/2014/main" id="{94997C1B-A1C1-1EE0-49C3-CE29B3B5A5AD}"/>
              </a:ext>
            </a:extLst>
          </p:cNvPr>
          <p:cNvSpPr>
            <a:spLocks noGrp="1"/>
          </p:cNvSpPr>
          <p:nvPr>
            <p:ph type="body" sz="quarter" idx="10"/>
          </p:nvPr>
        </p:nvSpPr>
        <p:spPr>
          <a:xfrm>
            <a:off x="588263" y="1233577"/>
            <a:ext cx="11018520" cy="609398"/>
          </a:xfrm>
        </p:spPr>
        <p:txBody>
          <a:bodyPr/>
          <a:lstStyle/>
          <a:p>
            <a:pPr>
              <a:buClr>
                <a:schemeClr val="accent1"/>
              </a:buClr>
            </a:pPr>
            <a:r>
              <a:rPr lang="en-US" sz="1800" b="1">
                <a:latin typeface="+mj-lt"/>
                <a:ea typeface="Open Sans ExtraBold" panose="020B0906030804020204" pitchFamily="34" charset="0"/>
                <a:cs typeface="Open Sans ExtraBold" panose="020B0906030804020204" pitchFamily="34" charset="0"/>
              </a:rPr>
              <a:t>Build native, multi-platform apps all in one framework.</a:t>
            </a:r>
            <a:endParaRPr lang="en-US" sz="1800">
              <a:latin typeface="+mj-lt"/>
            </a:endParaRPr>
          </a:p>
          <a:p>
            <a:pPr marL="285750" indent="-285750">
              <a:buClr>
                <a:schemeClr val="accent1"/>
              </a:buClr>
              <a:buFont typeface="Arial" panose="020B0604020202020204" pitchFamily="34" charset="0"/>
              <a:buChar char="•"/>
            </a:pPr>
            <a:endParaRPr lang="en-US" sz="1800">
              <a:latin typeface="+mj-lt"/>
            </a:endParaRPr>
          </a:p>
        </p:txBody>
      </p:sp>
      <p:sp>
        <p:nvSpPr>
          <p:cNvPr id="7" name="Content Placeholder 6">
            <a:extLst>
              <a:ext uri="{FF2B5EF4-FFF2-40B4-BE49-F238E27FC236}">
                <a16:creationId xmlns:a16="http://schemas.microsoft.com/office/drawing/2014/main" id="{2D3B7B2E-2F3B-A3D6-124E-CF2B9F2C9A65}"/>
              </a:ext>
            </a:extLst>
          </p:cNvPr>
          <p:cNvSpPr>
            <a:spLocks noGrp="1"/>
          </p:cNvSpPr>
          <p:nvPr>
            <p:ph sz="quarter" idx="4294967295"/>
          </p:nvPr>
        </p:nvSpPr>
        <p:spPr>
          <a:xfrm>
            <a:off x="440870" y="1866795"/>
            <a:ext cx="5894615" cy="4590103"/>
          </a:xfrm>
        </p:spPr>
        <p:txBody>
          <a:bodyPr/>
          <a:lstStyle/>
          <a:p>
            <a:pPr marL="285750" indent="-285750">
              <a:lnSpc>
                <a:spcPct val="150000"/>
              </a:lnSpc>
              <a:buClr>
                <a:schemeClr val="accent1"/>
              </a:buClr>
              <a:buFont typeface="Arial" panose="020B0604020202020204" pitchFamily="34" charset="0"/>
              <a:buChar char="•"/>
            </a:pPr>
            <a:r>
              <a:rPr lang="en-US" sz="2000">
                <a:ea typeface="Open Sans" panose="020B0606030504020204" pitchFamily="34" charset="0"/>
                <a:cs typeface="Open Sans" panose="020B0606030504020204" pitchFamily="34" charset="0"/>
              </a:rPr>
              <a:t>Modern native client stack for .NET</a:t>
            </a:r>
          </a:p>
          <a:p>
            <a:pPr marL="285750" indent="-285750">
              <a:lnSpc>
                <a:spcPct val="150000"/>
              </a:lnSpc>
              <a:buClr>
                <a:schemeClr val="accent1"/>
              </a:buClr>
              <a:buFont typeface="Arial" panose="020B0604020202020204" pitchFamily="34" charset="0"/>
              <a:buChar char="•"/>
            </a:pPr>
            <a:r>
              <a:rPr lang="en-US" sz="2000">
                <a:ea typeface="Open Sans" panose="020B0606030504020204" pitchFamily="34" charset="0"/>
                <a:cs typeface="Open Sans" panose="020B0606030504020204" pitchFamily="34" charset="0"/>
              </a:rPr>
              <a:t>Single project, single codebase</a:t>
            </a:r>
          </a:p>
          <a:p>
            <a:pPr marL="285750" indent="-285750">
              <a:lnSpc>
                <a:spcPct val="150000"/>
              </a:lnSpc>
              <a:buClr>
                <a:schemeClr val="accent1"/>
              </a:buClr>
              <a:buFont typeface="Arial" panose="020B0604020202020204" pitchFamily="34" charset="0"/>
              <a:buChar char="•"/>
            </a:pPr>
            <a:r>
              <a:rPr lang="en-US" sz="2000">
                <a:ea typeface="Open Sans" panose="020B0606030504020204" pitchFamily="34" charset="0"/>
                <a:cs typeface="Open Sans" panose="020B0606030504020204" pitchFamily="34" charset="0"/>
              </a:rPr>
              <a:t>Native controls and styling</a:t>
            </a:r>
          </a:p>
          <a:p>
            <a:pPr marL="285750" indent="-285750">
              <a:lnSpc>
                <a:spcPct val="150000"/>
              </a:lnSpc>
              <a:buClr>
                <a:schemeClr val="accent1"/>
              </a:buClr>
              <a:buFont typeface="Arial" panose="020B0604020202020204" pitchFamily="34" charset="0"/>
              <a:buChar char="•"/>
            </a:pPr>
            <a:r>
              <a:rPr lang="en-US" sz="2000">
                <a:ea typeface="Open Sans" panose="020B0606030504020204" pitchFamily="34" charset="0"/>
                <a:cs typeface="Open Sans" panose="020B0606030504020204" pitchFamily="34" charset="0"/>
              </a:rPr>
              <a:t>Access over 60 common device APIs</a:t>
            </a:r>
          </a:p>
          <a:p>
            <a:pPr marL="285750" indent="-285750">
              <a:lnSpc>
                <a:spcPct val="150000"/>
              </a:lnSpc>
              <a:buClr>
                <a:schemeClr val="accent1"/>
              </a:buClr>
              <a:buFont typeface="Arial" panose="020B0604020202020204" pitchFamily="34" charset="0"/>
              <a:buChar char="•"/>
            </a:pPr>
            <a:r>
              <a:rPr lang="en-US" sz="2000">
                <a:ea typeface="Open Sans" panose="020B0606030504020204" pitchFamily="34" charset="0"/>
                <a:cs typeface="Open Sans" panose="020B0606030504020204" pitchFamily="34" charset="0"/>
              </a:rPr>
              <a:t>Access platform specific APIs if needed</a:t>
            </a:r>
          </a:p>
          <a:p>
            <a:pPr marL="285750" indent="-285750">
              <a:lnSpc>
                <a:spcPct val="150000"/>
              </a:lnSpc>
              <a:buClr>
                <a:schemeClr val="accent1"/>
              </a:buClr>
              <a:buFont typeface="Arial" panose="020B0604020202020204" pitchFamily="34" charset="0"/>
              <a:buChar char="•"/>
            </a:pPr>
            <a:r>
              <a:rPr lang="en-US" sz="2000">
                <a:ea typeface="Open Sans" panose="020B0606030504020204" pitchFamily="34" charset="0"/>
                <a:cs typeface="Open Sans" panose="020B0606030504020204" pitchFamily="34" charset="0"/>
              </a:rPr>
              <a:t>App store distribution and reach</a:t>
            </a:r>
          </a:p>
          <a:p>
            <a:pPr marL="285750" indent="-285750">
              <a:lnSpc>
                <a:spcPct val="150000"/>
              </a:lnSpc>
              <a:buClr>
                <a:schemeClr val="accent1"/>
              </a:buClr>
              <a:buFont typeface="Arial" panose="020B0604020202020204" pitchFamily="34" charset="0"/>
              <a:buChar char="•"/>
            </a:pPr>
            <a:r>
              <a:rPr lang="en-US" sz="2000">
                <a:ea typeface="Open Sans" panose="020B0606030504020204" pitchFamily="34" charset="0"/>
                <a:cs typeface="Open Sans" panose="020B0606030504020204" pitchFamily="34" charset="0"/>
              </a:rPr>
              <a:t>Productivity for Visual Studio and VS Code</a:t>
            </a:r>
          </a:p>
          <a:p>
            <a:pPr marL="285750" indent="-285750">
              <a:lnSpc>
                <a:spcPct val="150000"/>
              </a:lnSpc>
              <a:buClr>
                <a:schemeClr val="accent1"/>
              </a:buClr>
              <a:buFont typeface="Arial" panose="020B0604020202020204" pitchFamily="34" charset="0"/>
              <a:buChar char="•"/>
            </a:pPr>
            <a:r>
              <a:rPr lang="en-US" sz="2000">
                <a:ea typeface="Open Sans" panose="020B0606030504020204" pitchFamily="34" charset="0"/>
                <a:cs typeface="Open Sans" panose="020B0606030504020204" pitchFamily="34" charset="0"/>
              </a:rPr>
              <a:t>Platform is open source on GitHub</a:t>
            </a:r>
          </a:p>
          <a:p>
            <a:pPr marL="285750" indent="-285750">
              <a:lnSpc>
                <a:spcPct val="150000"/>
              </a:lnSpc>
              <a:buClr>
                <a:schemeClr val="accent1"/>
              </a:buClr>
              <a:buFont typeface="Arial" panose="020B0604020202020204" pitchFamily="34" charset="0"/>
              <a:buChar char="•"/>
            </a:pPr>
            <a:r>
              <a:rPr lang="en-US" sz="2000">
                <a:ea typeface="Open Sans" panose="020B0606030504020204" pitchFamily="34" charset="0"/>
                <a:cs typeface="Open Sans" panose="020B0606030504020204" pitchFamily="34" charset="0"/>
              </a:rPr>
              <a:t>Healthy ecosystem of controls and components</a:t>
            </a:r>
            <a:endParaRPr lang="en-US" sz="2000"/>
          </a:p>
        </p:txBody>
      </p:sp>
      <p:pic>
        <p:nvPicPr>
          <p:cNvPr id="5" name="Picture 4">
            <a:extLst>
              <a:ext uri="{FF2B5EF4-FFF2-40B4-BE49-F238E27FC236}">
                <a16:creationId xmlns:a16="http://schemas.microsoft.com/office/drawing/2014/main" id="{92FCDBC7-9577-694F-6A9A-8B3D72677DAD}"/>
              </a:ext>
            </a:extLst>
          </p:cNvPr>
          <p:cNvPicPr>
            <a:picLocks noChangeAspect="1"/>
          </p:cNvPicPr>
          <p:nvPr/>
        </p:nvPicPr>
        <p:blipFill>
          <a:blip r:embed="rId3"/>
          <a:stretch>
            <a:fillRect/>
          </a:stretch>
        </p:blipFill>
        <p:spPr>
          <a:xfrm>
            <a:off x="6210680" y="2064151"/>
            <a:ext cx="5133636" cy="3339095"/>
          </a:xfrm>
          <a:prstGeom prst="rect">
            <a:avLst/>
          </a:prstGeom>
        </p:spPr>
      </p:pic>
      <p:sp>
        <p:nvSpPr>
          <p:cNvPr id="6" name="TextBox 5">
            <a:extLst>
              <a:ext uri="{FF2B5EF4-FFF2-40B4-BE49-F238E27FC236}">
                <a16:creationId xmlns:a16="http://schemas.microsoft.com/office/drawing/2014/main" id="{226253FD-3D5F-D614-670A-BA1379C65C9B}"/>
              </a:ext>
            </a:extLst>
          </p:cNvPr>
          <p:cNvSpPr txBox="1"/>
          <p:nvPr/>
        </p:nvSpPr>
        <p:spPr>
          <a:xfrm>
            <a:off x="9259746" y="100981"/>
            <a:ext cx="2830286" cy="276999"/>
          </a:xfrm>
          <a:prstGeom prst="rect">
            <a:avLst/>
          </a:prstGeom>
          <a:noFill/>
        </p:spPr>
        <p:txBody>
          <a:bodyPr wrap="square" lIns="0" tIns="0" rIns="0" bIns="0" rtlCol="0">
            <a:spAutoFit/>
          </a:bodyPr>
          <a:lstStyle/>
          <a:p>
            <a:pPr algn="l"/>
            <a:r>
              <a:rPr lang="en-US">
                <a:latin typeface="Open Sans" panose="020B0606030504020204" pitchFamily="34" charset="0"/>
                <a:ea typeface="Open Sans" panose="020B0606030504020204" pitchFamily="34" charset="0"/>
                <a:cs typeface="Open Sans" panose="020B0606030504020204" pitchFamily="34" charset="0"/>
                <a:hlinkClick r:id="rId4"/>
              </a:rPr>
              <a:t>github.com/</a:t>
            </a:r>
            <a:r>
              <a:rPr lang="en-US" b="1">
                <a:latin typeface="Open Sans" panose="020B0606030504020204" pitchFamily="34" charset="0"/>
                <a:ea typeface="Open Sans" panose="020B0606030504020204" pitchFamily="34" charset="0"/>
                <a:cs typeface="Open Sans" panose="020B0606030504020204" pitchFamily="34" charset="0"/>
                <a:hlinkClick r:id="rId4"/>
              </a:rPr>
              <a:t>dotnet/</a:t>
            </a:r>
            <a:r>
              <a:rPr lang="en-US" b="1" err="1">
                <a:latin typeface="Open Sans" panose="020B0606030504020204" pitchFamily="34" charset="0"/>
                <a:ea typeface="Open Sans" panose="020B0606030504020204" pitchFamily="34" charset="0"/>
                <a:cs typeface="Open Sans" panose="020B0606030504020204" pitchFamily="34" charset="0"/>
                <a:hlinkClick r:id="rId4"/>
              </a:rPr>
              <a:t>maui</a:t>
            </a:r>
            <a:r>
              <a:rPr lang="en-US" b="1">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4288220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500"/>
                                        <p:tgtEl>
                                          <p:spTgt spid="7">
                                            <p:txEl>
                                              <p:pRg st="6" end="6"/>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500"/>
                                        <p:tgtEl>
                                          <p:spTgt spid="7">
                                            <p:txEl>
                                              <p:pRg st="7" end="7"/>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CD2F3B-A68E-3D0E-721C-D39CFC23367D}"/>
              </a:ext>
            </a:extLst>
          </p:cNvPr>
          <p:cNvSpPr>
            <a:spLocks noGrp="1"/>
          </p:cNvSpPr>
          <p:nvPr>
            <p:ph type="body" sz="quarter" idx="17"/>
          </p:nvPr>
        </p:nvSpPr>
        <p:spPr/>
        <p:txBody>
          <a:bodyPr/>
          <a:lstStyle/>
          <a:p>
            <a:r>
              <a:rPr lang="en-US"/>
              <a:t>1.5k</a:t>
            </a:r>
          </a:p>
        </p:txBody>
      </p:sp>
      <p:sp>
        <p:nvSpPr>
          <p:cNvPr id="3" name="Text Placeholder 2">
            <a:extLst>
              <a:ext uri="{FF2B5EF4-FFF2-40B4-BE49-F238E27FC236}">
                <a16:creationId xmlns:a16="http://schemas.microsoft.com/office/drawing/2014/main" id="{6BCEC32A-AD56-CD2D-3BE0-EFF82BA91E0F}"/>
              </a:ext>
            </a:extLst>
          </p:cNvPr>
          <p:cNvSpPr>
            <a:spLocks noGrp="1"/>
          </p:cNvSpPr>
          <p:nvPr>
            <p:ph type="body" sz="quarter" idx="10"/>
          </p:nvPr>
        </p:nvSpPr>
        <p:spPr>
          <a:xfrm>
            <a:off x="5226990" y="3169762"/>
            <a:ext cx="1718105" cy="707886"/>
          </a:xfrm>
        </p:spPr>
        <p:txBody>
          <a:bodyPr/>
          <a:lstStyle/>
          <a:p>
            <a:r>
              <a:rPr lang="en-US">
                <a:solidFill>
                  <a:schemeClr val="tx2"/>
                </a:solidFill>
                <a:latin typeface="+mn-lt"/>
              </a:rPr>
              <a:t>Issues Resolved </a:t>
            </a:r>
            <a:br>
              <a:rPr lang="en-US">
                <a:solidFill>
                  <a:schemeClr val="tx2"/>
                </a:solidFill>
                <a:latin typeface="+mn-lt"/>
              </a:rPr>
            </a:br>
            <a:r>
              <a:rPr lang="en-US">
                <a:solidFill>
                  <a:schemeClr val="tx2"/>
                </a:solidFill>
                <a:latin typeface="+mn-lt"/>
              </a:rPr>
              <a:t>Since 9 GA</a:t>
            </a:r>
          </a:p>
          <a:p>
            <a:endParaRPr lang="en-US">
              <a:solidFill>
                <a:schemeClr val="tx2"/>
              </a:solidFill>
              <a:latin typeface="+mn-lt"/>
            </a:endParaRPr>
          </a:p>
        </p:txBody>
      </p:sp>
      <p:sp>
        <p:nvSpPr>
          <p:cNvPr id="4" name="Title 3">
            <a:extLst>
              <a:ext uri="{FF2B5EF4-FFF2-40B4-BE49-F238E27FC236}">
                <a16:creationId xmlns:a16="http://schemas.microsoft.com/office/drawing/2014/main" id="{DB3039ED-5D4C-FEB7-A5E6-3977A1DBE34D}"/>
              </a:ext>
            </a:extLst>
          </p:cNvPr>
          <p:cNvSpPr>
            <a:spLocks noGrp="1"/>
          </p:cNvSpPr>
          <p:nvPr>
            <p:ph type="title"/>
          </p:nvPr>
        </p:nvSpPr>
        <p:spPr>
          <a:xfrm>
            <a:off x="570960" y="947402"/>
            <a:ext cx="11050081" cy="553998"/>
          </a:xfrm>
        </p:spPr>
        <p:txBody>
          <a:bodyPr/>
          <a:lstStyle/>
          <a:p>
            <a:r>
              <a:rPr lang="en-US"/>
              <a:t>.NET MAUI NOW</a:t>
            </a:r>
          </a:p>
        </p:txBody>
      </p:sp>
      <p:sp>
        <p:nvSpPr>
          <p:cNvPr id="5" name="Text Placeholder 4">
            <a:extLst>
              <a:ext uri="{FF2B5EF4-FFF2-40B4-BE49-F238E27FC236}">
                <a16:creationId xmlns:a16="http://schemas.microsoft.com/office/drawing/2014/main" id="{7FC114F4-1FBF-97D1-AD98-765A98D42DF0}"/>
              </a:ext>
            </a:extLst>
          </p:cNvPr>
          <p:cNvSpPr>
            <a:spLocks noGrp="1"/>
          </p:cNvSpPr>
          <p:nvPr>
            <p:ph type="body" sz="quarter" idx="18"/>
          </p:nvPr>
        </p:nvSpPr>
        <p:spPr/>
        <p:txBody>
          <a:bodyPr/>
          <a:lstStyle/>
          <a:p>
            <a:r>
              <a:rPr lang="en-US"/>
              <a:t>1.2k</a:t>
            </a:r>
          </a:p>
        </p:txBody>
      </p:sp>
      <p:sp>
        <p:nvSpPr>
          <p:cNvPr id="6" name="Text Placeholder 5">
            <a:extLst>
              <a:ext uri="{FF2B5EF4-FFF2-40B4-BE49-F238E27FC236}">
                <a16:creationId xmlns:a16="http://schemas.microsoft.com/office/drawing/2014/main" id="{834DA6B6-5E1A-13C3-01DB-B2165671981E}"/>
              </a:ext>
            </a:extLst>
          </p:cNvPr>
          <p:cNvSpPr>
            <a:spLocks noGrp="1"/>
          </p:cNvSpPr>
          <p:nvPr>
            <p:ph type="body" sz="quarter" idx="19"/>
          </p:nvPr>
        </p:nvSpPr>
        <p:spPr>
          <a:xfrm>
            <a:off x="8036205" y="3169762"/>
            <a:ext cx="1718105" cy="369332"/>
          </a:xfrm>
        </p:spPr>
        <p:txBody>
          <a:bodyPr/>
          <a:lstStyle/>
          <a:p>
            <a:r>
              <a:rPr lang="en-US">
                <a:solidFill>
                  <a:schemeClr val="tx2"/>
                </a:solidFill>
                <a:latin typeface="+mn-lt"/>
              </a:rPr>
              <a:t>PRs Merged</a:t>
            </a:r>
            <a:br>
              <a:rPr lang="en-US">
                <a:solidFill>
                  <a:schemeClr val="tx2"/>
                </a:solidFill>
                <a:latin typeface="+mn-lt"/>
              </a:rPr>
            </a:br>
            <a:r>
              <a:rPr lang="en-US">
                <a:solidFill>
                  <a:schemeClr val="tx2"/>
                </a:solidFill>
                <a:latin typeface="+mn-lt"/>
              </a:rPr>
              <a:t>Since 9 GA</a:t>
            </a:r>
          </a:p>
        </p:txBody>
      </p:sp>
      <p:sp>
        <p:nvSpPr>
          <p:cNvPr id="7" name="Text Placeholder 6">
            <a:extLst>
              <a:ext uri="{FF2B5EF4-FFF2-40B4-BE49-F238E27FC236}">
                <a16:creationId xmlns:a16="http://schemas.microsoft.com/office/drawing/2014/main" id="{9657149E-FAF0-9F63-B149-87F0F0221889}"/>
              </a:ext>
            </a:extLst>
          </p:cNvPr>
          <p:cNvSpPr>
            <a:spLocks noGrp="1"/>
          </p:cNvSpPr>
          <p:nvPr>
            <p:ph type="body" sz="quarter" idx="20"/>
          </p:nvPr>
        </p:nvSpPr>
        <p:spPr/>
        <p:txBody>
          <a:bodyPr/>
          <a:lstStyle/>
          <a:p>
            <a:r>
              <a:rPr lang="en-US"/>
              <a:t>+17%</a:t>
            </a:r>
          </a:p>
        </p:txBody>
      </p:sp>
      <p:sp>
        <p:nvSpPr>
          <p:cNvPr id="8" name="Text Placeholder 7">
            <a:extLst>
              <a:ext uri="{FF2B5EF4-FFF2-40B4-BE49-F238E27FC236}">
                <a16:creationId xmlns:a16="http://schemas.microsoft.com/office/drawing/2014/main" id="{3EE74648-9161-340A-7518-5241DAE8F6F7}"/>
              </a:ext>
            </a:extLst>
          </p:cNvPr>
          <p:cNvSpPr>
            <a:spLocks noGrp="1"/>
          </p:cNvSpPr>
          <p:nvPr>
            <p:ph type="body" sz="quarter" idx="21"/>
          </p:nvPr>
        </p:nvSpPr>
        <p:spPr/>
        <p:txBody>
          <a:bodyPr/>
          <a:lstStyle/>
          <a:p>
            <a:r>
              <a:rPr lang="en-US">
                <a:solidFill>
                  <a:schemeClr val="tx2"/>
                </a:solidFill>
                <a:latin typeface="+mn-lt"/>
              </a:rPr>
              <a:t>YoY Developers</a:t>
            </a:r>
          </a:p>
        </p:txBody>
      </p:sp>
      <p:sp>
        <p:nvSpPr>
          <p:cNvPr id="9" name="Text Placeholder 8">
            <a:extLst>
              <a:ext uri="{FF2B5EF4-FFF2-40B4-BE49-F238E27FC236}">
                <a16:creationId xmlns:a16="http://schemas.microsoft.com/office/drawing/2014/main" id="{06974ABD-A583-1BAC-F7AA-6EFB8BA427E9}"/>
              </a:ext>
            </a:extLst>
          </p:cNvPr>
          <p:cNvSpPr>
            <a:spLocks noGrp="1"/>
          </p:cNvSpPr>
          <p:nvPr>
            <p:ph type="body" sz="quarter" idx="22"/>
          </p:nvPr>
        </p:nvSpPr>
        <p:spPr/>
        <p:txBody>
          <a:bodyPr/>
          <a:lstStyle/>
          <a:p>
            <a:r>
              <a:rPr lang="en-US"/>
              <a:t>4.7x</a:t>
            </a:r>
          </a:p>
        </p:txBody>
      </p:sp>
      <p:sp>
        <p:nvSpPr>
          <p:cNvPr id="10" name="Text Placeholder 9">
            <a:extLst>
              <a:ext uri="{FF2B5EF4-FFF2-40B4-BE49-F238E27FC236}">
                <a16:creationId xmlns:a16="http://schemas.microsoft.com/office/drawing/2014/main" id="{4207EF47-4030-015D-881B-502260CFCD28}"/>
              </a:ext>
            </a:extLst>
          </p:cNvPr>
          <p:cNvSpPr>
            <a:spLocks noGrp="1"/>
          </p:cNvSpPr>
          <p:nvPr>
            <p:ph type="body" sz="quarter" idx="23"/>
          </p:nvPr>
        </p:nvSpPr>
        <p:spPr>
          <a:xfrm>
            <a:off x="5226990" y="5152161"/>
            <a:ext cx="1718105" cy="369332"/>
          </a:xfrm>
        </p:spPr>
        <p:txBody>
          <a:bodyPr/>
          <a:lstStyle/>
          <a:p>
            <a:r>
              <a:rPr lang="en-US">
                <a:solidFill>
                  <a:schemeClr val="tx2"/>
                </a:solidFill>
                <a:latin typeface="+mn-lt"/>
              </a:rPr>
              <a:t>PRs Created </a:t>
            </a:r>
            <a:br>
              <a:rPr lang="en-US">
                <a:solidFill>
                  <a:schemeClr val="tx2"/>
                </a:solidFill>
                <a:latin typeface="+mn-lt"/>
              </a:rPr>
            </a:br>
            <a:r>
              <a:rPr lang="en-US">
                <a:solidFill>
                  <a:schemeClr val="tx2"/>
                </a:solidFill>
                <a:latin typeface="+mn-lt"/>
              </a:rPr>
              <a:t>Last 4mo YoY</a:t>
            </a:r>
          </a:p>
        </p:txBody>
      </p:sp>
      <p:sp>
        <p:nvSpPr>
          <p:cNvPr id="11" name="Text Placeholder 10">
            <a:extLst>
              <a:ext uri="{FF2B5EF4-FFF2-40B4-BE49-F238E27FC236}">
                <a16:creationId xmlns:a16="http://schemas.microsoft.com/office/drawing/2014/main" id="{BD192922-BAA6-652E-5EBB-4602DA9761A6}"/>
              </a:ext>
            </a:extLst>
          </p:cNvPr>
          <p:cNvSpPr>
            <a:spLocks noGrp="1"/>
          </p:cNvSpPr>
          <p:nvPr>
            <p:ph type="body" sz="quarter" idx="24"/>
          </p:nvPr>
        </p:nvSpPr>
        <p:spPr/>
        <p:txBody>
          <a:bodyPr/>
          <a:lstStyle/>
          <a:p>
            <a:r>
              <a:rPr lang="en-US"/>
              <a:t>1.4x</a:t>
            </a:r>
          </a:p>
        </p:txBody>
      </p:sp>
      <p:sp>
        <p:nvSpPr>
          <p:cNvPr id="13" name="Text Placeholder 12">
            <a:extLst>
              <a:ext uri="{FF2B5EF4-FFF2-40B4-BE49-F238E27FC236}">
                <a16:creationId xmlns:a16="http://schemas.microsoft.com/office/drawing/2014/main" id="{3ED261E6-92A2-0812-9184-087DDF8C9504}"/>
              </a:ext>
            </a:extLst>
          </p:cNvPr>
          <p:cNvSpPr>
            <a:spLocks noGrp="1"/>
          </p:cNvSpPr>
          <p:nvPr>
            <p:ph type="body" sz="quarter" idx="26"/>
          </p:nvPr>
        </p:nvSpPr>
        <p:spPr/>
        <p:txBody>
          <a:bodyPr/>
          <a:lstStyle/>
          <a:p>
            <a:r>
              <a:rPr lang="en-US"/>
              <a:t>-26%</a:t>
            </a:r>
          </a:p>
        </p:txBody>
      </p:sp>
      <p:sp>
        <p:nvSpPr>
          <p:cNvPr id="14" name="Text Placeholder 13">
            <a:extLst>
              <a:ext uri="{FF2B5EF4-FFF2-40B4-BE49-F238E27FC236}">
                <a16:creationId xmlns:a16="http://schemas.microsoft.com/office/drawing/2014/main" id="{01141542-46DB-3C35-A3F9-F38F5E888F9E}"/>
              </a:ext>
            </a:extLst>
          </p:cNvPr>
          <p:cNvSpPr>
            <a:spLocks noGrp="1"/>
          </p:cNvSpPr>
          <p:nvPr>
            <p:ph type="body" sz="quarter" idx="27"/>
          </p:nvPr>
        </p:nvSpPr>
        <p:spPr>
          <a:xfrm>
            <a:off x="2440623" y="5152161"/>
            <a:ext cx="1718105" cy="369332"/>
          </a:xfrm>
        </p:spPr>
        <p:txBody>
          <a:bodyPr/>
          <a:lstStyle/>
          <a:p>
            <a:r>
              <a:rPr lang="en-US">
                <a:solidFill>
                  <a:schemeClr val="tx2"/>
                </a:solidFill>
                <a:latin typeface="+mn-lt"/>
              </a:rPr>
              <a:t>Issues Created</a:t>
            </a:r>
            <a:br>
              <a:rPr lang="en-US">
                <a:solidFill>
                  <a:schemeClr val="tx2"/>
                </a:solidFill>
                <a:latin typeface="+mn-lt"/>
              </a:rPr>
            </a:br>
            <a:r>
              <a:rPr lang="en-US">
                <a:solidFill>
                  <a:schemeClr val="tx2"/>
                </a:solidFill>
                <a:latin typeface="+mn-lt"/>
              </a:rPr>
              <a:t>Last 4mo YoY</a:t>
            </a:r>
          </a:p>
        </p:txBody>
      </p:sp>
      <p:sp>
        <p:nvSpPr>
          <p:cNvPr id="16" name="Text Placeholder 15">
            <a:extLst>
              <a:ext uri="{FF2B5EF4-FFF2-40B4-BE49-F238E27FC236}">
                <a16:creationId xmlns:a16="http://schemas.microsoft.com/office/drawing/2014/main" id="{EAABDEC9-B520-7C28-905A-F164D83A7EBE}"/>
              </a:ext>
            </a:extLst>
          </p:cNvPr>
          <p:cNvSpPr>
            <a:spLocks noGrp="1"/>
          </p:cNvSpPr>
          <p:nvPr>
            <p:ph type="body" sz="quarter" idx="25"/>
          </p:nvPr>
        </p:nvSpPr>
        <p:spPr>
          <a:xfrm>
            <a:off x="8036205" y="5152161"/>
            <a:ext cx="1718105" cy="369332"/>
          </a:xfrm>
        </p:spPr>
        <p:txBody>
          <a:bodyPr/>
          <a:lstStyle/>
          <a:p>
            <a:r>
              <a:rPr lang="en-US">
                <a:solidFill>
                  <a:schemeClr val="tx2"/>
                </a:solidFill>
                <a:latin typeface="+mn-lt"/>
              </a:rPr>
              <a:t>PRs Merged</a:t>
            </a:r>
            <a:br>
              <a:rPr lang="en-US">
                <a:solidFill>
                  <a:schemeClr val="tx2"/>
                </a:solidFill>
                <a:latin typeface="+mn-lt"/>
              </a:rPr>
            </a:br>
            <a:r>
              <a:rPr lang="en-US">
                <a:solidFill>
                  <a:schemeClr val="tx2"/>
                </a:solidFill>
                <a:latin typeface="+mn-lt"/>
              </a:rPr>
              <a:t>Last 4mo YoY</a:t>
            </a:r>
          </a:p>
        </p:txBody>
      </p:sp>
    </p:spTree>
    <p:extLst>
      <p:ext uri="{BB962C8B-B14F-4D97-AF65-F5344CB8AC3E}">
        <p14:creationId xmlns:p14="http://schemas.microsoft.com/office/powerpoint/2010/main" val="3544666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wipe(up)">
                                      <p:cBhvr>
                                        <p:cTn id="10" dur="500"/>
                                        <p:tgtEl>
                                          <p:spTgt spid="8">
                                            <p:txEl>
                                              <p:pRg st="0" end="0"/>
                                            </p:txEl>
                                          </p:spTgt>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up)">
                                      <p:cBhvr>
                                        <p:cTn id="14" dur="500"/>
                                        <p:tgtEl>
                                          <p:spTgt spid="2">
                                            <p:txEl>
                                              <p:pRg st="0" end="0"/>
                                            </p:txEl>
                                          </p:spTgt>
                                        </p:tgtEl>
                                      </p:cBhvr>
                                    </p:animEffect>
                                  </p:childTnLst>
                                </p:cTn>
                              </p:par>
                              <p:par>
                                <p:cTn id="15" presetID="22" presetClass="entr" presetSubtype="1" fill="hold" grpId="0" nodeType="withEffect">
                                  <p:stCondLst>
                                    <p:cond delay="50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up)">
                                      <p:cBhvr>
                                        <p:cTn id="17" dur="500"/>
                                        <p:tgtEl>
                                          <p:spTgt spid="3">
                                            <p:txEl>
                                              <p:pRg st="0" end="0"/>
                                            </p:txEl>
                                          </p:spTgt>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wipe(up)">
                                      <p:cBhvr>
                                        <p:cTn id="21" dur="500"/>
                                        <p:tgtEl>
                                          <p:spTgt spid="5">
                                            <p:txEl>
                                              <p:pRg st="0" end="0"/>
                                            </p:txEl>
                                          </p:spTgt>
                                        </p:tgtEl>
                                      </p:cBhvr>
                                    </p:animEffect>
                                  </p:childTnLst>
                                </p:cTn>
                              </p:par>
                              <p:par>
                                <p:cTn id="22" presetID="22" presetClass="entr" presetSubtype="1" fill="hold" grpId="0" nodeType="withEffect">
                                  <p:stCondLst>
                                    <p:cond delay="50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up)">
                                      <p:cBhvr>
                                        <p:cTn id="24" dur="500"/>
                                        <p:tgtEl>
                                          <p:spTgt spid="6">
                                            <p:txEl>
                                              <p:pRg st="0" end="0"/>
                                            </p:txEl>
                                          </p:spTgt>
                                        </p:tgtEl>
                                      </p:cBhvr>
                                    </p:animEffect>
                                  </p:childTnLst>
                                </p:cTn>
                              </p:par>
                            </p:childTnLst>
                          </p:cTn>
                        </p:par>
                        <p:par>
                          <p:cTn id="25" fill="hold">
                            <p:stCondLst>
                              <p:cond delay="3000"/>
                            </p:stCondLst>
                            <p:childTnLst>
                              <p:par>
                                <p:cTn id="26" presetID="22" presetClass="entr" presetSubtype="1" fill="hold" grpId="0" nodeType="after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wipe(up)">
                                      <p:cBhvr>
                                        <p:cTn id="28" dur="500"/>
                                        <p:tgtEl>
                                          <p:spTgt spid="13">
                                            <p:txEl>
                                              <p:pRg st="0" end="0"/>
                                            </p:txEl>
                                          </p:spTgt>
                                        </p:tgtEl>
                                      </p:cBhvr>
                                    </p:animEffect>
                                  </p:childTnLst>
                                </p:cTn>
                              </p:par>
                              <p:par>
                                <p:cTn id="29" presetID="22" presetClass="entr" presetSubtype="1" fill="hold" grpId="0" nodeType="withEffect">
                                  <p:stCondLst>
                                    <p:cond delay="50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wipe(up)">
                                      <p:cBhvr>
                                        <p:cTn id="31" dur="500"/>
                                        <p:tgtEl>
                                          <p:spTgt spid="14">
                                            <p:txEl>
                                              <p:pRg st="0" end="0"/>
                                            </p:txEl>
                                          </p:spTgt>
                                        </p:tgtEl>
                                      </p:cBhvr>
                                    </p:animEffect>
                                  </p:childTnLst>
                                </p:cTn>
                              </p:par>
                            </p:childTnLst>
                          </p:cTn>
                        </p:par>
                        <p:par>
                          <p:cTn id="32" fill="hold">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wipe(up)">
                                      <p:cBhvr>
                                        <p:cTn id="35" dur="500"/>
                                        <p:tgtEl>
                                          <p:spTgt spid="9">
                                            <p:txEl>
                                              <p:pRg st="0" end="0"/>
                                            </p:txEl>
                                          </p:spTgt>
                                        </p:tgtEl>
                                      </p:cBhvr>
                                    </p:animEffect>
                                  </p:childTnLst>
                                </p:cTn>
                              </p:par>
                              <p:par>
                                <p:cTn id="36" presetID="22" presetClass="entr" presetSubtype="1" fill="hold" grpId="0" nodeType="withEffect">
                                  <p:stCondLst>
                                    <p:cond delay="50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wipe(up)">
                                      <p:cBhvr>
                                        <p:cTn id="38" dur="500"/>
                                        <p:tgtEl>
                                          <p:spTgt spid="10">
                                            <p:txEl>
                                              <p:pRg st="0" end="0"/>
                                            </p:txEl>
                                          </p:spTgt>
                                        </p:tgtEl>
                                      </p:cBhvr>
                                    </p:animEffect>
                                  </p:childTnLst>
                                </p:cTn>
                              </p:par>
                            </p:childTnLst>
                          </p:cTn>
                        </p:par>
                        <p:par>
                          <p:cTn id="39" fill="hold">
                            <p:stCondLst>
                              <p:cond delay="5000"/>
                            </p:stCondLst>
                            <p:childTnLst>
                              <p:par>
                                <p:cTn id="40" presetID="22" presetClass="entr" presetSubtype="1" fill="hold" grpId="0" nodeType="after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wipe(up)">
                                      <p:cBhvr>
                                        <p:cTn id="42" dur="500"/>
                                        <p:tgtEl>
                                          <p:spTgt spid="11">
                                            <p:txEl>
                                              <p:pRg st="0" end="0"/>
                                            </p:txEl>
                                          </p:spTgt>
                                        </p:tgtEl>
                                      </p:cBhvr>
                                    </p:animEffect>
                                  </p:childTnLst>
                                </p:cTn>
                              </p:par>
                              <p:par>
                                <p:cTn id="43" presetID="22" presetClass="entr" presetSubtype="1" fill="hold" grpId="0" nodeType="withEffect">
                                  <p:stCondLst>
                                    <p:cond delay="500"/>
                                  </p:stCondLst>
                                  <p:childTnLst>
                                    <p:set>
                                      <p:cBhvr>
                                        <p:cTn id="44" dur="1" fill="hold">
                                          <p:stCondLst>
                                            <p:cond delay="0"/>
                                          </p:stCondLst>
                                        </p:cTn>
                                        <p:tgtEl>
                                          <p:spTgt spid="16">
                                            <p:txEl>
                                              <p:pRg st="0" end="0"/>
                                            </p:txEl>
                                          </p:spTgt>
                                        </p:tgtEl>
                                        <p:attrNameLst>
                                          <p:attrName>style.visibility</p:attrName>
                                        </p:attrNameLst>
                                      </p:cBhvr>
                                      <p:to>
                                        <p:strVal val="visible"/>
                                      </p:to>
                                    </p:set>
                                    <p:animEffect transition="in" filter="wipe(up)">
                                      <p:cBhvr>
                                        <p:cTn id="4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5" grpId="0" build="p"/>
      <p:bldP spid="6" grpId="0" build="p"/>
      <p:bldP spid="7" grpId="0" build="p"/>
      <p:bldP spid="8" grpId="0" build="p"/>
      <p:bldP spid="9" grpId="0" build="p"/>
      <p:bldP spid="10" grpId="0" build="p"/>
      <p:bldP spid="11" grpId="0" build="p"/>
      <p:bldP spid="13" grpId="0" build="p"/>
      <p:bldP spid="14" grpId="0" build="p"/>
      <p:bldP spid="1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AA0C5-EF40-54A3-66AE-E7240C674BC5}"/>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DB904D43-A6F6-D2ED-1FF0-7D5858871479}"/>
              </a:ext>
            </a:extLst>
          </p:cNvPr>
          <p:cNvSpPr>
            <a:spLocks noGrp="1"/>
          </p:cNvSpPr>
          <p:nvPr>
            <p:ph type="title"/>
          </p:nvPr>
        </p:nvSpPr>
        <p:spPr/>
        <p:txBody>
          <a:bodyPr/>
          <a:lstStyle/>
          <a:p>
            <a:r>
              <a:rPr lang="en-US"/>
              <a:t>One solution, everything you need</a:t>
            </a:r>
          </a:p>
        </p:txBody>
      </p:sp>
      <p:pic>
        <p:nvPicPr>
          <p:cNvPr id="2" name="Graphic 1">
            <a:extLst>
              <a:ext uri="{FF2B5EF4-FFF2-40B4-BE49-F238E27FC236}">
                <a16:creationId xmlns:a16="http://schemas.microsoft.com/office/drawing/2014/main" id="{72FBC1BC-608C-960F-534D-6982F8F74B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7552" y="-933324"/>
            <a:ext cx="936585" cy="933324"/>
          </a:xfrm>
          <a:prstGeom prst="rect">
            <a:avLst/>
          </a:prstGeom>
        </p:spPr>
      </p:pic>
      <p:grpSp>
        <p:nvGrpSpPr>
          <p:cNvPr id="12" name="Group 11">
            <a:extLst>
              <a:ext uri="{FF2B5EF4-FFF2-40B4-BE49-F238E27FC236}">
                <a16:creationId xmlns:a16="http://schemas.microsoft.com/office/drawing/2014/main" id="{D500DFDC-E73D-CD48-43A5-0B06FD48BAAC}"/>
              </a:ext>
            </a:extLst>
          </p:cNvPr>
          <p:cNvGrpSpPr/>
          <p:nvPr/>
        </p:nvGrpSpPr>
        <p:grpSpPr>
          <a:xfrm>
            <a:off x="385121" y="1108948"/>
            <a:ext cx="2677889" cy="1500740"/>
            <a:chOff x="337457" y="1957940"/>
            <a:chExt cx="2677889" cy="1500740"/>
          </a:xfrm>
        </p:grpSpPr>
        <p:sp>
          <p:nvSpPr>
            <p:cNvPr id="3" name="Rounded Rectangle 2">
              <a:extLst>
                <a:ext uri="{FF2B5EF4-FFF2-40B4-BE49-F238E27FC236}">
                  <a16:creationId xmlns:a16="http://schemas.microsoft.com/office/drawing/2014/main" id="{43853162-1830-AFC1-973F-EDAED49E068B}"/>
                </a:ext>
              </a:extLst>
            </p:cNvPr>
            <p:cNvSpPr/>
            <p:nvPr/>
          </p:nvSpPr>
          <p:spPr bwMode="auto">
            <a:xfrm>
              <a:off x="337457" y="2111829"/>
              <a:ext cx="2677889" cy="1346851"/>
            </a:xfrm>
            <a:prstGeom prst="roundRect">
              <a:avLst>
                <a:gd name="adj" fmla="val 6005"/>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tx1"/>
                  </a:solidFill>
                  <a:ea typeface="Segoe UI" pitchFamily="34" charset="0"/>
                  <a:cs typeface="Segoe UI" pitchFamily="34" charset="0"/>
                </a:rPr>
                <a:t>Location</a:t>
              </a:r>
            </a:p>
            <a:p>
              <a:pPr algn="l" defTabSz="932472" fontAlgn="base">
                <a:spcBef>
                  <a:spcPct val="0"/>
                </a:spcBef>
                <a:spcAft>
                  <a:spcPct val="0"/>
                </a:spcAft>
              </a:pPr>
              <a:r>
                <a:rPr lang="en-US" sz="1600">
                  <a:solidFill>
                    <a:schemeClr val="tx1"/>
                  </a:solidFill>
                  <a:ea typeface="Segoe UI" pitchFamily="34" charset="0"/>
                  <a:cs typeface="Segoe UI" pitchFamily="34" charset="0"/>
                </a:rPr>
                <a:t>Calendar</a:t>
              </a:r>
            </a:p>
            <a:p>
              <a:pPr algn="l" defTabSz="932472" fontAlgn="base">
                <a:spcBef>
                  <a:spcPct val="0"/>
                </a:spcBef>
                <a:spcAft>
                  <a:spcPct val="0"/>
                </a:spcAft>
              </a:pPr>
              <a:r>
                <a:rPr lang="en-US" sz="1600">
                  <a:solidFill>
                    <a:schemeClr val="tx1"/>
                  </a:solidFill>
                  <a:ea typeface="Segoe UI" pitchFamily="34" charset="0"/>
                  <a:cs typeface="Segoe UI" pitchFamily="34" charset="0"/>
                </a:rPr>
                <a:t>Contacts</a:t>
              </a:r>
            </a:p>
            <a:p>
              <a:pPr algn="l" defTabSz="932472" fontAlgn="base">
                <a:spcBef>
                  <a:spcPct val="0"/>
                </a:spcBef>
                <a:spcAft>
                  <a:spcPct val="0"/>
                </a:spcAft>
              </a:pPr>
              <a:r>
                <a:rPr lang="en-US" sz="1600">
                  <a:solidFill>
                    <a:schemeClr val="tx1"/>
                  </a:solidFill>
                  <a:ea typeface="Segoe UI" pitchFamily="34" charset="0"/>
                  <a:cs typeface="Segoe UI" pitchFamily="34" charset="0"/>
                </a:rPr>
                <a:t>Time</a:t>
              </a:r>
            </a:p>
          </p:txBody>
        </p:sp>
        <p:sp>
          <p:nvSpPr>
            <p:cNvPr id="4" name="TextBox 3">
              <a:extLst>
                <a:ext uri="{FF2B5EF4-FFF2-40B4-BE49-F238E27FC236}">
                  <a16:creationId xmlns:a16="http://schemas.microsoft.com/office/drawing/2014/main" id="{2C368205-4942-133F-9EFD-B542EC3831D5}"/>
                </a:ext>
              </a:extLst>
            </p:cNvPr>
            <p:cNvSpPr txBox="1"/>
            <p:nvPr/>
          </p:nvSpPr>
          <p:spPr>
            <a:xfrm>
              <a:off x="533401" y="1957940"/>
              <a:ext cx="1942519" cy="246221"/>
            </a:xfrm>
            <a:prstGeom prst="rect">
              <a:avLst/>
            </a:prstGeom>
            <a:solidFill>
              <a:srgbClr val="FFF8F4"/>
            </a:solidFill>
          </p:spPr>
          <p:txBody>
            <a:bodyPr wrap="none" lIns="91440" tIns="0" rIns="91440" bIns="0" rtlCol="0">
              <a:spAutoFit/>
            </a:bodyPr>
            <a:lstStyle/>
            <a:p>
              <a:pPr algn="l"/>
              <a:r>
                <a:rPr lang="en-US" sz="1600">
                  <a:latin typeface="+mj-lt"/>
                </a:rPr>
                <a:t>Context-awareness</a:t>
              </a:r>
            </a:p>
          </p:txBody>
        </p:sp>
      </p:grpSp>
      <p:grpSp>
        <p:nvGrpSpPr>
          <p:cNvPr id="13" name="Group 12">
            <a:extLst>
              <a:ext uri="{FF2B5EF4-FFF2-40B4-BE49-F238E27FC236}">
                <a16:creationId xmlns:a16="http://schemas.microsoft.com/office/drawing/2014/main" id="{08E1BCCF-43D7-1378-BC8A-9E8FF9842B5B}"/>
              </a:ext>
            </a:extLst>
          </p:cNvPr>
          <p:cNvGrpSpPr/>
          <p:nvPr/>
        </p:nvGrpSpPr>
        <p:grpSpPr>
          <a:xfrm>
            <a:off x="3305900" y="1105971"/>
            <a:ext cx="1807028" cy="1656987"/>
            <a:chOff x="6215744" y="1957940"/>
            <a:chExt cx="1807028" cy="1656987"/>
          </a:xfrm>
        </p:grpSpPr>
        <p:sp>
          <p:nvSpPr>
            <p:cNvPr id="7" name="Rounded Rectangle 6">
              <a:extLst>
                <a:ext uri="{FF2B5EF4-FFF2-40B4-BE49-F238E27FC236}">
                  <a16:creationId xmlns:a16="http://schemas.microsoft.com/office/drawing/2014/main" id="{71D64139-C3C9-223B-323E-CA01CDF792F9}"/>
                </a:ext>
              </a:extLst>
            </p:cNvPr>
            <p:cNvSpPr/>
            <p:nvPr/>
          </p:nvSpPr>
          <p:spPr bwMode="auto">
            <a:xfrm>
              <a:off x="6215744" y="2111828"/>
              <a:ext cx="1807028" cy="1503099"/>
            </a:xfrm>
            <a:prstGeom prst="roundRect">
              <a:avLst>
                <a:gd name="adj" fmla="val 6005"/>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tx1"/>
                  </a:solidFill>
                  <a:ea typeface="Segoe UI" pitchFamily="34" charset="0"/>
                  <a:cs typeface="Segoe UI" pitchFamily="34" charset="0"/>
                </a:rPr>
                <a:t>Biometrics</a:t>
              </a:r>
            </a:p>
            <a:p>
              <a:pPr algn="l" defTabSz="932472" fontAlgn="base">
                <a:spcBef>
                  <a:spcPct val="0"/>
                </a:spcBef>
                <a:spcAft>
                  <a:spcPct val="0"/>
                </a:spcAft>
              </a:pPr>
              <a:r>
                <a:rPr lang="en-US" sz="1600">
                  <a:solidFill>
                    <a:schemeClr val="tx1"/>
                  </a:solidFill>
                  <a:ea typeface="Segoe UI" pitchFamily="34" charset="0"/>
                  <a:cs typeface="Segoe UI" pitchFamily="34" charset="0"/>
                </a:rPr>
                <a:t>Sensors</a:t>
              </a:r>
            </a:p>
            <a:p>
              <a:pPr algn="l" defTabSz="932472" fontAlgn="base">
                <a:spcBef>
                  <a:spcPct val="0"/>
                </a:spcBef>
                <a:spcAft>
                  <a:spcPct val="0"/>
                </a:spcAft>
              </a:pPr>
              <a:r>
                <a:rPr lang="en-US" sz="1600">
                  <a:solidFill>
                    <a:schemeClr val="tx1"/>
                  </a:solidFill>
                  <a:ea typeface="Segoe UI" pitchFamily="34" charset="0"/>
                  <a:cs typeface="Segoe UI" pitchFamily="34" charset="0"/>
                </a:rPr>
                <a:t>Text</a:t>
              </a:r>
            </a:p>
            <a:p>
              <a:pPr algn="l" defTabSz="932472" fontAlgn="base">
                <a:spcBef>
                  <a:spcPct val="0"/>
                </a:spcBef>
                <a:spcAft>
                  <a:spcPct val="0"/>
                </a:spcAft>
              </a:pPr>
              <a:r>
                <a:rPr lang="en-US" sz="1600">
                  <a:solidFill>
                    <a:schemeClr val="tx1"/>
                  </a:solidFill>
                  <a:ea typeface="Segoe UI" pitchFamily="34" charset="0"/>
                  <a:cs typeface="Segoe UI" pitchFamily="34" charset="0"/>
                </a:rPr>
                <a:t>Voice</a:t>
              </a:r>
            </a:p>
            <a:p>
              <a:pPr algn="l" defTabSz="932472" fontAlgn="base">
                <a:spcBef>
                  <a:spcPct val="0"/>
                </a:spcBef>
                <a:spcAft>
                  <a:spcPct val="0"/>
                </a:spcAft>
              </a:pPr>
              <a:r>
                <a:rPr lang="en-US" sz="1600">
                  <a:solidFill>
                    <a:schemeClr val="tx1"/>
                  </a:solidFill>
                  <a:ea typeface="Segoe UI" pitchFamily="34" charset="0"/>
                  <a:cs typeface="Segoe UI" pitchFamily="34" charset="0"/>
                </a:rPr>
                <a:t>Vision</a:t>
              </a:r>
            </a:p>
          </p:txBody>
        </p:sp>
        <p:sp>
          <p:nvSpPr>
            <p:cNvPr id="8" name="TextBox 7">
              <a:extLst>
                <a:ext uri="{FF2B5EF4-FFF2-40B4-BE49-F238E27FC236}">
                  <a16:creationId xmlns:a16="http://schemas.microsoft.com/office/drawing/2014/main" id="{C59F5E31-54D4-447E-E0A3-0698A188305E}"/>
                </a:ext>
              </a:extLst>
            </p:cNvPr>
            <p:cNvSpPr txBox="1"/>
            <p:nvPr/>
          </p:nvSpPr>
          <p:spPr>
            <a:xfrm>
              <a:off x="6411687" y="1957940"/>
              <a:ext cx="1260281" cy="246221"/>
            </a:xfrm>
            <a:prstGeom prst="rect">
              <a:avLst/>
            </a:prstGeom>
            <a:solidFill>
              <a:srgbClr val="FFF8F4"/>
            </a:solidFill>
          </p:spPr>
          <p:txBody>
            <a:bodyPr wrap="none" lIns="91440" tIns="0" rIns="91440" bIns="0" rtlCol="0">
              <a:spAutoFit/>
            </a:bodyPr>
            <a:lstStyle/>
            <a:p>
              <a:pPr algn="l"/>
              <a:r>
                <a:rPr lang="en-US" sz="1600">
                  <a:latin typeface="+mj-lt"/>
                </a:rPr>
                <a:t>Multimodal</a:t>
              </a:r>
            </a:p>
          </p:txBody>
        </p:sp>
      </p:grpSp>
      <p:grpSp>
        <p:nvGrpSpPr>
          <p:cNvPr id="14" name="Group 13">
            <a:extLst>
              <a:ext uri="{FF2B5EF4-FFF2-40B4-BE49-F238E27FC236}">
                <a16:creationId xmlns:a16="http://schemas.microsoft.com/office/drawing/2014/main" id="{43E0F140-98D1-3734-0A36-1654BBE95E29}"/>
              </a:ext>
            </a:extLst>
          </p:cNvPr>
          <p:cNvGrpSpPr/>
          <p:nvPr/>
        </p:nvGrpSpPr>
        <p:grpSpPr>
          <a:xfrm>
            <a:off x="385121" y="2762959"/>
            <a:ext cx="2677889" cy="1659094"/>
            <a:chOff x="6215743" y="3304792"/>
            <a:chExt cx="2677889" cy="1659094"/>
          </a:xfrm>
        </p:grpSpPr>
        <p:sp>
          <p:nvSpPr>
            <p:cNvPr id="9" name="Rounded Rectangle 8">
              <a:extLst>
                <a:ext uri="{FF2B5EF4-FFF2-40B4-BE49-F238E27FC236}">
                  <a16:creationId xmlns:a16="http://schemas.microsoft.com/office/drawing/2014/main" id="{36B6B488-9869-AF5F-C648-74D9CAE9AEAD}"/>
                </a:ext>
              </a:extLst>
            </p:cNvPr>
            <p:cNvSpPr/>
            <p:nvPr/>
          </p:nvSpPr>
          <p:spPr bwMode="auto">
            <a:xfrm>
              <a:off x="6215743" y="3458680"/>
              <a:ext cx="2677889" cy="1505206"/>
            </a:xfrm>
            <a:prstGeom prst="roundRect">
              <a:avLst>
                <a:gd name="adj" fmla="val 6005"/>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tx1"/>
                  </a:solidFill>
                  <a:ea typeface="Segoe UI" pitchFamily="34" charset="0"/>
                  <a:cs typeface="Segoe UI" pitchFamily="34" charset="0"/>
                </a:rPr>
                <a:t>App Theme Manager</a:t>
              </a:r>
            </a:p>
            <a:p>
              <a:pPr algn="l" defTabSz="932472" fontAlgn="base">
                <a:spcBef>
                  <a:spcPct val="0"/>
                </a:spcBef>
                <a:spcAft>
                  <a:spcPct val="0"/>
                </a:spcAft>
              </a:pPr>
              <a:r>
                <a:rPr lang="en-US" sz="1600">
                  <a:solidFill>
                    <a:schemeClr val="tx1"/>
                  </a:solidFill>
                  <a:ea typeface="Segoe UI" pitchFamily="34" charset="0"/>
                  <a:cs typeface="Segoe UI" pitchFamily="34" charset="0"/>
                </a:rPr>
                <a:t>Data binding</a:t>
              </a:r>
            </a:p>
            <a:p>
              <a:pPr algn="l" defTabSz="932472" fontAlgn="base">
                <a:spcBef>
                  <a:spcPct val="0"/>
                </a:spcBef>
                <a:spcAft>
                  <a:spcPct val="0"/>
                </a:spcAft>
              </a:pPr>
              <a:r>
                <a:rPr lang="en-US" sz="1600">
                  <a:solidFill>
                    <a:schemeClr val="tx1"/>
                  </a:solidFill>
                  <a:ea typeface="Segoe UI" pitchFamily="34" charset="0"/>
                  <a:cs typeface="Segoe UI" pitchFamily="34" charset="0"/>
                </a:rPr>
                <a:t>Visual State Manager</a:t>
              </a:r>
            </a:p>
            <a:p>
              <a:pPr algn="l" defTabSz="932472" fontAlgn="base">
                <a:spcBef>
                  <a:spcPct val="0"/>
                </a:spcBef>
                <a:spcAft>
                  <a:spcPct val="0"/>
                </a:spcAft>
              </a:pPr>
              <a:r>
                <a:rPr lang="en-US" sz="1600">
                  <a:solidFill>
                    <a:schemeClr val="tx1"/>
                  </a:solidFill>
                  <a:ea typeface="Segoe UI" pitchFamily="34" charset="0"/>
                  <a:cs typeface="Segoe UI" pitchFamily="34" charset="0"/>
                </a:rPr>
                <a:t>Templated layout</a:t>
              </a:r>
            </a:p>
            <a:p>
              <a:pPr algn="l" defTabSz="932472" fontAlgn="base">
                <a:spcBef>
                  <a:spcPct val="0"/>
                </a:spcBef>
                <a:spcAft>
                  <a:spcPct val="0"/>
                </a:spcAft>
              </a:pPr>
              <a:r>
                <a:rPr lang="en-US" sz="1600">
                  <a:solidFill>
                    <a:schemeClr val="tx1"/>
                  </a:solidFill>
                  <a:ea typeface="Segoe UI" pitchFamily="34" charset="0"/>
                  <a:cs typeface="Segoe UI" pitchFamily="34" charset="0"/>
                </a:rPr>
                <a:t>Adaptive Triggers</a:t>
              </a:r>
            </a:p>
          </p:txBody>
        </p:sp>
        <p:sp>
          <p:nvSpPr>
            <p:cNvPr id="10" name="TextBox 9">
              <a:extLst>
                <a:ext uri="{FF2B5EF4-FFF2-40B4-BE49-F238E27FC236}">
                  <a16:creationId xmlns:a16="http://schemas.microsoft.com/office/drawing/2014/main" id="{7DAB37FC-A15F-1D56-A137-635B0583779B}"/>
                </a:ext>
              </a:extLst>
            </p:cNvPr>
            <p:cNvSpPr txBox="1"/>
            <p:nvPr/>
          </p:nvSpPr>
          <p:spPr>
            <a:xfrm>
              <a:off x="6411687" y="3304792"/>
              <a:ext cx="1274708" cy="246221"/>
            </a:xfrm>
            <a:prstGeom prst="rect">
              <a:avLst/>
            </a:prstGeom>
            <a:solidFill>
              <a:srgbClr val="FFF8F4"/>
            </a:solidFill>
          </p:spPr>
          <p:txBody>
            <a:bodyPr wrap="none" lIns="91440" tIns="0" rIns="91440" bIns="0" rtlCol="0">
              <a:spAutoFit/>
            </a:bodyPr>
            <a:lstStyle/>
            <a:p>
              <a:pPr algn="l"/>
              <a:r>
                <a:rPr lang="en-US" sz="1600">
                  <a:latin typeface="+mj-lt"/>
                </a:rPr>
                <a:t>Adaptive UI</a:t>
              </a:r>
            </a:p>
          </p:txBody>
        </p:sp>
      </p:grpSp>
      <p:grpSp>
        <p:nvGrpSpPr>
          <p:cNvPr id="15" name="Group 14">
            <a:extLst>
              <a:ext uri="{FF2B5EF4-FFF2-40B4-BE49-F238E27FC236}">
                <a16:creationId xmlns:a16="http://schemas.microsoft.com/office/drawing/2014/main" id="{4E1801C2-3AB8-C4AF-2114-3DED6B135EE1}"/>
              </a:ext>
            </a:extLst>
          </p:cNvPr>
          <p:cNvGrpSpPr/>
          <p:nvPr/>
        </p:nvGrpSpPr>
        <p:grpSpPr>
          <a:xfrm>
            <a:off x="385121" y="4550437"/>
            <a:ext cx="2677889" cy="2047847"/>
            <a:chOff x="6215744" y="1957940"/>
            <a:chExt cx="2677889" cy="2047847"/>
          </a:xfrm>
        </p:grpSpPr>
        <p:sp>
          <p:nvSpPr>
            <p:cNvPr id="16" name="Rounded Rectangle 15">
              <a:extLst>
                <a:ext uri="{FF2B5EF4-FFF2-40B4-BE49-F238E27FC236}">
                  <a16:creationId xmlns:a16="http://schemas.microsoft.com/office/drawing/2014/main" id="{4A066098-B1B8-7027-4664-C9960EC2A5FB}"/>
                </a:ext>
              </a:extLst>
            </p:cNvPr>
            <p:cNvSpPr/>
            <p:nvPr/>
          </p:nvSpPr>
          <p:spPr bwMode="auto">
            <a:xfrm>
              <a:off x="6215744" y="2111828"/>
              <a:ext cx="2677889" cy="1893959"/>
            </a:xfrm>
            <a:prstGeom prst="roundRect">
              <a:avLst>
                <a:gd name="adj" fmla="val 6005"/>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tx1"/>
                  </a:solidFill>
                  <a:ea typeface="Segoe UI" pitchFamily="34" charset="0"/>
                  <a:cs typeface="Segoe UI" pitchFamily="34" charset="0"/>
                </a:rPr>
                <a:t>Open AI</a:t>
              </a:r>
            </a:p>
            <a:p>
              <a:pPr algn="l" defTabSz="932472" fontAlgn="base">
                <a:spcBef>
                  <a:spcPct val="0"/>
                </a:spcBef>
                <a:spcAft>
                  <a:spcPct val="0"/>
                </a:spcAft>
              </a:pPr>
              <a:r>
                <a:rPr lang="en-US" sz="1600" err="1">
                  <a:solidFill>
                    <a:schemeClr val="tx1"/>
                  </a:solidFill>
                  <a:ea typeface="Segoe UI" pitchFamily="34" charset="0"/>
                  <a:cs typeface="Segoe UI" pitchFamily="34" charset="0"/>
                </a:rPr>
                <a:t>Microsoft.Extensions.AI</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a:solidFill>
                    <a:schemeClr val="tx1"/>
                  </a:solidFill>
                  <a:ea typeface="Segoe UI" pitchFamily="34" charset="0"/>
                  <a:cs typeface="Segoe UI" pitchFamily="34" charset="0"/>
                </a:rPr>
                <a:t>Semantic Kernel</a:t>
              </a:r>
            </a:p>
            <a:p>
              <a:pPr algn="l" defTabSz="932472" fontAlgn="base">
                <a:spcBef>
                  <a:spcPct val="0"/>
                </a:spcBef>
                <a:spcAft>
                  <a:spcPct val="0"/>
                </a:spcAft>
              </a:pPr>
              <a:r>
                <a:rPr lang="en-US" sz="1600">
                  <a:solidFill>
                    <a:schemeClr val="tx1"/>
                  </a:solidFill>
                  <a:ea typeface="Segoe UI" pitchFamily="34" charset="0"/>
                  <a:cs typeface="Segoe UI" pitchFamily="34" charset="0"/>
                </a:rPr>
                <a:t>Model Context Protocol</a:t>
              </a:r>
            </a:p>
            <a:p>
              <a:pPr algn="l" defTabSz="932472" fontAlgn="base">
                <a:spcBef>
                  <a:spcPct val="0"/>
                </a:spcBef>
                <a:spcAft>
                  <a:spcPct val="0"/>
                </a:spcAft>
              </a:pPr>
              <a:r>
                <a:rPr lang="en-US" sz="1600">
                  <a:solidFill>
                    <a:schemeClr val="tx1"/>
                  </a:solidFill>
                  <a:ea typeface="Segoe UI" pitchFamily="34" charset="0"/>
                  <a:cs typeface="Segoe UI" pitchFamily="34" charset="0"/>
                </a:rPr>
                <a:t>Tool calling</a:t>
              </a:r>
            </a:p>
            <a:p>
              <a:pPr algn="l" defTabSz="932472" fontAlgn="base">
                <a:spcBef>
                  <a:spcPct val="0"/>
                </a:spcBef>
                <a:spcAft>
                  <a:spcPct val="0"/>
                </a:spcAft>
              </a:pPr>
              <a:r>
                <a:rPr lang="en-US" sz="1600">
                  <a:solidFill>
                    <a:schemeClr val="tx1"/>
                  </a:solidFill>
                  <a:ea typeface="Segoe UI" pitchFamily="34" charset="0"/>
                  <a:cs typeface="Segoe UI" pitchFamily="34" charset="0"/>
                </a:rPr>
                <a:t>Vector search</a:t>
              </a:r>
            </a:p>
          </p:txBody>
        </p:sp>
        <p:sp>
          <p:nvSpPr>
            <p:cNvPr id="18" name="TextBox 17">
              <a:extLst>
                <a:ext uri="{FF2B5EF4-FFF2-40B4-BE49-F238E27FC236}">
                  <a16:creationId xmlns:a16="http://schemas.microsoft.com/office/drawing/2014/main" id="{E3701541-46AB-F6C2-3C74-CBA865909543}"/>
                </a:ext>
              </a:extLst>
            </p:cNvPr>
            <p:cNvSpPr txBox="1"/>
            <p:nvPr/>
          </p:nvSpPr>
          <p:spPr>
            <a:xfrm>
              <a:off x="6411687" y="1957940"/>
              <a:ext cx="381836" cy="246221"/>
            </a:xfrm>
            <a:prstGeom prst="rect">
              <a:avLst/>
            </a:prstGeom>
            <a:solidFill>
              <a:srgbClr val="FFF8F4"/>
            </a:solidFill>
          </p:spPr>
          <p:txBody>
            <a:bodyPr wrap="none" lIns="91440" tIns="0" rIns="91440" bIns="0" rtlCol="0">
              <a:spAutoFit/>
            </a:bodyPr>
            <a:lstStyle/>
            <a:p>
              <a:pPr algn="l"/>
              <a:r>
                <a:rPr lang="en-US" sz="1600">
                  <a:latin typeface="+mj-lt"/>
                </a:rPr>
                <a:t>AI</a:t>
              </a:r>
            </a:p>
          </p:txBody>
        </p:sp>
      </p:grpSp>
      <p:grpSp>
        <p:nvGrpSpPr>
          <p:cNvPr id="5" name="Group 4">
            <a:extLst>
              <a:ext uri="{FF2B5EF4-FFF2-40B4-BE49-F238E27FC236}">
                <a16:creationId xmlns:a16="http://schemas.microsoft.com/office/drawing/2014/main" id="{CEC3E934-B359-2E02-5467-B975E2620D2F}"/>
              </a:ext>
            </a:extLst>
          </p:cNvPr>
          <p:cNvGrpSpPr/>
          <p:nvPr/>
        </p:nvGrpSpPr>
        <p:grpSpPr>
          <a:xfrm>
            <a:off x="3278008" y="2897429"/>
            <a:ext cx="2817992" cy="2209091"/>
            <a:chOff x="6215744" y="1957940"/>
            <a:chExt cx="2817992" cy="2209091"/>
          </a:xfrm>
        </p:grpSpPr>
        <p:sp>
          <p:nvSpPr>
            <p:cNvPr id="6" name="Rounded Rectangle 5">
              <a:extLst>
                <a:ext uri="{FF2B5EF4-FFF2-40B4-BE49-F238E27FC236}">
                  <a16:creationId xmlns:a16="http://schemas.microsoft.com/office/drawing/2014/main" id="{6D60D004-7AA7-26BA-F228-D9462A63B0D8}"/>
                </a:ext>
              </a:extLst>
            </p:cNvPr>
            <p:cNvSpPr/>
            <p:nvPr/>
          </p:nvSpPr>
          <p:spPr bwMode="auto">
            <a:xfrm>
              <a:off x="6215744" y="2111828"/>
              <a:ext cx="2817992" cy="2055203"/>
            </a:xfrm>
            <a:prstGeom prst="roundRect">
              <a:avLst>
                <a:gd name="adj" fmla="val 6005"/>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tx1"/>
                  </a:solidFill>
                  <a:ea typeface="Segoe UI" pitchFamily="34" charset="0"/>
                  <a:cs typeface="Segoe UI" pitchFamily="34" charset="0"/>
                </a:rPr>
                <a:t>Azure AI Foundry</a:t>
              </a:r>
            </a:p>
            <a:p>
              <a:pPr algn="l" defTabSz="932472" fontAlgn="base">
                <a:spcBef>
                  <a:spcPct val="0"/>
                </a:spcBef>
                <a:spcAft>
                  <a:spcPct val="0"/>
                </a:spcAft>
              </a:pPr>
              <a:r>
                <a:rPr lang="en-US" sz="1600">
                  <a:solidFill>
                    <a:schemeClr val="tx1"/>
                  </a:solidFill>
                  <a:ea typeface="Segoe UI" pitchFamily="34" charset="0"/>
                  <a:cs typeface="Segoe UI" pitchFamily="34" charset="0"/>
                </a:rPr>
                <a:t>Open AI</a:t>
              </a:r>
            </a:p>
            <a:p>
              <a:pPr algn="l" defTabSz="932472" fontAlgn="base">
                <a:spcBef>
                  <a:spcPct val="0"/>
                </a:spcBef>
                <a:spcAft>
                  <a:spcPct val="0"/>
                </a:spcAft>
              </a:pPr>
              <a:r>
                <a:rPr lang="en-US" sz="1600" err="1">
                  <a:solidFill>
                    <a:schemeClr val="tx1"/>
                  </a:solidFill>
                  <a:ea typeface="Segoe UI" pitchFamily="34" charset="0"/>
                  <a:cs typeface="Segoe UI" pitchFamily="34" charset="0"/>
                </a:rPr>
                <a:t>Ollama</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a:solidFill>
                    <a:schemeClr val="tx1"/>
                  </a:solidFill>
                  <a:ea typeface="Segoe UI" pitchFamily="34" charset="0"/>
                  <a:cs typeface="Segoe UI" pitchFamily="34" charset="0"/>
                </a:rPr>
                <a:t>ONNX</a:t>
              </a:r>
            </a:p>
            <a:p>
              <a:pPr algn="l" defTabSz="932472" fontAlgn="base">
                <a:spcBef>
                  <a:spcPct val="0"/>
                </a:spcBef>
                <a:spcAft>
                  <a:spcPct val="0"/>
                </a:spcAft>
              </a:pPr>
              <a:endParaRPr lang="en-US" sz="1600">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C51A9DE9-A7DE-0586-D33A-AC16E495D1B7}"/>
                </a:ext>
              </a:extLst>
            </p:cNvPr>
            <p:cNvSpPr txBox="1"/>
            <p:nvPr/>
          </p:nvSpPr>
          <p:spPr>
            <a:xfrm>
              <a:off x="6411687" y="1957940"/>
              <a:ext cx="1593193" cy="246221"/>
            </a:xfrm>
            <a:prstGeom prst="rect">
              <a:avLst/>
            </a:prstGeom>
            <a:solidFill>
              <a:srgbClr val="FFF8F4"/>
            </a:solidFill>
          </p:spPr>
          <p:txBody>
            <a:bodyPr wrap="none" lIns="91440" tIns="0" rIns="91440" bIns="0" rtlCol="0">
              <a:spAutoFit/>
            </a:bodyPr>
            <a:lstStyle/>
            <a:p>
              <a:pPr algn="l"/>
              <a:r>
                <a:rPr lang="en-US" sz="1600">
                  <a:latin typeface="+mj-lt"/>
                </a:rPr>
                <a:t>Model Support</a:t>
              </a:r>
            </a:p>
          </p:txBody>
        </p:sp>
      </p:grpSp>
      <p:grpSp>
        <p:nvGrpSpPr>
          <p:cNvPr id="22" name="Group 21">
            <a:extLst>
              <a:ext uri="{FF2B5EF4-FFF2-40B4-BE49-F238E27FC236}">
                <a16:creationId xmlns:a16="http://schemas.microsoft.com/office/drawing/2014/main" id="{B146AA87-D1B0-B062-1278-253647B2CA9A}"/>
              </a:ext>
            </a:extLst>
          </p:cNvPr>
          <p:cNvGrpSpPr/>
          <p:nvPr/>
        </p:nvGrpSpPr>
        <p:grpSpPr>
          <a:xfrm>
            <a:off x="6338890" y="1105971"/>
            <a:ext cx="5278927" cy="5492314"/>
            <a:chOff x="6215743" y="1957940"/>
            <a:chExt cx="5278927" cy="5492314"/>
          </a:xfrm>
        </p:grpSpPr>
        <p:sp>
          <p:nvSpPr>
            <p:cNvPr id="23" name="Rounded Rectangle 22">
              <a:extLst>
                <a:ext uri="{FF2B5EF4-FFF2-40B4-BE49-F238E27FC236}">
                  <a16:creationId xmlns:a16="http://schemas.microsoft.com/office/drawing/2014/main" id="{C871AC67-08EC-6A64-716A-E08DFE2A21B8}"/>
                </a:ext>
              </a:extLst>
            </p:cNvPr>
            <p:cNvSpPr/>
            <p:nvPr/>
          </p:nvSpPr>
          <p:spPr bwMode="auto">
            <a:xfrm>
              <a:off x="6215743" y="2111828"/>
              <a:ext cx="5278927" cy="5338426"/>
            </a:xfrm>
            <a:prstGeom prst="roundRect">
              <a:avLst>
                <a:gd name="adj" fmla="val 6005"/>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algn="l" defTabSz="932472" fontAlgn="base">
                <a:spcBef>
                  <a:spcPct val="0"/>
                </a:spcBef>
                <a:spcAft>
                  <a:spcPct val="0"/>
                </a:spcAft>
              </a:pPr>
              <a:r>
                <a:rPr lang="en-US" sz="1600" err="1">
                  <a:solidFill>
                    <a:schemeClr val="tx1"/>
                  </a:solidFill>
                  <a:ea typeface="Segoe UI" pitchFamily="34" charset="0"/>
                  <a:cs typeface="Segoe UI" pitchFamily="34" charset="0"/>
                </a:rPr>
                <a:t>ActivityIndicator</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BlazorWebView</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a:solidFill>
                    <a:schemeClr val="tx1"/>
                  </a:solidFill>
                  <a:ea typeface="Segoe UI" pitchFamily="34" charset="0"/>
                  <a:cs typeface="Segoe UI" pitchFamily="34" charset="0"/>
                </a:rPr>
                <a:t>Border</a:t>
              </a:r>
            </a:p>
            <a:p>
              <a:pPr algn="l" defTabSz="932472" fontAlgn="base">
                <a:spcBef>
                  <a:spcPct val="0"/>
                </a:spcBef>
                <a:spcAft>
                  <a:spcPct val="0"/>
                </a:spcAft>
              </a:pPr>
              <a:r>
                <a:rPr lang="en-US" sz="1600" err="1">
                  <a:solidFill>
                    <a:schemeClr val="tx1"/>
                  </a:solidFill>
                  <a:ea typeface="Segoe UI" pitchFamily="34" charset="0"/>
                  <a:cs typeface="Segoe UI" pitchFamily="34" charset="0"/>
                </a:rPr>
                <a:t>BoxView</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a:solidFill>
                    <a:schemeClr val="tx1"/>
                  </a:solidFill>
                  <a:ea typeface="Segoe UI" pitchFamily="34" charset="0"/>
                  <a:cs typeface="Segoe UI" pitchFamily="34" charset="0"/>
                </a:rPr>
                <a:t>Button</a:t>
              </a:r>
            </a:p>
            <a:p>
              <a:pPr algn="l" defTabSz="932472" fontAlgn="base">
                <a:spcBef>
                  <a:spcPct val="0"/>
                </a:spcBef>
                <a:spcAft>
                  <a:spcPct val="0"/>
                </a:spcAft>
              </a:pPr>
              <a:r>
                <a:rPr lang="en-US" sz="1600" err="1">
                  <a:solidFill>
                    <a:schemeClr val="tx1"/>
                  </a:solidFill>
                  <a:ea typeface="Segoe UI" pitchFamily="34" charset="0"/>
                  <a:cs typeface="Segoe UI" pitchFamily="34" charset="0"/>
                </a:rPr>
                <a:t>CarouselView</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CheckBox</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CollectionView</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ContentView</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DatePicker</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a:solidFill>
                    <a:schemeClr val="tx1"/>
                  </a:solidFill>
                  <a:ea typeface="Segoe UI" pitchFamily="34" charset="0"/>
                  <a:cs typeface="Segoe UI" pitchFamily="34" charset="0"/>
                </a:rPr>
                <a:t>Editor</a:t>
              </a:r>
            </a:p>
            <a:p>
              <a:pPr algn="l" defTabSz="932472" fontAlgn="base">
                <a:spcBef>
                  <a:spcPct val="0"/>
                </a:spcBef>
                <a:spcAft>
                  <a:spcPct val="0"/>
                </a:spcAft>
              </a:pPr>
              <a:r>
                <a:rPr lang="en-US" sz="1600">
                  <a:solidFill>
                    <a:schemeClr val="tx1"/>
                  </a:solidFill>
                  <a:ea typeface="Segoe UI" pitchFamily="34" charset="0"/>
                  <a:cs typeface="Segoe UI" pitchFamily="34" charset="0"/>
                </a:rPr>
                <a:t>Ellipse</a:t>
              </a:r>
            </a:p>
            <a:p>
              <a:pPr algn="l" defTabSz="932472" fontAlgn="base">
                <a:spcBef>
                  <a:spcPct val="0"/>
                </a:spcBef>
                <a:spcAft>
                  <a:spcPct val="0"/>
                </a:spcAft>
              </a:pPr>
              <a:r>
                <a:rPr lang="en-US" sz="1600">
                  <a:solidFill>
                    <a:schemeClr val="tx1"/>
                  </a:solidFill>
                  <a:ea typeface="Segoe UI" pitchFamily="34" charset="0"/>
                  <a:cs typeface="Segoe UI" pitchFamily="34" charset="0"/>
                </a:rPr>
                <a:t>Entry</a:t>
              </a:r>
            </a:p>
            <a:p>
              <a:pPr algn="l" defTabSz="932472" fontAlgn="base">
                <a:spcBef>
                  <a:spcPct val="0"/>
                </a:spcBef>
                <a:spcAft>
                  <a:spcPct val="0"/>
                </a:spcAft>
              </a:pPr>
              <a:r>
                <a:rPr lang="en-US" sz="1600" err="1">
                  <a:solidFill>
                    <a:schemeClr val="tx1"/>
                  </a:solidFill>
                  <a:ea typeface="Segoe UI" pitchFamily="34" charset="0"/>
                  <a:cs typeface="Segoe UI" pitchFamily="34" charset="0"/>
                </a:rPr>
                <a:t>GraphicsView</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HybridWebView</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a:solidFill>
                    <a:schemeClr val="tx1"/>
                  </a:solidFill>
                  <a:ea typeface="Segoe UI" pitchFamily="34" charset="0"/>
                  <a:cs typeface="Segoe UI" pitchFamily="34" charset="0"/>
                </a:rPr>
                <a:t>Image</a:t>
              </a:r>
            </a:p>
            <a:p>
              <a:pPr algn="l" defTabSz="932472" fontAlgn="base">
                <a:spcBef>
                  <a:spcPct val="0"/>
                </a:spcBef>
                <a:spcAft>
                  <a:spcPct val="0"/>
                </a:spcAft>
              </a:pPr>
              <a:r>
                <a:rPr lang="en-US" sz="1600" err="1">
                  <a:solidFill>
                    <a:schemeClr val="tx1"/>
                  </a:solidFill>
                  <a:ea typeface="Segoe UI" pitchFamily="34" charset="0"/>
                  <a:cs typeface="Segoe UI" pitchFamily="34" charset="0"/>
                </a:rPr>
                <a:t>ImageButton</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IndicatorView</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a:solidFill>
                    <a:schemeClr val="tx1"/>
                  </a:solidFill>
                  <a:ea typeface="Segoe UI" pitchFamily="34" charset="0"/>
                  <a:cs typeface="Segoe UI" pitchFamily="34" charset="0"/>
                </a:rPr>
                <a:t>Label</a:t>
              </a:r>
            </a:p>
            <a:p>
              <a:pPr algn="l" defTabSz="932472" fontAlgn="base">
                <a:spcBef>
                  <a:spcPct val="0"/>
                </a:spcBef>
                <a:spcAft>
                  <a:spcPct val="0"/>
                </a:spcAft>
              </a:pPr>
              <a:r>
                <a:rPr lang="en-US" sz="1600">
                  <a:solidFill>
                    <a:schemeClr val="tx1"/>
                  </a:solidFill>
                  <a:ea typeface="Segoe UI" pitchFamily="34" charset="0"/>
                  <a:cs typeface="Segoe UI" pitchFamily="34" charset="0"/>
                </a:rPr>
                <a:t>Line</a:t>
              </a:r>
            </a:p>
            <a:p>
              <a:pPr algn="l" defTabSz="932472" fontAlgn="base">
                <a:spcBef>
                  <a:spcPct val="0"/>
                </a:spcBef>
                <a:spcAft>
                  <a:spcPct val="0"/>
                </a:spcAft>
              </a:pPr>
              <a:r>
                <a:rPr lang="en-US" sz="1600">
                  <a:solidFill>
                    <a:schemeClr val="tx1"/>
                  </a:solidFill>
                  <a:ea typeface="Segoe UI" pitchFamily="34" charset="0"/>
                  <a:cs typeface="Segoe UI" pitchFamily="34" charset="0"/>
                </a:rPr>
                <a:t>Map</a:t>
              </a:r>
            </a:p>
            <a:p>
              <a:pPr algn="l" defTabSz="932472" fontAlgn="base">
                <a:spcBef>
                  <a:spcPct val="0"/>
                </a:spcBef>
                <a:spcAft>
                  <a:spcPct val="0"/>
                </a:spcAft>
              </a:pPr>
              <a:r>
                <a:rPr lang="en-US" sz="1600">
                  <a:solidFill>
                    <a:schemeClr val="tx1"/>
                  </a:solidFill>
                  <a:ea typeface="Segoe UI" pitchFamily="34" charset="0"/>
                  <a:cs typeface="Segoe UI" pitchFamily="34" charset="0"/>
                </a:rPr>
                <a:t>Path</a:t>
              </a:r>
            </a:p>
            <a:p>
              <a:pPr algn="l" defTabSz="932472" fontAlgn="base">
                <a:spcBef>
                  <a:spcPct val="0"/>
                </a:spcBef>
                <a:spcAft>
                  <a:spcPct val="0"/>
                </a:spcAft>
              </a:pPr>
              <a:r>
                <a:rPr lang="en-US" sz="1600">
                  <a:solidFill>
                    <a:schemeClr val="tx1"/>
                  </a:solidFill>
                  <a:ea typeface="Segoe UI" pitchFamily="34" charset="0"/>
                  <a:cs typeface="Segoe UI" pitchFamily="34" charset="0"/>
                </a:rPr>
                <a:t>Picker</a:t>
              </a:r>
            </a:p>
            <a:p>
              <a:pPr algn="l" defTabSz="932472" fontAlgn="base">
                <a:spcBef>
                  <a:spcPct val="0"/>
                </a:spcBef>
                <a:spcAft>
                  <a:spcPct val="0"/>
                </a:spcAft>
              </a:pPr>
              <a:r>
                <a:rPr lang="en-US" sz="1600">
                  <a:solidFill>
                    <a:schemeClr val="tx1"/>
                  </a:solidFill>
                  <a:ea typeface="Segoe UI" pitchFamily="34" charset="0"/>
                  <a:cs typeface="Segoe UI" pitchFamily="34" charset="0"/>
                </a:rPr>
                <a:t>Polygon</a:t>
              </a:r>
            </a:p>
            <a:p>
              <a:pPr algn="l" defTabSz="932472" fontAlgn="base">
                <a:spcBef>
                  <a:spcPct val="0"/>
                </a:spcBef>
                <a:spcAft>
                  <a:spcPct val="0"/>
                </a:spcAft>
              </a:pPr>
              <a:r>
                <a:rPr lang="en-US" sz="1600">
                  <a:solidFill>
                    <a:schemeClr val="tx1"/>
                  </a:solidFill>
                  <a:ea typeface="Segoe UI" pitchFamily="34" charset="0"/>
                  <a:cs typeface="Segoe UI" pitchFamily="34" charset="0"/>
                </a:rPr>
                <a:t>Polyline</a:t>
              </a:r>
            </a:p>
            <a:p>
              <a:pPr algn="l" defTabSz="932472" fontAlgn="base">
                <a:spcBef>
                  <a:spcPct val="0"/>
                </a:spcBef>
                <a:spcAft>
                  <a:spcPct val="0"/>
                </a:spcAft>
              </a:pPr>
              <a:r>
                <a:rPr lang="en-US" sz="1600" err="1">
                  <a:solidFill>
                    <a:schemeClr val="tx1"/>
                  </a:solidFill>
                  <a:ea typeface="Segoe UI" pitchFamily="34" charset="0"/>
                  <a:cs typeface="Segoe UI" pitchFamily="34" charset="0"/>
                </a:rPr>
                <a:t>ProgressBar</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RadioButton</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a:solidFill>
                    <a:schemeClr val="tx1"/>
                  </a:solidFill>
                  <a:ea typeface="Segoe UI" pitchFamily="34" charset="0"/>
                  <a:cs typeface="Segoe UI" pitchFamily="34" charset="0"/>
                </a:rPr>
                <a:t>Rectangle</a:t>
              </a:r>
            </a:p>
            <a:p>
              <a:pPr algn="l" defTabSz="932472" fontAlgn="base">
                <a:spcBef>
                  <a:spcPct val="0"/>
                </a:spcBef>
                <a:spcAft>
                  <a:spcPct val="0"/>
                </a:spcAft>
              </a:pPr>
              <a:r>
                <a:rPr lang="en-US" sz="1600" err="1">
                  <a:solidFill>
                    <a:schemeClr val="tx1"/>
                  </a:solidFill>
                  <a:ea typeface="Segoe UI" pitchFamily="34" charset="0"/>
                  <a:cs typeface="Segoe UI" pitchFamily="34" charset="0"/>
                </a:rPr>
                <a:t>RefreshView</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RoundRectangle</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ScrollView</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SearchBar</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SkiaSharp</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a:solidFill>
                    <a:schemeClr val="tx1"/>
                  </a:solidFill>
                  <a:ea typeface="Segoe UI" pitchFamily="34" charset="0"/>
                  <a:cs typeface="Segoe UI" pitchFamily="34" charset="0"/>
                </a:rPr>
                <a:t>Slider</a:t>
              </a:r>
            </a:p>
            <a:p>
              <a:pPr algn="l" defTabSz="932472" fontAlgn="base">
                <a:spcBef>
                  <a:spcPct val="0"/>
                </a:spcBef>
                <a:spcAft>
                  <a:spcPct val="0"/>
                </a:spcAft>
              </a:pPr>
              <a:r>
                <a:rPr lang="en-US" sz="1600">
                  <a:solidFill>
                    <a:schemeClr val="tx1"/>
                  </a:solidFill>
                  <a:ea typeface="Segoe UI" pitchFamily="34" charset="0"/>
                  <a:cs typeface="Segoe UI" pitchFamily="34" charset="0"/>
                </a:rPr>
                <a:t>Stepper</a:t>
              </a:r>
            </a:p>
            <a:p>
              <a:pPr algn="l" defTabSz="932472" fontAlgn="base">
                <a:spcBef>
                  <a:spcPct val="0"/>
                </a:spcBef>
                <a:spcAft>
                  <a:spcPct val="0"/>
                </a:spcAft>
              </a:pPr>
              <a:r>
                <a:rPr lang="en-US" sz="1600">
                  <a:solidFill>
                    <a:schemeClr val="tx1"/>
                  </a:solidFill>
                  <a:ea typeface="Segoe UI" pitchFamily="34" charset="0"/>
                  <a:cs typeface="Segoe UI" pitchFamily="34" charset="0"/>
                </a:rPr>
                <a:t>SwipeView</a:t>
              </a:r>
            </a:p>
            <a:p>
              <a:pPr algn="l" defTabSz="932472" fontAlgn="base">
                <a:spcBef>
                  <a:spcPct val="0"/>
                </a:spcBef>
                <a:spcAft>
                  <a:spcPct val="0"/>
                </a:spcAft>
              </a:pPr>
              <a:r>
                <a:rPr lang="en-US" sz="1600">
                  <a:solidFill>
                    <a:schemeClr val="tx1"/>
                  </a:solidFill>
                  <a:ea typeface="Segoe UI" pitchFamily="34" charset="0"/>
                  <a:cs typeface="Segoe UI" pitchFamily="34" charset="0"/>
                </a:rPr>
                <a:t>Switch</a:t>
              </a:r>
            </a:p>
            <a:p>
              <a:pPr algn="l" defTabSz="932472" fontAlgn="base">
                <a:spcBef>
                  <a:spcPct val="0"/>
                </a:spcBef>
                <a:spcAft>
                  <a:spcPct val="0"/>
                </a:spcAft>
              </a:pPr>
              <a:r>
                <a:rPr lang="en-US" sz="1600" err="1">
                  <a:solidFill>
                    <a:schemeClr val="tx1"/>
                  </a:solidFill>
                  <a:ea typeface="Segoe UI" pitchFamily="34" charset="0"/>
                  <a:cs typeface="Segoe UI" pitchFamily="34" charset="0"/>
                </a:rPr>
                <a:t>TimePicker</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err="1">
                  <a:solidFill>
                    <a:schemeClr val="tx1"/>
                  </a:solidFill>
                  <a:ea typeface="Segoe UI" pitchFamily="34" charset="0"/>
                  <a:cs typeface="Segoe UI" pitchFamily="34" charset="0"/>
                </a:rPr>
                <a:t>TwoPaneView</a:t>
              </a:r>
              <a:endParaRPr lang="en-US" sz="1600">
                <a:solidFill>
                  <a:schemeClr val="tx1"/>
                </a:solidFill>
                <a:ea typeface="Segoe UI" pitchFamily="34" charset="0"/>
                <a:cs typeface="Segoe UI" pitchFamily="34" charset="0"/>
              </a:endParaRPr>
            </a:p>
            <a:p>
              <a:pPr algn="l" defTabSz="932472" fontAlgn="base">
                <a:spcBef>
                  <a:spcPct val="0"/>
                </a:spcBef>
                <a:spcAft>
                  <a:spcPct val="0"/>
                </a:spcAft>
              </a:pPr>
              <a:r>
                <a:rPr lang="en-US" sz="1600">
                  <a:solidFill>
                    <a:schemeClr val="tx1"/>
                  </a:solidFill>
                  <a:ea typeface="Segoe UI" pitchFamily="34" charset="0"/>
                  <a:cs typeface="Segoe UI" pitchFamily="34" charset="0"/>
                </a:rPr>
                <a:t>WebView</a:t>
              </a:r>
            </a:p>
          </p:txBody>
        </p:sp>
        <p:sp>
          <p:nvSpPr>
            <p:cNvPr id="24" name="TextBox 23">
              <a:extLst>
                <a:ext uri="{FF2B5EF4-FFF2-40B4-BE49-F238E27FC236}">
                  <a16:creationId xmlns:a16="http://schemas.microsoft.com/office/drawing/2014/main" id="{0C5521A8-4134-92D9-70B8-4E5891AC44E2}"/>
                </a:ext>
              </a:extLst>
            </p:cNvPr>
            <p:cNvSpPr txBox="1"/>
            <p:nvPr/>
          </p:nvSpPr>
          <p:spPr>
            <a:xfrm>
              <a:off x="6411687" y="1957940"/>
              <a:ext cx="1224822" cy="246221"/>
            </a:xfrm>
            <a:prstGeom prst="rect">
              <a:avLst/>
            </a:prstGeom>
            <a:solidFill>
              <a:srgbClr val="FFF8F4"/>
            </a:solidFill>
          </p:spPr>
          <p:txBody>
            <a:bodyPr wrap="none" lIns="91440" tIns="0" rIns="91440" bIns="0" rtlCol="0">
              <a:spAutoFit/>
            </a:bodyPr>
            <a:lstStyle/>
            <a:p>
              <a:pPr algn="l"/>
              <a:r>
                <a:rPr lang="en-US" sz="1600">
                  <a:latin typeface="+mj-lt"/>
                </a:rPr>
                <a:t>UI Controls</a:t>
              </a:r>
            </a:p>
          </p:txBody>
        </p:sp>
      </p:grpSp>
    </p:spTree>
    <p:extLst>
      <p:ext uri="{BB962C8B-B14F-4D97-AF65-F5344CB8AC3E}">
        <p14:creationId xmlns:p14="http://schemas.microsoft.com/office/powerpoint/2010/main" val="1310827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10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15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2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25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98B5-41A9-A0B4-721A-965EE3BEB8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9C9FCD-4142-93C6-A113-FDB340F45429}"/>
              </a:ext>
            </a:extLst>
          </p:cNvPr>
          <p:cNvSpPr>
            <a:spLocks noGrp="1"/>
          </p:cNvSpPr>
          <p:nvPr>
            <p:ph type="title"/>
          </p:nvPr>
        </p:nvSpPr>
        <p:spPr/>
        <p:txBody>
          <a:bodyPr/>
          <a:lstStyle/>
          <a:p>
            <a:r>
              <a:rPr lang="en-US"/>
              <a:t>Microsoft.Extensions.AI</a:t>
            </a:r>
          </a:p>
        </p:txBody>
      </p:sp>
      <p:sp>
        <p:nvSpPr>
          <p:cNvPr id="9" name="Text Placeholder 8">
            <a:extLst>
              <a:ext uri="{FF2B5EF4-FFF2-40B4-BE49-F238E27FC236}">
                <a16:creationId xmlns:a16="http://schemas.microsoft.com/office/drawing/2014/main" id="{5C8BE962-3A29-8EBA-B15A-272C5EBFF778}"/>
              </a:ext>
            </a:extLst>
          </p:cNvPr>
          <p:cNvSpPr>
            <a:spLocks noGrp="1"/>
          </p:cNvSpPr>
          <p:nvPr>
            <p:ph type="body" sz="quarter" idx="13"/>
          </p:nvPr>
        </p:nvSpPr>
        <p:spPr/>
        <p:txBody>
          <a:bodyPr/>
          <a:lstStyle/>
          <a:p>
            <a:r>
              <a:rPr lang="en-US" err="1"/>
              <a:t>ChatClientServices.cs</a:t>
            </a:r>
            <a:endParaRPr lang="en-US"/>
          </a:p>
        </p:txBody>
      </p:sp>
      <p:sp>
        <p:nvSpPr>
          <p:cNvPr id="5" name="Text Placeholder 4">
            <a:extLst>
              <a:ext uri="{FF2B5EF4-FFF2-40B4-BE49-F238E27FC236}">
                <a16:creationId xmlns:a16="http://schemas.microsoft.com/office/drawing/2014/main" id="{65984563-9F6E-5520-1981-976EA7A21A85}"/>
              </a:ext>
            </a:extLst>
          </p:cNvPr>
          <p:cNvSpPr>
            <a:spLocks noGrp="1"/>
          </p:cNvSpPr>
          <p:nvPr>
            <p:ph type="body" sz="quarter" idx="10"/>
          </p:nvPr>
        </p:nvSpPr>
        <p:spPr>
          <a:xfrm>
            <a:off x="588263" y="2099310"/>
            <a:ext cx="11018520" cy="2769989"/>
          </a:xfrm>
        </p:spPr>
        <p:txBody>
          <a:bodyPr/>
          <a:lstStyle/>
          <a:p>
            <a:r>
              <a:rPr lang="en-US" sz="2000" b="0">
                <a:solidFill>
                  <a:srgbClr val="0000FF"/>
                </a:solidFill>
                <a:effectLst/>
                <a:ea typeface="Fira Mono for Powerline" panose="020B0509050000020004" pitchFamily="49" charset="0"/>
              </a:rPr>
              <a:t>_</a:t>
            </a:r>
            <a:r>
              <a:rPr lang="en-US" sz="2000" b="0" err="1">
                <a:solidFill>
                  <a:srgbClr val="001080"/>
                </a:solidFill>
                <a:effectLst/>
                <a:ea typeface="Fira Mono for Powerline" panose="020B0509050000020004" pitchFamily="49" charset="0"/>
              </a:rPr>
              <a:t>chatClient</a:t>
            </a:r>
            <a:r>
              <a:rPr lang="en-US" sz="2000" b="0">
                <a:solidFill>
                  <a:srgbClr val="3B3B3B"/>
                </a:solidFill>
                <a:effectLst/>
                <a:ea typeface="Fira Mono for Powerline" panose="020B0509050000020004" pitchFamily="49" charset="0"/>
              </a:rPr>
              <a:t> </a:t>
            </a:r>
            <a:r>
              <a:rPr lang="en-US" sz="2000" b="0">
                <a:solidFill>
                  <a:srgbClr val="000000"/>
                </a:solidFill>
                <a:effectLst/>
                <a:ea typeface="Fira Mono for Powerline" panose="020B0509050000020004" pitchFamily="49" charset="0"/>
              </a:rPr>
              <a:t>=</a:t>
            </a:r>
            <a:r>
              <a:rPr lang="en-US" sz="2000" b="0">
                <a:solidFill>
                  <a:srgbClr val="3B3B3B"/>
                </a:solidFill>
                <a:effectLst/>
                <a:ea typeface="Fira Mono for Powerline" panose="020B0509050000020004" pitchFamily="49" charset="0"/>
              </a:rPr>
              <a:t> </a:t>
            </a:r>
            <a:r>
              <a:rPr lang="en-US" sz="2000">
                <a:solidFill>
                  <a:srgbClr val="0000FF"/>
                </a:solidFill>
                <a:ea typeface="Fira Mono for Powerline" panose="020B0509050000020004" pitchFamily="49" charset="0"/>
              </a:rPr>
              <a:t>new</a:t>
            </a:r>
            <a:r>
              <a:rPr lang="en-US" sz="2000">
                <a:solidFill>
                  <a:srgbClr val="3B3B3B"/>
                </a:solidFill>
                <a:ea typeface="Fira Mono for Powerline" panose="020B0509050000020004" pitchFamily="49" charset="0"/>
              </a:rPr>
              <a:t> </a:t>
            </a:r>
            <a:r>
              <a:rPr lang="en-US" sz="2000" err="1">
                <a:solidFill>
                  <a:srgbClr val="001080"/>
                </a:solidFill>
                <a:ea typeface="Fira Mono for Powerline" panose="020B0509050000020004" pitchFamily="49" charset="0"/>
              </a:rPr>
              <a:t>OpenAIClient</a:t>
            </a:r>
            <a:r>
              <a:rPr lang="en-US" sz="2000">
                <a:solidFill>
                  <a:srgbClr val="3B3B3B"/>
                </a:solidFill>
                <a:ea typeface="Fira Mono for Powerline" panose="020B0509050000020004" pitchFamily="49" charset="0"/>
              </a:rPr>
              <a:t>(</a:t>
            </a:r>
            <a:r>
              <a:rPr lang="en-US" sz="2000" err="1">
                <a:solidFill>
                  <a:srgbClr val="001080"/>
                </a:solidFill>
                <a:ea typeface="Fira Mono for Powerline" panose="020B0509050000020004" pitchFamily="49" charset="0"/>
              </a:rPr>
              <a:t>apiKey</a:t>
            </a:r>
            <a:r>
              <a:rPr lang="en-US" sz="2000">
                <a:solidFill>
                  <a:srgbClr val="3B3B3B"/>
                </a:solidFill>
                <a:ea typeface="Fira Mono for Powerline" panose="020B0509050000020004" pitchFamily="49" charset="0"/>
              </a:rPr>
              <a:t>)</a:t>
            </a:r>
          </a:p>
          <a:p>
            <a:r>
              <a:rPr lang="ko-KR" altLang="en-US" sz="2000" b="0">
                <a:solidFill>
                  <a:srgbClr val="000000"/>
                </a:solidFill>
                <a:effectLst/>
                <a:ea typeface="Fira Mono for Powerline" panose="020B0509050000020004" pitchFamily="49" charset="0"/>
              </a:rPr>
              <a:t>  </a:t>
            </a:r>
            <a:r>
              <a:rPr lang="en-US" sz="2000" b="0">
                <a:solidFill>
                  <a:srgbClr val="000000"/>
                </a:solidFill>
                <a:effectLst/>
                <a:ea typeface="Fira Mono for Powerline" panose="020B0509050000020004" pitchFamily="49" charset="0"/>
              </a:rPr>
              <a:t>.</a:t>
            </a:r>
            <a:r>
              <a:rPr lang="en-US" sz="2000" b="0" err="1">
                <a:solidFill>
                  <a:srgbClr val="001080"/>
                </a:solidFill>
                <a:effectLst/>
                <a:ea typeface="Fira Mono for Powerline" panose="020B0509050000020004" pitchFamily="49" charset="0"/>
              </a:rPr>
              <a:t>GetChatClient</a:t>
            </a:r>
            <a:r>
              <a:rPr lang="en-US" sz="2000" b="0">
                <a:solidFill>
                  <a:srgbClr val="3B3B3B"/>
                </a:solidFill>
                <a:effectLst/>
                <a:ea typeface="Fira Mono for Powerline" panose="020B0509050000020004" pitchFamily="49" charset="0"/>
              </a:rPr>
              <a:t>(</a:t>
            </a:r>
            <a:r>
              <a:rPr lang="en-US" sz="2000" b="0">
                <a:solidFill>
                  <a:srgbClr val="001080"/>
                </a:solidFill>
                <a:effectLst/>
                <a:ea typeface="Fira Mono for Powerline" panose="020B0509050000020004" pitchFamily="49" charset="0"/>
              </a:rPr>
              <a:t>model</a:t>
            </a:r>
            <a:r>
              <a:rPr lang="en-US" sz="2000" b="0">
                <a:solidFill>
                  <a:srgbClr val="3B3B3B"/>
                </a:solidFill>
                <a:effectLst/>
                <a:ea typeface="Fira Mono for Powerline" panose="020B0509050000020004" pitchFamily="49" charset="0"/>
              </a:rPr>
              <a:t>: </a:t>
            </a:r>
            <a:r>
              <a:rPr lang="en-US" sz="2000" b="0">
                <a:solidFill>
                  <a:srgbClr val="001080"/>
                </a:solidFill>
                <a:effectLst/>
                <a:ea typeface="Fira Mono for Powerline" panose="020B0509050000020004" pitchFamily="49" charset="0"/>
              </a:rPr>
              <a:t>model</a:t>
            </a:r>
            <a:r>
              <a:rPr lang="en-US" sz="2000" b="0">
                <a:solidFill>
                  <a:srgbClr val="3B3B3B"/>
                </a:solidFill>
                <a:effectLst/>
                <a:ea typeface="Fira Mono for Powerline" panose="020B0509050000020004" pitchFamily="49" charset="0"/>
              </a:rPr>
              <a:t>)</a:t>
            </a:r>
          </a:p>
          <a:p>
            <a:r>
              <a:rPr lang="ko-KR" altLang="en-US" sz="2000" b="0">
                <a:solidFill>
                  <a:srgbClr val="000000"/>
                </a:solidFill>
                <a:effectLst/>
                <a:ea typeface="Fira Mono for Powerline" panose="020B0509050000020004" pitchFamily="49" charset="0"/>
              </a:rPr>
              <a:t>  </a:t>
            </a:r>
            <a:r>
              <a:rPr lang="en-US" sz="2000" b="0">
                <a:solidFill>
                  <a:srgbClr val="000000"/>
                </a:solidFill>
                <a:effectLst/>
                <a:ea typeface="Fira Mono for Powerline" panose="020B0509050000020004" pitchFamily="49" charset="0"/>
              </a:rPr>
              <a:t>.</a:t>
            </a:r>
            <a:r>
              <a:rPr lang="en-US" sz="2000" b="0" err="1">
                <a:solidFill>
                  <a:srgbClr val="001080"/>
                </a:solidFill>
                <a:effectLst/>
                <a:ea typeface="Fira Mono for Powerline" panose="020B0509050000020004" pitchFamily="49" charset="0"/>
              </a:rPr>
              <a:t>AsIChatClient</a:t>
            </a:r>
            <a:r>
              <a:rPr lang="en-US" sz="2000" b="0">
                <a:solidFill>
                  <a:srgbClr val="3B3B3B"/>
                </a:solidFill>
                <a:effectLst/>
                <a:ea typeface="Fira Mono for Powerline" panose="020B0509050000020004" pitchFamily="49" charset="0"/>
              </a:rPr>
              <a:t>();</a:t>
            </a:r>
          </a:p>
          <a:p>
            <a:br>
              <a:rPr lang="en-US" sz="2000" b="0">
                <a:solidFill>
                  <a:srgbClr val="3B3B3B"/>
                </a:solidFill>
                <a:effectLst/>
                <a:ea typeface="Fira Mono for Powerline" panose="020B0509050000020004" pitchFamily="49" charset="0"/>
              </a:rPr>
            </a:br>
            <a:r>
              <a:rPr lang="en-US" sz="2000" b="0">
                <a:solidFill>
                  <a:srgbClr val="001080"/>
                </a:solidFill>
                <a:effectLst/>
                <a:ea typeface="Fira Mono for Powerline" panose="020B0509050000020004" pitchFamily="49" charset="0"/>
              </a:rPr>
              <a:t>_</a:t>
            </a:r>
            <a:r>
              <a:rPr lang="en-US" sz="2000" b="0" err="1">
                <a:solidFill>
                  <a:srgbClr val="001080"/>
                </a:solidFill>
                <a:effectLst/>
                <a:ea typeface="Fira Mono for Powerline" panose="020B0509050000020004" pitchFamily="49" charset="0"/>
              </a:rPr>
              <a:t>chatClient</a:t>
            </a:r>
            <a:r>
              <a:rPr lang="en-US" sz="2000" b="0">
                <a:solidFill>
                  <a:srgbClr val="3B3B3B"/>
                </a:solidFill>
                <a:effectLst/>
                <a:ea typeface="Fira Mono for Powerline" panose="020B0509050000020004" pitchFamily="49" charset="0"/>
              </a:rPr>
              <a:t> </a:t>
            </a:r>
            <a:r>
              <a:rPr lang="en-US" sz="2000" b="0">
                <a:solidFill>
                  <a:srgbClr val="000000"/>
                </a:solidFill>
                <a:effectLst/>
                <a:ea typeface="Fira Mono for Powerline" panose="020B0509050000020004" pitchFamily="49" charset="0"/>
              </a:rPr>
              <a:t>=</a:t>
            </a:r>
            <a:r>
              <a:rPr lang="en-US" sz="2000" b="0">
                <a:solidFill>
                  <a:srgbClr val="3B3B3B"/>
                </a:solidFill>
                <a:effectLst/>
                <a:ea typeface="Fira Mono for Powerline" panose="020B0509050000020004" pitchFamily="49" charset="0"/>
              </a:rPr>
              <a:t> </a:t>
            </a:r>
            <a:r>
              <a:rPr lang="en-US" sz="2000" b="0">
                <a:solidFill>
                  <a:srgbClr val="0000FF"/>
                </a:solidFill>
                <a:effectLst/>
                <a:ea typeface="Fira Mono for Powerline" panose="020B0509050000020004" pitchFamily="49" charset="0"/>
              </a:rPr>
              <a:t>new</a:t>
            </a:r>
            <a:r>
              <a:rPr lang="en-US" sz="2000" b="0">
                <a:solidFill>
                  <a:srgbClr val="3B3B3B"/>
                </a:solidFill>
                <a:effectLst/>
                <a:ea typeface="Fira Mono for Powerline" panose="020B0509050000020004" pitchFamily="49" charset="0"/>
              </a:rPr>
              <a:t> </a:t>
            </a:r>
            <a:r>
              <a:rPr lang="en-US" sz="2000" b="0" err="1">
                <a:solidFill>
                  <a:srgbClr val="001080"/>
                </a:solidFill>
                <a:effectLst/>
                <a:ea typeface="Fira Mono for Powerline" panose="020B0509050000020004" pitchFamily="49" charset="0"/>
              </a:rPr>
              <a:t>ChatClientBuilder</a:t>
            </a:r>
            <a:r>
              <a:rPr lang="en-US" sz="2000" b="0">
                <a:solidFill>
                  <a:srgbClr val="3B3B3B"/>
                </a:solidFill>
                <a:effectLst/>
                <a:ea typeface="Fira Mono for Powerline" panose="020B0509050000020004" pitchFamily="49" charset="0"/>
              </a:rPr>
              <a:t>(</a:t>
            </a:r>
            <a:r>
              <a:rPr lang="en-US" sz="2000" b="0">
                <a:solidFill>
                  <a:srgbClr val="001080"/>
                </a:solidFill>
                <a:effectLst/>
                <a:ea typeface="Fira Mono for Powerline" panose="020B0509050000020004" pitchFamily="49" charset="0"/>
              </a:rPr>
              <a:t>_</a:t>
            </a:r>
            <a:r>
              <a:rPr lang="en-US" sz="2000" b="0" err="1">
                <a:solidFill>
                  <a:srgbClr val="001080"/>
                </a:solidFill>
                <a:effectLst/>
                <a:ea typeface="Fira Mono for Powerline" panose="020B0509050000020004" pitchFamily="49" charset="0"/>
              </a:rPr>
              <a:t>chatClient</a:t>
            </a:r>
            <a:r>
              <a:rPr lang="en-US" sz="2000" b="0">
                <a:solidFill>
                  <a:srgbClr val="3B3B3B"/>
                </a:solidFill>
                <a:effectLst/>
                <a:ea typeface="Fira Mono for Powerline" panose="020B0509050000020004" pitchFamily="49" charset="0"/>
              </a:rPr>
              <a:t>)</a:t>
            </a:r>
          </a:p>
          <a:p>
            <a:pPr>
              <a:buNone/>
            </a:pPr>
            <a:r>
              <a:rPr lang="ko-KR" altLang="en-US" sz="2000" b="0">
                <a:solidFill>
                  <a:srgbClr val="000000"/>
                </a:solidFill>
                <a:effectLst/>
                <a:ea typeface="Fira Mono for Powerline" panose="020B0509050000020004" pitchFamily="49" charset="0"/>
              </a:rPr>
              <a:t>  </a:t>
            </a:r>
            <a:r>
              <a:rPr lang="en-US" sz="2000" b="0">
                <a:solidFill>
                  <a:srgbClr val="000000"/>
                </a:solidFill>
                <a:effectLst/>
                <a:ea typeface="Fira Mono for Powerline" panose="020B0509050000020004" pitchFamily="49" charset="0"/>
              </a:rPr>
              <a:t>.</a:t>
            </a:r>
            <a:r>
              <a:rPr lang="en-US" sz="2000" b="0">
                <a:solidFill>
                  <a:srgbClr val="001080"/>
                </a:solidFill>
                <a:effectLst/>
                <a:ea typeface="Fira Mono for Powerline" panose="020B0509050000020004" pitchFamily="49" charset="0"/>
              </a:rPr>
              <a:t>Build</a:t>
            </a:r>
            <a:r>
              <a:rPr lang="en-US" sz="2000" b="0">
                <a:solidFill>
                  <a:srgbClr val="3B3B3B"/>
                </a:solidFill>
                <a:effectLst/>
                <a:ea typeface="Fira Mono for Powerline" panose="020B0509050000020004" pitchFamily="49" charset="0"/>
              </a:rPr>
              <a:t>();</a:t>
            </a:r>
          </a:p>
          <a:p>
            <a:br>
              <a:rPr lang="en-US" sz="2000" b="0">
                <a:solidFill>
                  <a:srgbClr val="3B3B3B"/>
                </a:solidFill>
                <a:effectLst/>
                <a:ea typeface="Fira Mono for Powerline" panose="020B0509050000020004" pitchFamily="49" charset="0"/>
              </a:rPr>
            </a:br>
            <a:endParaRPr lang="en-US" sz="2000" b="0">
              <a:solidFill>
                <a:srgbClr val="3B3B3B"/>
              </a:solidFill>
              <a:effectLst/>
              <a:ea typeface="Fira Mono for Powerline" panose="020B0509050000020004" pitchFamily="49" charset="0"/>
            </a:endParaRPr>
          </a:p>
        </p:txBody>
      </p:sp>
    </p:spTree>
    <p:extLst>
      <p:ext uri="{BB962C8B-B14F-4D97-AF65-F5344CB8AC3E}">
        <p14:creationId xmlns:p14="http://schemas.microsoft.com/office/powerpoint/2010/main" val="356394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71B2F-A282-DB83-5364-8DBB03E986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D54B57-BC10-8795-06B1-B29BB4C939CE}"/>
              </a:ext>
            </a:extLst>
          </p:cNvPr>
          <p:cNvSpPr>
            <a:spLocks noGrp="1"/>
          </p:cNvSpPr>
          <p:nvPr>
            <p:ph type="title"/>
          </p:nvPr>
        </p:nvSpPr>
        <p:spPr/>
        <p:txBody>
          <a:bodyPr/>
          <a:lstStyle/>
          <a:p>
            <a:r>
              <a:rPr lang="en-US"/>
              <a:t>MCP and Tool calling</a:t>
            </a:r>
          </a:p>
        </p:txBody>
      </p:sp>
      <p:sp>
        <p:nvSpPr>
          <p:cNvPr id="9" name="Text Placeholder 8">
            <a:extLst>
              <a:ext uri="{FF2B5EF4-FFF2-40B4-BE49-F238E27FC236}">
                <a16:creationId xmlns:a16="http://schemas.microsoft.com/office/drawing/2014/main" id="{2048C131-476E-8EBD-0F2B-B9496E61300D}"/>
              </a:ext>
            </a:extLst>
          </p:cNvPr>
          <p:cNvSpPr>
            <a:spLocks noGrp="1"/>
          </p:cNvSpPr>
          <p:nvPr>
            <p:ph type="body" sz="quarter" idx="13"/>
          </p:nvPr>
        </p:nvSpPr>
        <p:spPr/>
        <p:txBody>
          <a:bodyPr/>
          <a:lstStyle/>
          <a:p>
            <a:r>
              <a:rPr lang="en-US" err="1"/>
              <a:t>ChatClientServices.cs</a:t>
            </a:r>
            <a:endParaRPr lang="en-US"/>
          </a:p>
        </p:txBody>
      </p:sp>
      <p:sp>
        <p:nvSpPr>
          <p:cNvPr id="6" name="Text Placeholder 4">
            <a:extLst>
              <a:ext uri="{FF2B5EF4-FFF2-40B4-BE49-F238E27FC236}">
                <a16:creationId xmlns:a16="http://schemas.microsoft.com/office/drawing/2014/main" id="{314E7647-FD2F-FC44-6C75-D100615C493E}"/>
              </a:ext>
            </a:extLst>
          </p:cNvPr>
          <p:cNvSpPr txBox="1">
            <a:spLocks/>
          </p:cNvSpPr>
          <p:nvPr/>
        </p:nvSpPr>
        <p:spPr>
          <a:xfrm>
            <a:off x="588263" y="2099310"/>
            <a:ext cx="11018520" cy="43088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tab pos="344488" algn="l"/>
              </a:tabLst>
              <a:defRPr sz="24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tab pos="569913" algn="l"/>
              </a:tabLst>
              <a:defRPr sz="24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tab pos="800100" algn="l"/>
              </a:tabLst>
              <a:defRPr sz="2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tab pos="1028700" algn="l"/>
              </a:tabLst>
              <a:defRPr sz="2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solidFill>
                  <a:srgbClr val="0000FF"/>
                </a:solidFill>
                <a:ea typeface="Fira Mono for Powerline" panose="020B0509050000020004" pitchFamily="49" charset="0"/>
              </a:rPr>
              <a:t>_</a:t>
            </a:r>
            <a:r>
              <a:rPr lang="en-US" sz="2000" err="1">
                <a:solidFill>
                  <a:srgbClr val="001080"/>
                </a:solidFill>
                <a:ea typeface="Fira Mono for Powerline" panose="020B0509050000020004" pitchFamily="49" charset="0"/>
              </a:rPr>
              <a:t>chatClient</a:t>
            </a:r>
            <a:r>
              <a:rPr lang="en-US" sz="2000">
                <a:solidFill>
                  <a:srgbClr val="3B3B3B"/>
                </a:solidFill>
                <a:ea typeface="Fira Mono for Powerline" panose="020B0509050000020004" pitchFamily="49" charset="0"/>
              </a:rPr>
              <a:t> </a:t>
            </a:r>
            <a:r>
              <a:rPr lang="en-US" sz="2000">
                <a:ea typeface="Fira Mono for Powerline" panose="020B0509050000020004" pitchFamily="49" charset="0"/>
              </a:rPr>
              <a:t>=</a:t>
            </a:r>
            <a:r>
              <a:rPr lang="en-US" sz="2000">
                <a:solidFill>
                  <a:srgbClr val="3B3B3B"/>
                </a:solidFill>
                <a:ea typeface="Fira Mono for Powerline" panose="020B0509050000020004" pitchFamily="49" charset="0"/>
              </a:rPr>
              <a:t> </a:t>
            </a:r>
            <a:r>
              <a:rPr lang="en-US" sz="2000">
                <a:solidFill>
                  <a:srgbClr val="0000FF"/>
                </a:solidFill>
                <a:ea typeface="Fira Mono for Powerline" panose="020B0509050000020004" pitchFamily="49" charset="0"/>
              </a:rPr>
              <a:t>new</a:t>
            </a:r>
            <a:r>
              <a:rPr lang="en-US" sz="2000">
                <a:solidFill>
                  <a:srgbClr val="3B3B3B"/>
                </a:solidFill>
                <a:ea typeface="Fira Mono for Powerline" panose="020B0509050000020004" pitchFamily="49" charset="0"/>
              </a:rPr>
              <a:t> </a:t>
            </a:r>
            <a:r>
              <a:rPr lang="en-US" sz="2000" err="1">
                <a:solidFill>
                  <a:srgbClr val="001080"/>
                </a:solidFill>
                <a:ea typeface="Fira Mono for Powerline" panose="020B0509050000020004" pitchFamily="49" charset="0"/>
              </a:rPr>
              <a:t>OpenAIClient</a:t>
            </a:r>
            <a:r>
              <a:rPr lang="en-US" sz="2000">
                <a:solidFill>
                  <a:srgbClr val="3B3B3B"/>
                </a:solidFill>
                <a:ea typeface="Fira Mono for Powerline" panose="020B0509050000020004" pitchFamily="49" charset="0"/>
              </a:rPr>
              <a:t>(</a:t>
            </a:r>
            <a:r>
              <a:rPr lang="en-US" sz="2000" err="1">
                <a:solidFill>
                  <a:srgbClr val="001080"/>
                </a:solidFill>
                <a:ea typeface="Fira Mono for Powerline" panose="020B0509050000020004" pitchFamily="49" charset="0"/>
              </a:rPr>
              <a:t>apiKey</a:t>
            </a:r>
            <a:r>
              <a:rPr lang="en-US" sz="2000">
                <a:solidFill>
                  <a:srgbClr val="3B3B3B"/>
                </a:solidFill>
                <a:ea typeface="Fira Mono for Powerline" panose="020B0509050000020004" pitchFamily="49" charset="0"/>
              </a:rPr>
              <a:t>)</a:t>
            </a:r>
          </a:p>
          <a:p>
            <a:r>
              <a:rPr lang="ko-KR" altLang="en-US" sz="2000">
                <a:ea typeface="Fira Mono for Powerline" panose="020B0509050000020004" pitchFamily="49" charset="0"/>
              </a:rPr>
              <a:t>  </a:t>
            </a:r>
            <a:r>
              <a:rPr lang="en-US" sz="2000">
                <a:ea typeface="Fira Mono for Powerline" panose="020B0509050000020004" pitchFamily="49" charset="0"/>
              </a:rPr>
              <a:t>.</a:t>
            </a:r>
            <a:r>
              <a:rPr lang="en-US" sz="2000" err="1">
                <a:solidFill>
                  <a:srgbClr val="001080"/>
                </a:solidFill>
                <a:ea typeface="Fira Mono for Powerline" panose="020B0509050000020004" pitchFamily="49" charset="0"/>
              </a:rPr>
              <a:t>GetChatClient</a:t>
            </a:r>
            <a:r>
              <a:rPr lang="en-US" sz="2000">
                <a:solidFill>
                  <a:srgbClr val="3B3B3B"/>
                </a:solidFill>
                <a:ea typeface="Fira Mono for Powerline" panose="020B0509050000020004" pitchFamily="49" charset="0"/>
              </a:rPr>
              <a:t>(</a:t>
            </a:r>
            <a:r>
              <a:rPr lang="en-US" sz="2000">
                <a:solidFill>
                  <a:srgbClr val="001080"/>
                </a:solidFill>
                <a:ea typeface="Fira Mono for Powerline" panose="020B0509050000020004" pitchFamily="49" charset="0"/>
              </a:rPr>
              <a:t>model</a:t>
            </a:r>
            <a:r>
              <a:rPr lang="en-US" sz="2000">
                <a:solidFill>
                  <a:srgbClr val="3B3B3B"/>
                </a:solidFill>
                <a:ea typeface="Fira Mono for Powerline" panose="020B0509050000020004" pitchFamily="49" charset="0"/>
              </a:rPr>
              <a:t>: </a:t>
            </a:r>
            <a:r>
              <a:rPr lang="en-US" sz="2000">
                <a:solidFill>
                  <a:srgbClr val="001080"/>
                </a:solidFill>
                <a:ea typeface="Fira Mono for Powerline" panose="020B0509050000020004" pitchFamily="49" charset="0"/>
              </a:rPr>
              <a:t>model</a:t>
            </a:r>
            <a:r>
              <a:rPr lang="en-US" sz="2000">
                <a:solidFill>
                  <a:srgbClr val="3B3B3B"/>
                </a:solidFill>
                <a:ea typeface="Fira Mono for Powerline" panose="020B0509050000020004" pitchFamily="49" charset="0"/>
              </a:rPr>
              <a:t>)</a:t>
            </a:r>
          </a:p>
          <a:p>
            <a:r>
              <a:rPr lang="ko-KR" altLang="en-US" sz="2000">
                <a:ea typeface="Fira Mono for Powerline" panose="020B0509050000020004" pitchFamily="49" charset="0"/>
              </a:rPr>
              <a:t>  </a:t>
            </a:r>
            <a:r>
              <a:rPr lang="en-US" sz="2000">
                <a:ea typeface="Fira Mono for Powerline" panose="020B0509050000020004" pitchFamily="49" charset="0"/>
              </a:rPr>
              <a:t>.</a:t>
            </a:r>
            <a:r>
              <a:rPr lang="en-US" sz="2000" err="1">
                <a:solidFill>
                  <a:srgbClr val="001080"/>
                </a:solidFill>
                <a:ea typeface="Fira Mono for Powerline" panose="020B0509050000020004" pitchFamily="49" charset="0"/>
              </a:rPr>
              <a:t>AsIChatClient</a:t>
            </a:r>
            <a:r>
              <a:rPr lang="en-US" sz="2000">
                <a:solidFill>
                  <a:srgbClr val="3B3B3B"/>
                </a:solidFill>
                <a:ea typeface="Fira Mono for Powerline" panose="020B0509050000020004" pitchFamily="49" charset="0"/>
              </a:rPr>
              <a:t>();</a:t>
            </a:r>
          </a:p>
          <a:p>
            <a:br>
              <a:rPr lang="en-US" sz="2000">
                <a:solidFill>
                  <a:srgbClr val="3B3B3B"/>
                </a:solidFill>
                <a:ea typeface="Fira Mono for Powerline" panose="020B0509050000020004" pitchFamily="49" charset="0"/>
              </a:rPr>
            </a:br>
            <a:r>
              <a:rPr lang="en-US" sz="2000">
                <a:solidFill>
                  <a:srgbClr val="001080"/>
                </a:solidFill>
                <a:ea typeface="Fira Mono for Powerline" panose="020B0509050000020004" pitchFamily="49" charset="0"/>
              </a:rPr>
              <a:t>_</a:t>
            </a:r>
            <a:r>
              <a:rPr lang="en-US" sz="2000" err="1">
                <a:solidFill>
                  <a:srgbClr val="001080"/>
                </a:solidFill>
                <a:ea typeface="Fira Mono for Powerline" panose="020B0509050000020004" pitchFamily="49" charset="0"/>
              </a:rPr>
              <a:t>chatClient</a:t>
            </a:r>
            <a:r>
              <a:rPr lang="en-US" sz="2000">
                <a:solidFill>
                  <a:srgbClr val="3B3B3B"/>
                </a:solidFill>
                <a:ea typeface="Fira Mono for Powerline" panose="020B0509050000020004" pitchFamily="49" charset="0"/>
              </a:rPr>
              <a:t> </a:t>
            </a:r>
            <a:r>
              <a:rPr lang="en-US" sz="2000">
                <a:ea typeface="Fira Mono for Powerline" panose="020B0509050000020004" pitchFamily="49" charset="0"/>
              </a:rPr>
              <a:t>=</a:t>
            </a:r>
            <a:r>
              <a:rPr lang="en-US" sz="2000">
                <a:solidFill>
                  <a:srgbClr val="3B3B3B"/>
                </a:solidFill>
                <a:ea typeface="Fira Mono for Powerline" panose="020B0509050000020004" pitchFamily="49" charset="0"/>
              </a:rPr>
              <a:t> </a:t>
            </a:r>
            <a:r>
              <a:rPr lang="en-US" sz="2000">
                <a:solidFill>
                  <a:srgbClr val="0000FF"/>
                </a:solidFill>
                <a:ea typeface="Fira Mono for Powerline" panose="020B0509050000020004" pitchFamily="49" charset="0"/>
              </a:rPr>
              <a:t>new</a:t>
            </a:r>
            <a:r>
              <a:rPr lang="en-US" sz="2000">
                <a:solidFill>
                  <a:srgbClr val="3B3B3B"/>
                </a:solidFill>
                <a:ea typeface="Fira Mono for Powerline" panose="020B0509050000020004" pitchFamily="49" charset="0"/>
              </a:rPr>
              <a:t> </a:t>
            </a:r>
            <a:r>
              <a:rPr lang="en-US" sz="2000" err="1">
                <a:solidFill>
                  <a:srgbClr val="001080"/>
                </a:solidFill>
                <a:ea typeface="Fira Mono for Powerline" panose="020B0509050000020004" pitchFamily="49" charset="0"/>
              </a:rPr>
              <a:t>ChatClientBuilder</a:t>
            </a:r>
            <a:r>
              <a:rPr lang="en-US" sz="2000">
                <a:solidFill>
                  <a:srgbClr val="3B3B3B"/>
                </a:solidFill>
                <a:ea typeface="Fira Mono for Powerline" panose="020B0509050000020004" pitchFamily="49" charset="0"/>
              </a:rPr>
              <a:t>(</a:t>
            </a:r>
            <a:r>
              <a:rPr lang="en-US" sz="2000">
                <a:solidFill>
                  <a:srgbClr val="001080"/>
                </a:solidFill>
                <a:ea typeface="Fira Mono for Powerline" panose="020B0509050000020004" pitchFamily="49" charset="0"/>
              </a:rPr>
              <a:t>_</a:t>
            </a:r>
            <a:r>
              <a:rPr lang="en-US" sz="2000" err="1">
                <a:solidFill>
                  <a:srgbClr val="001080"/>
                </a:solidFill>
                <a:ea typeface="Fira Mono for Powerline" panose="020B0509050000020004" pitchFamily="49" charset="0"/>
              </a:rPr>
              <a:t>chatClient</a:t>
            </a:r>
            <a:r>
              <a:rPr lang="en-US" sz="2000">
                <a:solidFill>
                  <a:srgbClr val="3B3B3B"/>
                </a:solidFill>
                <a:ea typeface="Fira Mono for Powerline" panose="020B0509050000020004" pitchFamily="49" charset="0"/>
              </a:rPr>
              <a:t>)</a:t>
            </a:r>
          </a:p>
          <a:p>
            <a:r>
              <a:rPr lang="ko-KR" altLang="en-US" sz="2000">
                <a:ea typeface="Fira Mono for Powerline" panose="020B0509050000020004" pitchFamily="49" charset="0"/>
              </a:rPr>
              <a:t>  </a:t>
            </a:r>
            <a:r>
              <a:rPr lang="en-US" sz="2000">
                <a:ea typeface="Fira Mono for Powerline" panose="020B0509050000020004" pitchFamily="49" charset="0"/>
              </a:rPr>
              <a:t>.</a:t>
            </a:r>
            <a:r>
              <a:rPr lang="en-US" sz="2000" err="1">
                <a:solidFill>
                  <a:srgbClr val="001080"/>
                </a:solidFill>
                <a:ea typeface="Fira Mono for Powerline" panose="020B0509050000020004" pitchFamily="49" charset="0"/>
              </a:rPr>
              <a:t>ConfigureOptions</a:t>
            </a:r>
            <a:r>
              <a:rPr lang="en-US" sz="2000">
                <a:solidFill>
                  <a:srgbClr val="3B3B3B"/>
                </a:solidFill>
                <a:ea typeface="Fira Mono for Powerline" panose="020B0509050000020004" pitchFamily="49" charset="0"/>
              </a:rPr>
              <a:t>(</a:t>
            </a:r>
            <a:r>
              <a:rPr lang="en-US" sz="2000">
                <a:solidFill>
                  <a:srgbClr val="001080"/>
                </a:solidFill>
                <a:ea typeface="Fira Mono for Powerline" panose="020B0509050000020004" pitchFamily="49" charset="0"/>
              </a:rPr>
              <a:t>options</a:t>
            </a:r>
            <a:r>
              <a:rPr lang="en-US" sz="2000">
                <a:solidFill>
                  <a:srgbClr val="3B3B3B"/>
                </a:solidFill>
                <a:ea typeface="Fira Mono for Powerline" panose="020B0509050000020004" pitchFamily="49" charset="0"/>
              </a:rPr>
              <a:t> </a:t>
            </a:r>
            <a:r>
              <a:rPr lang="en-US" sz="2000">
                <a:ea typeface="Fira Mono for Powerline" panose="020B0509050000020004" pitchFamily="49" charset="0"/>
              </a:rPr>
              <a:t>=&gt;</a:t>
            </a:r>
            <a:endParaRPr lang="en-US" sz="2000">
              <a:solidFill>
                <a:srgbClr val="3B3B3B"/>
              </a:solidFill>
              <a:ea typeface="Fira Mono for Powerline" panose="020B0509050000020004" pitchFamily="49" charset="0"/>
            </a:endParaRPr>
          </a:p>
          <a:p>
            <a:r>
              <a:rPr lang="en-US" sz="2000">
                <a:solidFill>
                  <a:srgbClr val="3B3B3B"/>
                </a:solidFill>
                <a:ea typeface="Fira Mono for Powerline" panose="020B0509050000020004" pitchFamily="49" charset="0"/>
              </a:rPr>
              <a:t>  {</a:t>
            </a:r>
          </a:p>
          <a:p>
            <a:r>
              <a:rPr lang="en-US" sz="2000">
                <a:solidFill>
                  <a:srgbClr val="001080"/>
                </a:solidFill>
                <a:ea typeface="Fira Mono for Powerline" panose="020B0509050000020004" pitchFamily="49" charset="0"/>
              </a:rPr>
              <a:t>    </a:t>
            </a:r>
            <a:r>
              <a:rPr lang="en-US" sz="2000" err="1">
                <a:solidFill>
                  <a:srgbClr val="001080"/>
                </a:solidFill>
                <a:ea typeface="Fira Mono for Powerline" panose="020B0509050000020004" pitchFamily="49" charset="0"/>
              </a:rPr>
              <a:t>options</a:t>
            </a:r>
            <a:r>
              <a:rPr lang="en-US" sz="2000" err="1">
                <a:ea typeface="Fira Mono for Powerline" panose="020B0509050000020004" pitchFamily="49" charset="0"/>
              </a:rPr>
              <a:t>.</a:t>
            </a:r>
            <a:r>
              <a:rPr lang="en-US" sz="2000" err="1">
                <a:solidFill>
                  <a:srgbClr val="001080"/>
                </a:solidFill>
                <a:ea typeface="Fira Mono for Powerline" panose="020B0509050000020004" pitchFamily="49" charset="0"/>
              </a:rPr>
              <a:t>Tools</a:t>
            </a:r>
            <a:r>
              <a:rPr lang="en-US" sz="2000">
                <a:solidFill>
                  <a:srgbClr val="3B3B3B"/>
                </a:solidFill>
                <a:ea typeface="Fira Mono for Powerline" panose="020B0509050000020004" pitchFamily="49" charset="0"/>
              </a:rPr>
              <a:t> </a:t>
            </a:r>
            <a:r>
              <a:rPr lang="en-US" sz="2000">
                <a:ea typeface="Fira Mono for Powerline" panose="020B0509050000020004" pitchFamily="49" charset="0"/>
              </a:rPr>
              <a:t>??=</a:t>
            </a:r>
            <a:r>
              <a:rPr lang="en-US" sz="2000">
                <a:solidFill>
                  <a:srgbClr val="3B3B3B"/>
                </a:solidFill>
                <a:ea typeface="Fira Mono for Powerline" panose="020B0509050000020004" pitchFamily="49" charset="0"/>
              </a:rPr>
              <a:t> [];</a:t>
            </a:r>
          </a:p>
          <a:p>
            <a:r>
              <a:rPr lang="en-US" sz="2000">
                <a:solidFill>
                  <a:srgbClr val="001080"/>
                </a:solidFill>
                <a:ea typeface="Fira Mono for Powerline" panose="020B0509050000020004" pitchFamily="49" charset="0"/>
              </a:rPr>
              <a:t>    </a:t>
            </a:r>
            <a:r>
              <a:rPr lang="en-US" sz="2000" err="1">
                <a:solidFill>
                  <a:srgbClr val="001080"/>
                </a:solidFill>
                <a:ea typeface="Fira Mono for Powerline" panose="020B0509050000020004" pitchFamily="49" charset="0"/>
              </a:rPr>
              <a:t>options</a:t>
            </a:r>
            <a:r>
              <a:rPr lang="en-US" sz="2000" err="1">
                <a:ea typeface="Fira Mono for Powerline" panose="020B0509050000020004" pitchFamily="49" charset="0"/>
              </a:rPr>
              <a:t>.</a:t>
            </a:r>
            <a:r>
              <a:rPr lang="en-US" sz="2000" err="1">
                <a:solidFill>
                  <a:srgbClr val="001080"/>
                </a:solidFill>
                <a:ea typeface="Fira Mono for Powerline" panose="020B0509050000020004" pitchFamily="49" charset="0"/>
              </a:rPr>
              <a:t>Tools</a:t>
            </a:r>
            <a:r>
              <a:rPr lang="en-US" sz="2000" err="1">
                <a:ea typeface="Fira Mono for Powerline" panose="020B0509050000020004" pitchFamily="49" charset="0"/>
              </a:rPr>
              <a:t>.</a:t>
            </a:r>
            <a:r>
              <a:rPr lang="en-US" sz="2000" err="1">
                <a:solidFill>
                  <a:srgbClr val="001080"/>
                </a:solidFill>
                <a:ea typeface="Fira Mono for Powerline" panose="020B0509050000020004" pitchFamily="49" charset="0"/>
              </a:rPr>
              <a:t>Add</a:t>
            </a:r>
            <a:r>
              <a:rPr lang="en-US" sz="2000">
                <a:solidFill>
                  <a:srgbClr val="3B3B3B"/>
                </a:solidFill>
                <a:ea typeface="Fira Mono for Powerline" panose="020B0509050000020004" pitchFamily="49" charset="0"/>
              </a:rPr>
              <a:t>(</a:t>
            </a:r>
            <a:r>
              <a:rPr lang="en-US" sz="2000" err="1">
                <a:solidFill>
                  <a:srgbClr val="001080"/>
                </a:solidFill>
                <a:ea typeface="Fira Mono for Powerline" panose="020B0509050000020004" pitchFamily="49" charset="0"/>
              </a:rPr>
              <a:t>AIFunctionFactory</a:t>
            </a:r>
            <a:r>
              <a:rPr lang="en-US" sz="2000" err="1">
                <a:ea typeface="Fira Mono for Powerline" panose="020B0509050000020004" pitchFamily="49" charset="0"/>
              </a:rPr>
              <a:t>.</a:t>
            </a:r>
            <a:r>
              <a:rPr lang="en-US" sz="2000" err="1">
                <a:solidFill>
                  <a:srgbClr val="001080"/>
                </a:solidFill>
                <a:ea typeface="Fira Mono for Powerline" panose="020B0509050000020004" pitchFamily="49" charset="0"/>
              </a:rPr>
              <a:t>Create</a:t>
            </a:r>
            <a:r>
              <a:rPr lang="en-US" sz="2000">
                <a:solidFill>
                  <a:srgbClr val="3B3B3B"/>
                </a:solidFill>
                <a:ea typeface="Fira Mono for Powerline" panose="020B0509050000020004" pitchFamily="49" charset="0"/>
              </a:rPr>
              <a:t>(</a:t>
            </a:r>
            <a:r>
              <a:rPr lang="en-US" sz="2000">
                <a:solidFill>
                  <a:srgbClr val="001080"/>
                </a:solidFill>
                <a:ea typeface="Fira Mono for Powerline" panose="020B0509050000020004" pitchFamily="49" charset="0"/>
              </a:rPr>
              <a:t>_</a:t>
            </a:r>
            <a:r>
              <a:rPr lang="en-US" sz="2000" err="1">
                <a:solidFill>
                  <a:srgbClr val="001080"/>
                </a:solidFill>
                <a:ea typeface="Fira Mono for Powerline" panose="020B0509050000020004" pitchFamily="49" charset="0"/>
              </a:rPr>
              <a:t>locationTools</a:t>
            </a:r>
            <a:r>
              <a:rPr lang="en-US" sz="2000" err="1">
                <a:ea typeface="Fira Mono for Powerline" panose="020B0509050000020004" pitchFamily="49" charset="0"/>
              </a:rPr>
              <a:t>.</a:t>
            </a:r>
            <a:r>
              <a:rPr lang="en-US" sz="2000" err="1">
                <a:solidFill>
                  <a:srgbClr val="001080"/>
                </a:solidFill>
                <a:ea typeface="Fira Mono for Powerline" panose="020B0509050000020004" pitchFamily="49" charset="0"/>
              </a:rPr>
              <a:t>IsNearby</a:t>
            </a:r>
            <a:r>
              <a:rPr lang="en-US" sz="2000">
                <a:solidFill>
                  <a:srgbClr val="3B3B3B"/>
                </a:solidFill>
                <a:ea typeface="Fira Mono for Powerline" panose="020B0509050000020004" pitchFamily="49" charset="0"/>
              </a:rPr>
              <a:t>));</a:t>
            </a:r>
          </a:p>
          <a:p>
            <a:r>
              <a:rPr lang="en-US" sz="2000">
                <a:solidFill>
                  <a:srgbClr val="3B3B3B"/>
                </a:solidFill>
                <a:ea typeface="Fira Mono for Powerline" panose="020B0509050000020004" pitchFamily="49" charset="0"/>
              </a:rPr>
              <a:t>  })</a:t>
            </a:r>
          </a:p>
          <a:p>
            <a:r>
              <a:rPr lang="en-US" sz="2000">
                <a:ea typeface="Fira Mono for Powerline" panose="020B0509050000020004" pitchFamily="49" charset="0"/>
              </a:rPr>
              <a:t>  .</a:t>
            </a:r>
            <a:r>
              <a:rPr lang="en-US" sz="2000" err="1">
                <a:solidFill>
                  <a:srgbClr val="001080"/>
                </a:solidFill>
                <a:ea typeface="Fira Mono for Powerline" panose="020B0509050000020004" pitchFamily="49" charset="0"/>
              </a:rPr>
              <a:t>UseFunctionInvocation</a:t>
            </a:r>
            <a:r>
              <a:rPr lang="en-US" sz="2000">
                <a:solidFill>
                  <a:srgbClr val="3B3B3B"/>
                </a:solidFill>
                <a:ea typeface="Fira Mono for Powerline" panose="020B0509050000020004" pitchFamily="49" charset="0"/>
              </a:rPr>
              <a:t>()</a:t>
            </a:r>
          </a:p>
          <a:p>
            <a:r>
              <a:rPr lang="ko-KR" altLang="en-US" sz="2000">
                <a:ea typeface="Fira Mono for Powerline" panose="020B0509050000020004" pitchFamily="49" charset="0"/>
              </a:rPr>
              <a:t>  </a:t>
            </a:r>
            <a:r>
              <a:rPr lang="en-US" sz="2000">
                <a:ea typeface="Fira Mono for Powerline" panose="020B0509050000020004" pitchFamily="49" charset="0"/>
              </a:rPr>
              <a:t>.</a:t>
            </a:r>
            <a:r>
              <a:rPr lang="en-US" sz="2000">
                <a:solidFill>
                  <a:srgbClr val="001080"/>
                </a:solidFill>
                <a:ea typeface="Fira Mono for Powerline" panose="020B0509050000020004" pitchFamily="49" charset="0"/>
              </a:rPr>
              <a:t>Build</a:t>
            </a:r>
            <a:r>
              <a:rPr lang="en-US" sz="2000">
                <a:solidFill>
                  <a:srgbClr val="3B3B3B"/>
                </a:solidFill>
                <a:ea typeface="Fira Mono for Powerline" panose="020B0509050000020004" pitchFamily="49" charset="0"/>
              </a:rPr>
              <a:t>();</a:t>
            </a:r>
          </a:p>
        </p:txBody>
      </p:sp>
    </p:spTree>
    <p:extLst>
      <p:ext uri="{BB962C8B-B14F-4D97-AF65-F5344CB8AC3E}">
        <p14:creationId xmlns:p14="http://schemas.microsoft.com/office/powerpoint/2010/main" val="2209506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F7321-4DE2-0A1C-1011-CEBCE6D5B9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BC2EEA-D827-DC87-E962-DE83C1826DD8}"/>
              </a:ext>
            </a:extLst>
          </p:cNvPr>
          <p:cNvSpPr>
            <a:spLocks noGrp="1"/>
          </p:cNvSpPr>
          <p:nvPr>
            <p:ph type="title"/>
          </p:nvPr>
        </p:nvSpPr>
        <p:spPr/>
        <p:txBody>
          <a:bodyPr/>
          <a:lstStyle/>
          <a:p>
            <a:r>
              <a:rPr lang="en-US"/>
              <a:t>Tool calling</a:t>
            </a:r>
          </a:p>
        </p:txBody>
      </p:sp>
      <p:sp>
        <p:nvSpPr>
          <p:cNvPr id="9" name="Text Placeholder 8">
            <a:extLst>
              <a:ext uri="{FF2B5EF4-FFF2-40B4-BE49-F238E27FC236}">
                <a16:creationId xmlns:a16="http://schemas.microsoft.com/office/drawing/2014/main" id="{D986DB02-4FA7-92C5-B157-82BC9B4128D4}"/>
              </a:ext>
            </a:extLst>
          </p:cNvPr>
          <p:cNvSpPr>
            <a:spLocks noGrp="1"/>
          </p:cNvSpPr>
          <p:nvPr>
            <p:ph type="body" sz="quarter" idx="13"/>
          </p:nvPr>
        </p:nvSpPr>
        <p:spPr/>
        <p:txBody>
          <a:bodyPr/>
          <a:lstStyle/>
          <a:p>
            <a:r>
              <a:rPr lang="en-US" err="1"/>
              <a:t>LocationTools.cs</a:t>
            </a:r>
            <a:endParaRPr lang="en-US"/>
          </a:p>
        </p:txBody>
      </p:sp>
      <p:sp>
        <p:nvSpPr>
          <p:cNvPr id="5" name="Text Placeholder 4">
            <a:extLst>
              <a:ext uri="{FF2B5EF4-FFF2-40B4-BE49-F238E27FC236}">
                <a16:creationId xmlns:a16="http://schemas.microsoft.com/office/drawing/2014/main" id="{5384537D-79FF-7AD5-7BBA-A3D89B7F5CFB}"/>
              </a:ext>
            </a:extLst>
          </p:cNvPr>
          <p:cNvSpPr>
            <a:spLocks noGrp="1"/>
          </p:cNvSpPr>
          <p:nvPr>
            <p:ph type="body" sz="quarter" idx="10"/>
          </p:nvPr>
        </p:nvSpPr>
        <p:spPr>
          <a:xfrm>
            <a:off x="588263" y="2099310"/>
            <a:ext cx="11018520" cy="3939540"/>
          </a:xfrm>
        </p:spPr>
        <p:txBody>
          <a:bodyPr/>
          <a:lstStyle/>
          <a:p>
            <a:pPr>
              <a:buNone/>
            </a:pPr>
            <a:r>
              <a:rPr lang="en-US" sz="2000" b="0">
                <a:solidFill>
                  <a:srgbClr val="3B3B3B"/>
                </a:solidFill>
                <a:effectLst/>
                <a:latin typeface="Menlo" panose="020B0609030804020204" pitchFamily="49" charset="0"/>
              </a:rPr>
              <a:t>[</a:t>
            </a:r>
            <a:r>
              <a:rPr lang="en-US" sz="2000" b="0">
                <a:solidFill>
                  <a:srgbClr val="001080"/>
                </a:solidFill>
                <a:effectLst/>
                <a:latin typeface="Menlo" panose="020B0609030804020204" pitchFamily="49" charset="0"/>
              </a:rPr>
              <a:t>Description</a:t>
            </a:r>
            <a:r>
              <a:rPr lang="en-US" sz="2000" b="0">
                <a:solidFill>
                  <a:srgbClr val="3B3B3B"/>
                </a:solidFill>
                <a:effectLst/>
                <a:latin typeface="Menlo" panose="020B0609030804020204" pitchFamily="49" charset="0"/>
              </a:rPr>
              <a:t>(</a:t>
            </a:r>
            <a:r>
              <a:rPr lang="en-US" sz="2000" b="0">
                <a:solidFill>
                  <a:srgbClr val="A31515"/>
                </a:solidFill>
                <a:effectLst/>
                <a:latin typeface="Menlo" panose="020B0609030804020204" pitchFamily="49" charset="0"/>
              </a:rPr>
              <a:t>"Checks if the user is near a location or business type"</a:t>
            </a:r>
            <a:r>
              <a:rPr lang="en-US" sz="2000" b="0">
                <a:solidFill>
                  <a:srgbClr val="3B3B3B"/>
                </a:solidFill>
                <a:effectLst/>
                <a:latin typeface="Menlo" panose="020B0609030804020204" pitchFamily="49" charset="0"/>
              </a:rPr>
              <a:t>)]</a:t>
            </a:r>
          </a:p>
          <a:p>
            <a:pPr>
              <a:buNone/>
            </a:pPr>
            <a:r>
              <a:rPr lang="en-US" sz="2000" b="0">
                <a:solidFill>
                  <a:srgbClr val="0000FF"/>
                </a:solidFill>
                <a:effectLst/>
                <a:latin typeface="Menlo" panose="020B0609030804020204" pitchFamily="49" charset="0"/>
              </a:rPr>
              <a:t>public</a:t>
            </a:r>
            <a:r>
              <a:rPr lang="en-US" sz="2000" b="0">
                <a:solidFill>
                  <a:srgbClr val="3B3B3B"/>
                </a:solidFill>
                <a:effectLst/>
                <a:latin typeface="Menlo" panose="020B0609030804020204" pitchFamily="49" charset="0"/>
              </a:rPr>
              <a:t> </a:t>
            </a:r>
            <a:r>
              <a:rPr lang="en-US" sz="2000" b="0">
                <a:solidFill>
                  <a:srgbClr val="0000FF"/>
                </a:solidFill>
                <a:effectLst/>
                <a:latin typeface="Menlo" panose="020B0609030804020204" pitchFamily="49" charset="0"/>
              </a:rPr>
              <a:t>async</a:t>
            </a:r>
            <a:r>
              <a:rPr lang="en-US" sz="2000" b="0">
                <a:solidFill>
                  <a:srgbClr val="3B3B3B"/>
                </a:solidFill>
                <a:effectLst/>
                <a:latin typeface="Menlo" panose="020B0609030804020204" pitchFamily="49" charset="0"/>
              </a:rPr>
              <a:t> </a:t>
            </a:r>
            <a:r>
              <a:rPr lang="en-US" sz="2000" b="0">
                <a:solidFill>
                  <a:srgbClr val="001080"/>
                </a:solidFill>
                <a:effectLst/>
                <a:latin typeface="Menlo" panose="020B0609030804020204" pitchFamily="49" charset="0"/>
              </a:rPr>
              <a:t>Task</a:t>
            </a:r>
            <a:r>
              <a:rPr lang="en-US" sz="2000" b="0">
                <a:solidFill>
                  <a:srgbClr val="3B3B3B"/>
                </a:solidFill>
                <a:effectLst/>
                <a:latin typeface="Menlo" panose="020B0609030804020204" pitchFamily="49" charset="0"/>
              </a:rPr>
              <a:t>&lt;</a:t>
            </a:r>
            <a:r>
              <a:rPr lang="en-US" sz="2000" b="0">
                <a:solidFill>
                  <a:srgbClr val="0000FF"/>
                </a:solidFill>
                <a:effectLst/>
                <a:latin typeface="Menlo" panose="020B0609030804020204" pitchFamily="49" charset="0"/>
              </a:rPr>
              <a:t>string</a:t>
            </a:r>
            <a:r>
              <a:rPr lang="en-US" sz="2000" b="0">
                <a:solidFill>
                  <a:srgbClr val="3B3B3B"/>
                </a:solidFill>
                <a:effectLst/>
                <a:latin typeface="Menlo" panose="020B0609030804020204" pitchFamily="49" charset="0"/>
              </a:rPr>
              <a:t>&gt; </a:t>
            </a:r>
            <a:r>
              <a:rPr lang="en-US" sz="2000" b="0" err="1">
                <a:solidFill>
                  <a:srgbClr val="795E26"/>
                </a:solidFill>
                <a:effectLst/>
                <a:latin typeface="Menlo" panose="020B0609030804020204" pitchFamily="49" charset="0"/>
              </a:rPr>
              <a:t>IsNearby</a:t>
            </a:r>
            <a:r>
              <a:rPr lang="en-US" sz="2000" b="0">
                <a:solidFill>
                  <a:srgbClr val="3B3B3B"/>
                </a:solidFill>
                <a:effectLst/>
                <a:latin typeface="Menlo" panose="020B0609030804020204" pitchFamily="49" charset="0"/>
              </a:rPr>
              <a:t>(</a:t>
            </a:r>
          </a:p>
          <a:p>
            <a:pPr>
              <a:buNone/>
            </a:pPr>
            <a:r>
              <a:rPr lang="ko-KR" altLang="en-US" sz="2000" b="0">
                <a:solidFill>
                  <a:srgbClr val="3B3B3B"/>
                </a:solidFill>
                <a:effectLst/>
                <a:latin typeface="Menlo" panose="020B0609030804020204" pitchFamily="49" charset="0"/>
              </a:rPr>
              <a:t>  </a:t>
            </a:r>
            <a:r>
              <a:rPr lang="en-US" sz="2000" b="0">
                <a:solidFill>
                  <a:srgbClr val="3B3B3B"/>
                </a:solidFill>
                <a:effectLst/>
                <a:latin typeface="Menlo" panose="020B0609030804020204" pitchFamily="49" charset="0"/>
              </a:rPr>
              <a:t>[</a:t>
            </a:r>
            <a:r>
              <a:rPr lang="en-US" sz="2000" b="0">
                <a:solidFill>
                  <a:srgbClr val="001080"/>
                </a:solidFill>
                <a:effectLst/>
                <a:latin typeface="Menlo" panose="020B0609030804020204" pitchFamily="49" charset="0"/>
              </a:rPr>
              <a:t>Description</a:t>
            </a:r>
            <a:r>
              <a:rPr lang="en-US" sz="2000" b="0">
                <a:solidFill>
                  <a:srgbClr val="3B3B3B"/>
                </a:solidFill>
                <a:effectLst/>
                <a:latin typeface="Menlo" panose="020B0609030804020204" pitchFamily="49" charset="0"/>
              </a:rPr>
              <a:t>(</a:t>
            </a:r>
            <a:r>
              <a:rPr lang="en-US" sz="2000" b="0">
                <a:solidFill>
                  <a:srgbClr val="A31515"/>
                </a:solidFill>
                <a:effectLst/>
                <a:latin typeface="Menlo" panose="020B0609030804020204" pitchFamily="49" charset="0"/>
              </a:rPr>
              <a:t>"Type of location</a:t>
            </a:r>
            <a:r>
              <a:rPr lang="ko-KR" altLang="en-US" sz="2000" b="0">
                <a:solidFill>
                  <a:srgbClr val="A31515"/>
                </a:solidFill>
                <a:effectLst/>
                <a:latin typeface="Menlo" panose="020B0609030804020204" pitchFamily="49" charset="0"/>
              </a:rPr>
              <a:t> </a:t>
            </a:r>
            <a:r>
              <a:rPr lang="en-US" sz="2000" b="0">
                <a:solidFill>
                  <a:srgbClr val="A31515"/>
                </a:solidFill>
                <a:effectLst/>
                <a:latin typeface="Menlo" panose="020B0609030804020204" pitchFamily="49" charset="0"/>
              </a:rPr>
              <a:t>(e.g. coffee shop, Target, grocer)"</a:t>
            </a:r>
            <a:r>
              <a:rPr lang="en-US" sz="2000" b="0">
                <a:solidFill>
                  <a:srgbClr val="3B3B3B"/>
                </a:solidFill>
                <a:effectLst/>
                <a:latin typeface="Menlo" panose="020B0609030804020204" pitchFamily="49" charset="0"/>
              </a:rPr>
              <a:t>)] </a:t>
            </a:r>
          </a:p>
          <a:p>
            <a:pPr>
              <a:buNone/>
            </a:pPr>
            <a:r>
              <a:rPr lang="ko-KR" altLang="en-US" sz="2000">
                <a:solidFill>
                  <a:srgbClr val="3B3B3B"/>
                </a:solidFill>
                <a:latin typeface="Menlo" panose="020B0609030804020204" pitchFamily="49" charset="0"/>
              </a:rPr>
              <a:t>  </a:t>
            </a:r>
            <a:r>
              <a:rPr lang="en-US" sz="2000" b="0">
                <a:solidFill>
                  <a:srgbClr val="0000FF"/>
                </a:solidFill>
                <a:effectLst/>
                <a:latin typeface="Menlo" panose="020B0609030804020204" pitchFamily="49" charset="0"/>
              </a:rPr>
              <a:t>string</a:t>
            </a:r>
            <a:r>
              <a:rPr lang="en-US" sz="2000" b="0">
                <a:solidFill>
                  <a:srgbClr val="3B3B3B"/>
                </a:solidFill>
                <a:effectLst/>
                <a:latin typeface="Menlo" panose="020B0609030804020204" pitchFamily="49" charset="0"/>
              </a:rPr>
              <a:t> </a:t>
            </a:r>
            <a:r>
              <a:rPr lang="en-US" sz="2000" b="0" err="1">
                <a:solidFill>
                  <a:srgbClr val="001080"/>
                </a:solidFill>
                <a:effectLst/>
                <a:latin typeface="Menlo" panose="020B0609030804020204" pitchFamily="49" charset="0"/>
              </a:rPr>
              <a:t>pointOfInterest</a:t>
            </a:r>
            <a:r>
              <a:rPr lang="en-US" sz="2000" b="0">
                <a:solidFill>
                  <a:srgbClr val="3B3B3B"/>
                </a:solidFill>
                <a:effectLst/>
                <a:latin typeface="Menlo" panose="020B0609030804020204" pitchFamily="49" charset="0"/>
              </a:rPr>
              <a:t>,</a:t>
            </a:r>
          </a:p>
          <a:p>
            <a:pPr>
              <a:buNone/>
            </a:pPr>
            <a:r>
              <a:rPr lang="ko-KR" altLang="en-US" sz="2000">
                <a:solidFill>
                  <a:srgbClr val="3B3B3B"/>
                </a:solidFill>
                <a:latin typeface="Menlo" panose="020B0609030804020204" pitchFamily="49" charset="0"/>
              </a:rPr>
              <a:t>  </a:t>
            </a:r>
            <a:r>
              <a:rPr lang="en-US" sz="2000" b="0">
                <a:solidFill>
                  <a:srgbClr val="3B3B3B"/>
                </a:solidFill>
                <a:effectLst/>
                <a:latin typeface="Menlo" panose="020B0609030804020204" pitchFamily="49" charset="0"/>
              </a:rPr>
              <a:t>[</a:t>
            </a:r>
            <a:r>
              <a:rPr lang="en-US" sz="2000" b="0">
                <a:solidFill>
                  <a:srgbClr val="001080"/>
                </a:solidFill>
                <a:effectLst/>
                <a:latin typeface="Menlo" panose="020B0609030804020204" pitchFamily="49" charset="0"/>
              </a:rPr>
              <a:t>Description</a:t>
            </a:r>
            <a:r>
              <a:rPr lang="en-US" sz="2000" b="0">
                <a:solidFill>
                  <a:srgbClr val="3B3B3B"/>
                </a:solidFill>
                <a:effectLst/>
                <a:latin typeface="Menlo" panose="020B0609030804020204" pitchFamily="49" charset="0"/>
              </a:rPr>
              <a:t>(</a:t>
            </a:r>
            <a:r>
              <a:rPr lang="en-US" sz="2000" b="0">
                <a:solidFill>
                  <a:srgbClr val="A31515"/>
                </a:solidFill>
                <a:effectLst/>
                <a:latin typeface="Menlo" panose="020B0609030804020204" pitchFamily="49" charset="0"/>
              </a:rPr>
              <a:t>"Distance threshold in meters (default: 100)"</a:t>
            </a:r>
            <a:r>
              <a:rPr lang="en-US" sz="2000" b="0">
                <a:solidFill>
                  <a:srgbClr val="3B3B3B"/>
                </a:solidFill>
                <a:effectLst/>
                <a:latin typeface="Menlo" panose="020B0609030804020204" pitchFamily="49" charset="0"/>
              </a:rPr>
              <a:t>)] </a:t>
            </a:r>
          </a:p>
          <a:p>
            <a:pPr>
              <a:buNone/>
            </a:pPr>
            <a:r>
              <a:rPr lang="ko-KR" altLang="en-US" sz="2000">
                <a:solidFill>
                  <a:srgbClr val="3B3B3B"/>
                </a:solidFill>
                <a:latin typeface="Menlo" panose="020B0609030804020204" pitchFamily="49" charset="0"/>
              </a:rPr>
              <a:t>  </a:t>
            </a:r>
            <a:r>
              <a:rPr lang="en-US" sz="2000" b="0">
                <a:solidFill>
                  <a:srgbClr val="0000FF"/>
                </a:solidFill>
                <a:effectLst/>
                <a:latin typeface="Menlo" panose="020B0609030804020204" pitchFamily="49" charset="0"/>
              </a:rPr>
              <a:t>double</a:t>
            </a:r>
            <a:r>
              <a:rPr lang="en-US" sz="2000" b="0">
                <a:solidFill>
                  <a:srgbClr val="3B3B3B"/>
                </a:solidFill>
                <a:effectLst/>
                <a:latin typeface="Menlo" panose="020B0609030804020204" pitchFamily="49" charset="0"/>
              </a:rPr>
              <a:t> </a:t>
            </a:r>
            <a:r>
              <a:rPr lang="en-US" sz="2000" b="0" err="1">
                <a:solidFill>
                  <a:srgbClr val="001080"/>
                </a:solidFill>
                <a:effectLst/>
                <a:latin typeface="Menlo" panose="020B0609030804020204" pitchFamily="49" charset="0"/>
              </a:rPr>
              <a:t>distanceThresholdMeters</a:t>
            </a:r>
            <a:r>
              <a:rPr lang="en-US" sz="2000" b="0">
                <a:solidFill>
                  <a:srgbClr val="3B3B3B"/>
                </a:solidFill>
                <a:effectLst/>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3B3B3B"/>
                </a:solidFill>
                <a:effectLst/>
                <a:latin typeface="Menlo" panose="020B0609030804020204" pitchFamily="49" charset="0"/>
              </a:rPr>
              <a:t> </a:t>
            </a:r>
            <a:r>
              <a:rPr lang="en-US" sz="2000" b="0">
                <a:solidFill>
                  <a:srgbClr val="098658"/>
                </a:solidFill>
                <a:effectLst/>
                <a:latin typeface="Menlo" panose="020B0609030804020204" pitchFamily="49" charset="0"/>
              </a:rPr>
              <a:t>100</a:t>
            </a:r>
            <a:r>
              <a:rPr lang="en-US" sz="2000" b="0">
                <a:solidFill>
                  <a:srgbClr val="3B3B3B"/>
                </a:solidFill>
                <a:effectLst/>
                <a:latin typeface="Menlo" panose="020B0609030804020204" pitchFamily="49" charset="0"/>
              </a:rPr>
              <a:t>)</a:t>
            </a:r>
          </a:p>
          <a:p>
            <a:pPr>
              <a:buNone/>
            </a:pPr>
            <a:r>
              <a:rPr lang="en-US" sz="2000" b="0">
                <a:solidFill>
                  <a:srgbClr val="3B3B3B"/>
                </a:solidFill>
                <a:effectLst/>
                <a:latin typeface="Menlo" panose="020B0609030804020204" pitchFamily="49" charset="0"/>
              </a:rPr>
              <a:t>{</a:t>
            </a:r>
          </a:p>
          <a:p>
            <a:pPr>
              <a:buNone/>
            </a:pPr>
            <a:r>
              <a:rPr lang="ko-KR" altLang="en-US" sz="2000" b="0">
                <a:solidFill>
                  <a:srgbClr val="008000"/>
                </a:solidFill>
                <a:effectLst/>
                <a:latin typeface="Menlo" panose="020B0609030804020204" pitchFamily="49" charset="0"/>
              </a:rPr>
              <a:t>  </a:t>
            </a:r>
            <a:r>
              <a:rPr lang="en-US" sz="2000" b="0">
                <a:solidFill>
                  <a:srgbClr val="008000"/>
                </a:solidFill>
                <a:effectLst/>
                <a:latin typeface="Menlo" panose="020B0609030804020204" pitchFamily="49" charset="0"/>
              </a:rPr>
              <a:t>// use </a:t>
            </a:r>
            <a:r>
              <a:rPr lang="en-US" sz="2000" b="0" err="1">
                <a:solidFill>
                  <a:srgbClr val="008000"/>
                </a:solidFill>
                <a:effectLst/>
                <a:latin typeface="Menlo" panose="020B0609030804020204" pitchFamily="49" charset="0"/>
              </a:rPr>
              <a:t>Map</a:t>
            </a:r>
            <a:r>
              <a:rPr lang="en-US" altLang="ko-KR" sz="2000" b="0" err="1">
                <a:solidFill>
                  <a:srgbClr val="008000"/>
                </a:solidFill>
                <a:effectLst/>
                <a:latin typeface="Menlo" panose="020B0609030804020204" pitchFamily="49" charset="0"/>
              </a:rPr>
              <a:t>.</a:t>
            </a:r>
            <a:r>
              <a:rPr lang="en-US" sz="2000" b="0" err="1">
                <a:solidFill>
                  <a:srgbClr val="008000"/>
                </a:solidFill>
                <a:effectLst/>
                <a:latin typeface="Menlo" panose="020B0609030804020204" pitchFamily="49" charset="0"/>
              </a:rPr>
              <a:t>APIs</a:t>
            </a:r>
            <a:r>
              <a:rPr lang="en-US" sz="2000" b="0">
                <a:solidFill>
                  <a:srgbClr val="008000"/>
                </a:solidFill>
                <a:effectLst/>
                <a:latin typeface="Menlo" panose="020B0609030804020204" pitchFamily="49" charset="0"/>
              </a:rPr>
              <a:t> to get nearby locations</a:t>
            </a:r>
            <a:endParaRPr lang="en-US" sz="2000" b="0">
              <a:solidFill>
                <a:srgbClr val="3B3B3B"/>
              </a:solidFill>
              <a:effectLst/>
              <a:latin typeface="Menlo" panose="020B0609030804020204" pitchFamily="49" charset="0"/>
            </a:endParaRPr>
          </a:p>
          <a:p>
            <a:pPr>
              <a:buNone/>
            </a:pPr>
            <a:r>
              <a:rPr lang="en-US" sz="2000" b="0">
                <a:solidFill>
                  <a:srgbClr val="3B3B3B"/>
                </a:solidFill>
                <a:effectLst/>
                <a:latin typeface="Menlo" panose="020B0609030804020204" pitchFamily="49" charset="0"/>
              </a:rPr>
              <a:t>}</a:t>
            </a:r>
          </a:p>
          <a:p>
            <a:br>
              <a:rPr lang="en-US" sz="2000" b="0">
                <a:solidFill>
                  <a:srgbClr val="3B3B3B"/>
                </a:solidFill>
                <a:effectLst/>
                <a:latin typeface="Menlo" panose="020B0609030804020204" pitchFamily="49" charset="0"/>
              </a:rPr>
            </a:br>
            <a:endParaRPr lang="en-US" sz="2000" b="0">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424689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E9416-55EB-303F-4960-26C61E9882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82DDCC-F200-C0CE-3F27-94DCC730B50E}"/>
              </a:ext>
            </a:extLst>
          </p:cNvPr>
          <p:cNvSpPr>
            <a:spLocks noGrp="1"/>
          </p:cNvSpPr>
          <p:nvPr>
            <p:ph type="title"/>
          </p:nvPr>
        </p:nvSpPr>
        <p:spPr/>
        <p:txBody>
          <a:bodyPr/>
          <a:lstStyle/>
          <a:p>
            <a:r>
              <a:rPr lang="en-US"/>
              <a:t>Bring it all together – Analyze &amp; Prioritize Tasks</a:t>
            </a:r>
          </a:p>
        </p:txBody>
      </p:sp>
      <p:sp>
        <p:nvSpPr>
          <p:cNvPr id="9" name="Text Placeholder 8">
            <a:extLst>
              <a:ext uri="{FF2B5EF4-FFF2-40B4-BE49-F238E27FC236}">
                <a16:creationId xmlns:a16="http://schemas.microsoft.com/office/drawing/2014/main" id="{2BA3AA65-3CE1-C390-3E5A-5B3F52F14EE5}"/>
              </a:ext>
            </a:extLst>
          </p:cNvPr>
          <p:cNvSpPr>
            <a:spLocks noGrp="1"/>
          </p:cNvSpPr>
          <p:nvPr>
            <p:ph type="body" sz="quarter" idx="13"/>
          </p:nvPr>
        </p:nvSpPr>
        <p:spPr/>
        <p:txBody>
          <a:bodyPr/>
          <a:lstStyle/>
          <a:p>
            <a:r>
              <a:rPr lang="en-US" err="1"/>
              <a:t>MainPageModel.cs</a:t>
            </a:r>
            <a:endParaRPr lang="en-US"/>
          </a:p>
        </p:txBody>
      </p:sp>
      <p:sp>
        <p:nvSpPr>
          <p:cNvPr id="5" name="Text Placeholder 4">
            <a:extLst>
              <a:ext uri="{FF2B5EF4-FFF2-40B4-BE49-F238E27FC236}">
                <a16:creationId xmlns:a16="http://schemas.microsoft.com/office/drawing/2014/main" id="{3479C403-D0E0-D693-0C14-7153EAE3F572}"/>
              </a:ext>
            </a:extLst>
          </p:cNvPr>
          <p:cNvSpPr>
            <a:spLocks noGrp="1"/>
          </p:cNvSpPr>
          <p:nvPr>
            <p:ph type="body" sz="quarter" idx="10"/>
          </p:nvPr>
        </p:nvSpPr>
        <p:spPr>
          <a:xfrm>
            <a:off x="588263" y="2099310"/>
            <a:ext cx="11018520" cy="3939540"/>
          </a:xfrm>
        </p:spPr>
        <p:txBody>
          <a:bodyPr/>
          <a:lstStyle/>
          <a:p>
            <a:pPr>
              <a:buNone/>
            </a:pPr>
            <a:r>
              <a:rPr lang="en-US" sz="2000" b="0">
                <a:solidFill>
                  <a:srgbClr val="0000FF"/>
                </a:solidFill>
                <a:effectLst/>
              </a:rPr>
              <a:t>var</a:t>
            </a:r>
            <a:r>
              <a:rPr lang="en-US" sz="2000" b="0">
                <a:solidFill>
                  <a:srgbClr val="3B3B3B"/>
                </a:solidFill>
                <a:effectLst/>
              </a:rPr>
              <a:t> </a:t>
            </a:r>
            <a:r>
              <a:rPr lang="en-US" sz="2000" b="0" err="1">
                <a:solidFill>
                  <a:srgbClr val="001080"/>
                </a:solidFill>
                <a:effectLst/>
              </a:rPr>
              <a:t>apiResponse</a:t>
            </a:r>
            <a:r>
              <a:rPr lang="en-US" sz="2000" b="0">
                <a:solidFill>
                  <a:srgbClr val="3B3B3B"/>
                </a:solidFill>
                <a:effectLst/>
              </a:rPr>
              <a:t> </a:t>
            </a:r>
            <a:r>
              <a:rPr lang="en-US" sz="2000" b="0">
                <a:solidFill>
                  <a:srgbClr val="000000"/>
                </a:solidFill>
                <a:effectLst/>
              </a:rPr>
              <a:t>=</a:t>
            </a:r>
            <a:r>
              <a:rPr lang="en-US" sz="2000" b="0">
                <a:solidFill>
                  <a:srgbClr val="3B3B3B"/>
                </a:solidFill>
                <a:effectLst/>
              </a:rPr>
              <a:t> </a:t>
            </a:r>
            <a:r>
              <a:rPr lang="en-US" sz="2000" b="0">
                <a:solidFill>
                  <a:srgbClr val="AF00DB"/>
                </a:solidFill>
                <a:effectLst/>
              </a:rPr>
              <a:t>await</a:t>
            </a:r>
            <a:r>
              <a:rPr lang="en-US" sz="2000" b="0">
                <a:solidFill>
                  <a:srgbClr val="3B3B3B"/>
                </a:solidFill>
                <a:effectLst/>
              </a:rPr>
              <a:t> </a:t>
            </a:r>
            <a:r>
              <a:rPr lang="en-US" sz="2000" b="0" err="1">
                <a:solidFill>
                  <a:srgbClr val="001080"/>
                </a:solidFill>
                <a:effectLst/>
              </a:rPr>
              <a:t>chatClient</a:t>
            </a:r>
            <a:r>
              <a:rPr lang="en-US" sz="2000" b="0" err="1">
                <a:solidFill>
                  <a:srgbClr val="000000"/>
                </a:solidFill>
                <a:effectLst/>
              </a:rPr>
              <a:t>.</a:t>
            </a:r>
            <a:r>
              <a:rPr lang="en-US" sz="2000" b="0" err="1">
                <a:solidFill>
                  <a:srgbClr val="795E26"/>
                </a:solidFill>
                <a:effectLst/>
              </a:rPr>
              <a:t>GetResponseAsync</a:t>
            </a:r>
            <a:r>
              <a:rPr lang="en-US" sz="2000" b="0">
                <a:solidFill>
                  <a:srgbClr val="3B3B3B"/>
                </a:solidFill>
                <a:effectLst/>
              </a:rPr>
              <a:t>&lt;</a:t>
            </a:r>
            <a:r>
              <a:rPr lang="en-US" sz="2000" b="0" err="1">
                <a:solidFill>
                  <a:srgbClr val="267F99"/>
                </a:solidFill>
                <a:effectLst/>
              </a:rPr>
              <a:t>PriorityTaskResult</a:t>
            </a:r>
            <a:r>
              <a:rPr lang="en-US" sz="2000" b="0">
                <a:solidFill>
                  <a:srgbClr val="3B3B3B"/>
                </a:solidFill>
                <a:effectLst/>
              </a:rPr>
              <a:t>&gt;(</a:t>
            </a:r>
            <a:r>
              <a:rPr lang="en-US" sz="2000" b="0">
                <a:solidFill>
                  <a:srgbClr val="001080"/>
                </a:solidFill>
                <a:effectLst/>
              </a:rPr>
              <a:t>prompt</a:t>
            </a:r>
            <a:r>
              <a:rPr lang="en-US" sz="2000" b="0">
                <a:solidFill>
                  <a:srgbClr val="3B3B3B"/>
                </a:solidFill>
                <a:effectLst/>
              </a:rPr>
              <a:t>);</a:t>
            </a:r>
          </a:p>
          <a:p>
            <a:pPr>
              <a:buNone/>
            </a:pPr>
            <a:r>
              <a:rPr lang="en-US" sz="2000" b="0">
                <a:solidFill>
                  <a:srgbClr val="AF00DB"/>
                </a:solidFill>
                <a:effectLst/>
              </a:rPr>
              <a:t>if</a:t>
            </a:r>
            <a:r>
              <a:rPr lang="en-US" sz="2000" b="0">
                <a:solidFill>
                  <a:srgbClr val="3B3B3B"/>
                </a:solidFill>
                <a:effectLst/>
              </a:rPr>
              <a:t> (</a:t>
            </a:r>
            <a:r>
              <a:rPr lang="en-US" sz="2000" b="0" err="1">
                <a:solidFill>
                  <a:srgbClr val="001080"/>
                </a:solidFill>
                <a:effectLst/>
              </a:rPr>
              <a:t>apiResponse</a:t>
            </a:r>
            <a:r>
              <a:rPr lang="en-US" sz="2000" b="0">
                <a:solidFill>
                  <a:srgbClr val="000000"/>
                </a:solidFill>
                <a:effectLst/>
              </a:rPr>
              <a:t>?.</a:t>
            </a:r>
            <a:r>
              <a:rPr lang="en-US" sz="2000" b="0">
                <a:solidFill>
                  <a:srgbClr val="001080"/>
                </a:solidFill>
                <a:effectLst/>
              </a:rPr>
              <a:t>Result</a:t>
            </a:r>
            <a:r>
              <a:rPr lang="en-US" sz="2000" b="0">
                <a:solidFill>
                  <a:srgbClr val="3B3B3B"/>
                </a:solidFill>
                <a:effectLst/>
              </a:rPr>
              <a:t> </a:t>
            </a:r>
            <a:r>
              <a:rPr lang="en-US" sz="2000" b="0">
                <a:solidFill>
                  <a:srgbClr val="000000"/>
                </a:solidFill>
                <a:effectLst/>
              </a:rPr>
              <a:t>!=</a:t>
            </a:r>
            <a:r>
              <a:rPr lang="en-US" sz="2000" b="0">
                <a:solidFill>
                  <a:srgbClr val="3B3B3B"/>
                </a:solidFill>
                <a:effectLst/>
              </a:rPr>
              <a:t> </a:t>
            </a:r>
            <a:r>
              <a:rPr lang="en-US" sz="2000" b="0">
                <a:solidFill>
                  <a:srgbClr val="0000FF"/>
                </a:solidFill>
                <a:effectLst/>
              </a:rPr>
              <a:t>null</a:t>
            </a:r>
            <a:r>
              <a:rPr lang="en-US" sz="2000" b="0">
                <a:solidFill>
                  <a:srgbClr val="3B3B3B"/>
                </a:solidFill>
                <a:effectLst/>
              </a:rPr>
              <a:t>)</a:t>
            </a:r>
          </a:p>
          <a:p>
            <a:pPr>
              <a:buNone/>
            </a:pPr>
            <a:r>
              <a:rPr lang="en-US" sz="2000" b="0">
                <a:solidFill>
                  <a:srgbClr val="3B3B3B"/>
                </a:solidFill>
                <a:effectLst/>
              </a:rPr>
              <a:t>{</a:t>
            </a:r>
          </a:p>
          <a:p>
            <a:pPr>
              <a:buNone/>
            </a:pPr>
            <a:r>
              <a:rPr lang="en-US" sz="2000" b="0">
                <a:solidFill>
                  <a:srgbClr val="AF00DB"/>
                </a:solidFill>
                <a:effectLst/>
              </a:rPr>
              <a:t>  if</a:t>
            </a:r>
            <a:r>
              <a:rPr lang="en-US" sz="2000" b="0">
                <a:solidFill>
                  <a:srgbClr val="3B3B3B"/>
                </a:solidFill>
                <a:effectLst/>
              </a:rPr>
              <a:t> (</a:t>
            </a:r>
            <a:r>
              <a:rPr lang="en-US" sz="2000" b="0">
                <a:solidFill>
                  <a:srgbClr val="000000"/>
                </a:solidFill>
                <a:effectLst/>
              </a:rPr>
              <a:t>!</a:t>
            </a:r>
            <a:r>
              <a:rPr lang="en-US" sz="2000" b="0" err="1">
                <a:solidFill>
                  <a:srgbClr val="0000FF"/>
                </a:solidFill>
                <a:effectLst/>
              </a:rPr>
              <a:t>string</a:t>
            </a:r>
            <a:r>
              <a:rPr lang="en-US" sz="2000" b="0" err="1">
                <a:solidFill>
                  <a:srgbClr val="000000"/>
                </a:solidFill>
                <a:effectLst/>
              </a:rPr>
              <a:t>.</a:t>
            </a:r>
            <a:r>
              <a:rPr lang="en-US" sz="2000" b="0" err="1">
                <a:solidFill>
                  <a:srgbClr val="795E26"/>
                </a:solidFill>
                <a:effectLst/>
              </a:rPr>
              <a:t>IsNullOrEmpty</a:t>
            </a:r>
            <a:r>
              <a:rPr lang="en-US" sz="2000" b="0">
                <a:solidFill>
                  <a:srgbClr val="3B3B3B"/>
                </a:solidFill>
                <a:effectLst/>
              </a:rPr>
              <a:t>(</a:t>
            </a:r>
            <a:r>
              <a:rPr lang="en-US" sz="2000" b="0" err="1">
                <a:solidFill>
                  <a:srgbClr val="001080"/>
                </a:solidFill>
                <a:effectLst/>
              </a:rPr>
              <a:t>apiResponse</a:t>
            </a:r>
            <a:r>
              <a:rPr lang="en-US" sz="2000" b="0" err="1">
                <a:solidFill>
                  <a:srgbClr val="000000"/>
                </a:solidFill>
                <a:effectLst/>
              </a:rPr>
              <a:t>.</a:t>
            </a:r>
            <a:r>
              <a:rPr lang="en-US" sz="2000" b="0" err="1">
                <a:solidFill>
                  <a:srgbClr val="001080"/>
                </a:solidFill>
                <a:effectLst/>
              </a:rPr>
              <a:t>Result</a:t>
            </a:r>
            <a:r>
              <a:rPr lang="en-US" sz="2000" b="0" err="1">
                <a:solidFill>
                  <a:srgbClr val="000000"/>
                </a:solidFill>
                <a:effectLst/>
              </a:rPr>
              <a:t>.</a:t>
            </a:r>
            <a:r>
              <a:rPr lang="en-US" sz="2000" b="0" err="1">
                <a:solidFill>
                  <a:srgbClr val="001080"/>
                </a:solidFill>
                <a:effectLst/>
              </a:rPr>
              <a:t>PersonalizedGreeting</a:t>
            </a:r>
            <a:r>
              <a:rPr lang="en-US" sz="2000" b="0">
                <a:solidFill>
                  <a:srgbClr val="3B3B3B"/>
                </a:solidFill>
                <a:effectLst/>
              </a:rPr>
              <a:t>))</a:t>
            </a:r>
          </a:p>
          <a:p>
            <a:pPr>
              <a:buNone/>
            </a:pPr>
            <a:r>
              <a:rPr lang="en-US" sz="2000" b="0">
                <a:solidFill>
                  <a:srgbClr val="3B3B3B"/>
                </a:solidFill>
                <a:effectLst/>
              </a:rPr>
              <a:t>  {</a:t>
            </a:r>
          </a:p>
          <a:p>
            <a:pPr>
              <a:buNone/>
            </a:pPr>
            <a:r>
              <a:rPr lang="en-US" sz="2000" b="0">
                <a:solidFill>
                  <a:srgbClr val="001080"/>
                </a:solidFill>
                <a:effectLst/>
              </a:rPr>
              <a:t>    </a:t>
            </a:r>
            <a:r>
              <a:rPr lang="en-US" sz="2000" b="0" err="1">
                <a:solidFill>
                  <a:srgbClr val="001080"/>
                </a:solidFill>
                <a:effectLst/>
              </a:rPr>
              <a:t>PersonalizedGreeting</a:t>
            </a:r>
            <a:r>
              <a:rPr lang="en-US" sz="2000" b="0">
                <a:solidFill>
                  <a:srgbClr val="3B3B3B"/>
                </a:solidFill>
                <a:effectLst/>
              </a:rPr>
              <a:t> </a:t>
            </a:r>
            <a:r>
              <a:rPr lang="en-US" sz="2000" b="0">
                <a:solidFill>
                  <a:srgbClr val="000000"/>
                </a:solidFill>
                <a:effectLst/>
              </a:rPr>
              <a:t>=</a:t>
            </a:r>
            <a:r>
              <a:rPr lang="en-US" sz="2000" b="0">
                <a:solidFill>
                  <a:srgbClr val="3B3B3B"/>
                </a:solidFill>
                <a:effectLst/>
              </a:rPr>
              <a:t> </a:t>
            </a:r>
            <a:r>
              <a:rPr lang="en-US" sz="2000" b="0" err="1">
                <a:solidFill>
                  <a:srgbClr val="001080"/>
                </a:solidFill>
                <a:effectLst/>
              </a:rPr>
              <a:t>apiResponse</a:t>
            </a:r>
            <a:r>
              <a:rPr lang="en-US" sz="2000" b="0" err="1">
                <a:solidFill>
                  <a:srgbClr val="000000"/>
                </a:solidFill>
                <a:effectLst/>
              </a:rPr>
              <a:t>.</a:t>
            </a:r>
            <a:r>
              <a:rPr lang="en-US" sz="2000" b="0" err="1">
                <a:solidFill>
                  <a:srgbClr val="001080"/>
                </a:solidFill>
                <a:effectLst/>
              </a:rPr>
              <a:t>Result</a:t>
            </a:r>
            <a:r>
              <a:rPr lang="en-US" sz="2000" b="0" err="1">
                <a:solidFill>
                  <a:srgbClr val="000000"/>
                </a:solidFill>
                <a:effectLst/>
              </a:rPr>
              <a:t>.</a:t>
            </a:r>
            <a:r>
              <a:rPr lang="en-US" sz="2000" b="0" err="1">
                <a:solidFill>
                  <a:srgbClr val="001080"/>
                </a:solidFill>
                <a:effectLst/>
              </a:rPr>
              <a:t>PersonalizedGreeting</a:t>
            </a:r>
            <a:r>
              <a:rPr lang="en-US" sz="2000" b="0">
                <a:solidFill>
                  <a:srgbClr val="3B3B3B"/>
                </a:solidFill>
                <a:effectLst/>
              </a:rPr>
              <a:t>;</a:t>
            </a:r>
          </a:p>
          <a:p>
            <a:r>
              <a:rPr lang="en-US" sz="2000" b="0">
                <a:solidFill>
                  <a:srgbClr val="3B3B3B"/>
                </a:solidFill>
                <a:effectLst/>
              </a:rPr>
              <a:t>  }</a:t>
            </a:r>
          </a:p>
          <a:p>
            <a:endParaRPr lang="en-US" sz="2000">
              <a:solidFill>
                <a:srgbClr val="3B3B3B"/>
              </a:solidFill>
            </a:endParaRPr>
          </a:p>
          <a:p>
            <a:r>
              <a:rPr lang="en-US" sz="2000" b="0">
                <a:solidFill>
                  <a:srgbClr val="3B3B3B"/>
                </a:solidFill>
                <a:effectLst/>
              </a:rPr>
              <a:t>  // do more</a:t>
            </a:r>
          </a:p>
          <a:p>
            <a:r>
              <a:rPr lang="en-US" sz="2000">
                <a:solidFill>
                  <a:srgbClr val="3B3B3B"/>
                </a:solidFill>
              </a:rPr>
              <a:t>}</a:t>
            </a:r>
            <a:endParaRPr lang="en-US" sz="2000" b="0">
              <a:solidFill>
                <a:srgbClr val="3B3B3B"/>
              </a:solidFill>
              <a:effectLst/>
            </a:endParaRPr>
          </a:p>
        </p:txBody>
      </p:sp>
    </p:spTree>
    <p:extLst>
      <p:ext uri="{BB962C8B-B14F-4D97-AF65-F5344CB8AC3E}">
        <p14:creationId xmlns:p14="http://schemas.microsoft.com/office/powerpoint/2010/main" val="1446789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302670"/>
            <a:ext cx="9144000" cy="1231106"/>
          </a:xfrm>
        </p:spPr>
        <p:txBody>
          <a:bodyPr/>
          <a:lstStyle/>
          <a:p>
            <a:r>
              <a:rPr lang="en-US" b="1"/>
              <a:t>AI infused mobile &amp; desktop app development with .NET MAUI</a:t>
            </a:r>
            <a:endParaRPr lang="en-US"/>
          </a:p>
        </p:txBody>
      </p:sp>
      <p:sp>
        <p:nvSpPr>
          <p:cNvPr id="5" name="Text Placeholder 4"/>
          <p:cNvSpPr>
            <a:spLocks noGrp="1"/>
          </p:cNvSpPr>
          <p:nvPr>
            <p:ph type="body" sz="quarter" idx="12"/>
          </p:nvPr>
        </p:nvSpPr>
        <p:spPr>
          <a:xfrm>
            <a:off x="584200" y="3962400"/>
            <a:ext cx="9144000" cy="830997"/>
          </a:xfrm>
        </p:spPr>
        <p:txBody>
          <a:bodyPr/>
          <a:lstStyle/>
          <a:p>
            <a:r>
              <a:rPr lang="en-US"/>
              <a:t>David Ortinau | Product Manager</a:t>
            </a:r>
            <a:br>
              <a:rPr lang="en-US"/>
            </a:br>
            <a:r>
              <a:rPr lang="en-US"/>
              <a:t>Beth Massi | Product Manager</a:t>
            </a:r>
            <a:br>
              <a:rPr lang="en-US"/>
            </a:br>
            <a:r>
              <a:rPr lang="en-US"/>
              <a:t>Gerald Versluis | Engineer</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249C3-68BE-3B0A-E120-BFCB7664105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3BF499-D5BB-AB40-64D6-EE294272C9D5}"/>
              </a:ext>
            </a:extLst>
          </p:cNvPr>
          <p:cNvSpPr>
            <a:spLocks noGrp="1"/>
          </p:cNvSpPr>
          <p:nvPr>
            <p:ph type="title"/>
          </p:nvPr>
        </p:nvSpPr>
        <p:spPr/>
        <p:txBody>
          <a:bodyPr/>
          <a:lstStyle/>
          <a:p>
            <a:r>
              <a:rPr lang="en-US" err="1"/>
              <a:t>Plugin.Maui.Audio</a:t>
            </a:r>
            <a:endParaRPr lang="en-US"/>
          </a:p>
        </p:txBody>
      </p:sp>
      <p:sp>
        <p:nvSpPr>
          <p:cNvPr id="9" name="Text Placeholder 8">
            <a:extLst>
              <a:ext uri="{FF2B5EF4-FFF2-40B4-BE49-F238E27FC236}">
                <a16:creationId xmlns:a16="http://schemas.microsoft.com/office/drawing/2014/main" id="{CFCF83D4-7139-BA23-5D79-0C46D22A1AC8}"/>
              </a:ext>
            </a:extLst>
          </p:cNvPr>
          <p:cNvSpPr>
            <a:spLocks noGrp="1"/>
          </p:cNvSpPr>
          <p:nvPr>
            <p:ph type="body" sz="quarter" idx="13"/>
          </p:nvPr>
        </p:nvSpPr>
        <p:spPr/>
        <p:txBody>
          <a:bodyPr/>
          <a:lstStyle/>
          <a:p>
            <a:r>
              <a:rPr lang="en-US" err="1"/>
              <a:t>VoicePageModel.cs</a:t>
            </a:r>
            <a:endParaRPr lang="en-US"/>
          </a:p>
        </p:txBody>
      </p:sp>
      <p:sp>
        <p:nvSpPr>
          <p:cNvPr id="5" name="Text Placeholder 4">
            <a:extLst>
              <a:ext uri="{FF2B5EF4-FFF2-40B4-BE49-F238E27FC236}">
                <a16:creationId xmlns:a16="http://schemas.microsoft.com/office/drawing/2014/main" id="{21DD81D0-09D2-F270-C81C-12F65EDCE065}"/>
              </a:ext>
            </a:extLst>
          </p:cNvPr>
          <p:cNvSpPr>
            <a:spLocks noGrp="1"/>
          </p:cNvSpPr>
          <p:nvPr>
            <p:ph type="body" sz="quarter" idx="10"/>
          </p:nvPr>
        </p:nvSpPr>
        <p:spPr>
          <a:xfrm>
            <a:off x="588263" y="2099310"/>
            <a:ext cx="11018520" cy="5392245"/>
          </a:xfrm>
        </p:spPr>
        <p:txBody>
          <a:bodyPr/>
          <a:lstStyle/>
          <a:p>
            <a:pPr>
              <a:buNone/>
            </a:pPr>
            <a:r>
              <a:rPr lang="en-US" b="0">
                <a:solidFill>
                  <a:srgbClr val="001080"/>
                </a:solidFill>
                <a:effectLst/>
                <a:latin typeface="Menlo" panose="020B0609030804020204" pitchFamily="49" charset="0"/>
              </a:rPr>
              <a:t>_recorder</a:t>
            </a:r>
            <a:r>
              <a:rPr lang="en-US" b="0">
                <a:solidFill>
                  <a:srgbClr val="3B3B3B"/>
                </a:solidFill>
                <a:effectLst/>
                <a:latin typeface="Menlo" panose="020B0609030804020204" pitchFamily="49" charset="0"/>
              </a:rPr>
              <a:t> </a:t>
            </a:r>
            <a:r>
              <a:rPr lang="en-US" b="0">
                <a:solidFill>
                  <a:srgbClr val="000000"/>
                </a:solidFill>
                <a:effectLst/>
                <a:latin typeface="Menlo" panose="020B0609030804020204" pitchFamily="49" charset="0"/>
              </a:rPr>
              <a:t>=</a:t>
            </a:r>
            <a:r>
              <a:rPr lang="en-US" b="0">
                <a:solidFill>
                  <a:srgbClr val="3B3B3B"/>
                </a:solidFill>
                <a:effectLst/>
                <a:latin typeface="Menlo" panose="020B0609030804020204" pitchFamily="49" charset="0"/>
              </a:rPr>
              <a:t> </a:t>
            </a:r>
            <a:r>
              <a:rPr lang="en-US" b="0">
                <a:solidFill>
                  <a:srgbClr val="001080"/>
                </a:solidFill>
                <a:effectLst/>
                <a:latin typeface="Menlo" panose="020B0609030804020204" pitchFamily="49" charset="0"/>
              </a:rPr>
              <a:t>_</a:t>
            </a:r>
            <a:r>
              <a:rPr lang="en-US" b="0" err="1">
                <a:solidFill>
                  <a:srgbClr val="001080"/>
                </a:solidFill>
                <a:effectLst/>
                <a:latin typeface="Menlo" panose="020B0609030804020204" pitchFamily="49" charset="0"/>
              </a:rPr>
              <a:t>audioManager</a:t>
            </a:r>
            <a:r>
              <a:rPr lang="en-US" b="0" err="1">
                <a:solidFill>
                  <a:srgbClr val="000000"/>
                </a:solidFill>
                <a:effectLst/>
                <a:latin typeface="Menlo" panose="020B0609030804020204" pitchFamily="49" charset="0"/>
              </a:rPr>
              <a:t>.</a:t>
            </a:r>
            <a:r>
              <a:rPr lang="en-US" b="0" err="1">
                <a:solidFill>
                  <a:srgbClr val="001080"/>
                </a:solidFill>
                <a:effectLst/>
                <a:latin typeface="Menlo" panose="020B0609030804020204" pitchFamily="49" charset="0"/>
              </a:rPr>
              <a:t>CreateRecorder</a:t>
            </a:r>
            <a:r>
              <a:rPr lang="en-US" b="0">
                <a:solidFill>
                  <a:srgbClr val="3B3B3B"/>
                </a:solidFill>
                <a:effectLst/>
                <a:latin typeface="Menlo" panose="020B0609030804020204" pitchFamily="49" charset="0"/>
              </a:rPr>
              <a:t>();</a:t>
            </a:r>
          </a:p>
          <a:p>
            <a:pPr>
              <a:buNone/>
            </a:pPr>
            <a:r>
              <a:rPr lang="en-US" b="0">
                <a:solidFill>
                  <a:srgbClr val="AF00DB"/>
                </a:solidFill>
                <a:effectLst/>
                <a:latin typeface="Menlo" panose="020B0609030804020204" pitchFamily="49" charset="0"/>
              </a:rPr>
              <a:t>await</a:t>
            </a:r>
            <a:r>
              <a:rPr lang="en-US" b="0">
                <a:solidFill>
                  <a:srgbClr val="3B3B3B"/>
                </a:solidFill>
                <a:effectLst/>
                <a:latin typeface="Menlo" panose="020B0609030804020204" pitchFamily="49" charset="0"/>
              </a:rPr>
              <a:t> </a:t>
            </a:r>
            <a:r>
              <a:rPr lang="en-US" b="0">
                <a:solidFill>
                  <a:srgbClr val="001080"/>
                </a:solidFill>
                <a:effectLst/>
                <a:latin typeface="Menlo" panose="020B0609030804020204" pitchFamily="49" charset="0"/>
              </a:rPr>
              <a:t>_</a:t>
            </a:r>
            <a:r>
              <a:rPr lang="en-US" b="0" err="1">
                <a:solidFill>
                  <a:srgbClr val="001080"/>
                </a:solidFill>
                <a:effectLst/>
                <a:latin typeface="Menlo" panose="020B0609030804020204" pitchFamily="49" charset="0"/>
              </a:rPr>
              <a:t>recorder</a:t>
            </a:r>
            <a:r>
              <a:rPr lang="en-US" b="0" err="1">
                <a:solidFill>
                  <a:srgbClr val="000000"/>
                </a:solidFill>
                <a:effectLst/>
                <a:latin typeface="Menlo" panose="020B0609030804020204" pitchFamily="49" charset="0"/>
              </a:rPr>
              <a:t>.</a:t>
            </a:r>
            <a:r>
              <a:rPr lang="en-US" b="0" err="1">
                <a:solidFill>
                  <a:srgbClr val="001080"/>
                </a:solidFill>
                <a:effectLst/>
                <a:latin typeface="Menlo" panose="020B0609030804020204" pitchFamily="49" charset="0"/>
              </a:rPr>
              <a:t>StartAsync</a:t>
            </a:r>
            <a:r>
              <a:rPr lang="en-US" b="0">
                <a:solidFill>
                  <a:srgbClr val="3B3B3B"/>
                </a:solidFill>
                <a:effectLst/>
                <a:latin typeface="Menlo" panose="020B0609030804020204" pitchFamily="49" charset="0"/>
              </a:rPr>
              <a:t>();</a:t>
            </a:r>
          </a:p>
          <a:p>
            <a:pPr>
              <a:buNone/>
            </a:pPr>
            <a:br>
              <a:rPr lang="en-US" b="0">
                <a:solidFill>
                  <a:srgbClr val="3B3B3B"/>
                </a:solidFill>
                <a:effectLst/>
                <a:latin typeface="Menlo" panose="020B0609030804020204" pitchFamily="49" charset="0"/>
              </a:rPr>
            </a:br>
            <a:r>
              <a:rPr lang="en-US" b="0">
                <a:solidFill>
                  <a:srgbClr val="001080"/>
                </a:solidFill>
                <a:effectLst/>
                <a:latin typeface="Menlo" panose="020B0609030804020204" pitchFamily="49" charset="0"/>
              </a:rPr>
              <a:t>_</a:t>
            </a:r>
            <a:r>
              <a:rPr lang="en-US" b="0" err="1">
                <a:solidFill>
                  <a:srgbClr val="001080"/>
                </a:solidFill>
                <a:effectLst/>
                <a:latin typeface="Menlo" panose="020B0609030804020204" pitchFamily="49" charset="0"/>
              </a:rPr>
              <a:t>audioSource</a:t>
            </a:r>
            <a:r>
              <a:rPr lang="en-US" b="0">
                <a:solidFill>
                  <a:srgbClr val="3B3B3B"/>
                </a:solidFill>
                <a:effectLst/>
                <a:latin typeface="Menlo" panose="020B0609030804020204" pitchFamily="49" charset="0"/>
              </a:rPr>
              <a:t> </a:t>
            </a:r>
            <a:r>
              <a:rPr lang="en-US" b="0">
                <a:solidFill>
                  <a:srgbClr val="000000"/>
                </a:solidFill>
                <a:effectLst/>
                <a:latin typeface="Menlo" panose="020B0609030804020204" pitchFamily="49" charset="0"/>
              </a:rPr>
              <a:t>=</a:t>
            </a:r>
            <a:r>
              <a:rPr lang="en-US" b="0">
                <a:solidFill>
                  <a:srgbClr val="3B3B3B"/>
                </a:solidFill>
                <a:effectLst/>
                <a:latin typeface="Menlo" panose="020B0609030804020204" pitchFamily="49" charset="0"/>
              </a:rPr>
              <a:t> </a:t>
            </a:r>
            <a:r>
              <a:rPr lang="en-US" b="0">
                <a:solidFill>
                  <a:srgbClr val="AF00DB"/>
                </a:solidFill>
                <a:effectLst/>
                <a:latin typeface="Menlo" panose="020B0609030804020204" pitchFamily="49" charset="0"/>
              </a:rPr>
              <a:t>await</a:t>
            </a:r>
            <a:r>
              <a:rPr lang="en-US" b="0">
                <a:solidFill>
                  <a:srgbClr val="3B3B3B"/>
                </a:solidFill>
                <a:effectLst/>
                <a:latin typeface="Menlo" panose="020B0609030804020204" pitchFamily="49" charset="0"/>
              </a:rPr>
              <a:t> </a:t>
            </a:r>
            <a:r>
              <a:rPr lang="en-US" b="0">
                <a:solidFill>
                  <a:srgbClr val="001080"/>
                </a:solidFill>
                <a:effectLst/>
                <a:latin typeface="Menlo" panose="020B0609030804020204" pitchFamily="49" charset="0"/>
              </a:rPr>
              <a:t>_</a:t>
            </a:r>
            <a:r>
              <a:rPr lang="en-US" b="0" err="1">
                <a:solidFill>
                  <a:srgbClr val="001080"/>
                </a:solidFill>
                <a:effectLst/>
                <a:latin typeface="Menlo" panose="020B0609030804020204" pitchFamily="49" charset="0"/>
              </a:rPr>
              <a:t>recorder</a:t>
            </a:r>
            <a:r>
              <a:rPr lang="en-US" b="0" err="1">
                <a:solidFill>
                  <a:srgbClr val="000000"/>
                </a:solidFill>
                <a:effectLst/>
                <a:latin typeface="Menlo" panose="020B0609030804020204" pitchFamily="49" charset="0"/>
              </a:rPr>
              <a:t>.</a:t>
            </a:r>
            <a:r>
              <a:rPr lang="en-US" b="0" err="1">
                <a:solidFill>
                  <a:srgbClr val="001080"/>
                </a:solidFill>
                <a:effectLst/>
                <a:latin typeface="Menlo" panose="020B0609030804020204" pitchFamily="49" charset="0"/>
              </a:rPr>
              <a:t>StopAsync</a:t>
            </a:r>
            <a:r>
              <a:rPr lang="en-US" b="0">
                <a:solidFill>
                  <a:srgbClr val="3B3B3B"/>
                </a:solidFill>
                <a:effectLst/>
                <a:latin typeface="Menlo" panose="020B0609030804020204" pitchFamily="49" charset="0"/>
              </a:rPr>
              <a:t>();</a:t>
            </a:r>
          </a:p>
          <a:p>
            <a:pPr>
              <a:buNone/>
            </a:pPr>
            <a:br>
              <a:rPr lang="en-US" b="0">
                <a:solidFill>
                  <a:srgbClr val="3B3B3B"/>
                </a:solidFill>
                <a:effectLst/>
                <a:latin typeface="Menlo" panose="020B0609030804020204" pitchFamily="49" charset="0"/>
              </a:rPr>
            </a:br>
            <a:r>
              <a:rPr lang="en-US" b="0">
                <a:solidFill>
                  <a:srgbClr val="0000FF"/>
                </a:solidFill>
                <a:effectLst/>
                <a:latin typeface="Menlo" panose="020B0609030804020204" pitchFamily="49" charset="0"/>
              </a:rPr>
              <a:t>await</a:t>
            </a:r>
            <a:r>
              <a:rPr lang="en-US" b="0">
                <a:solidFill>
                  <a:srgbClr val="3B3B3B"/>
                </a:solidFill>
                <a:effectLst/>
                <a:latin typeface="Menlo" panose="020B0609030804020204" pitchFamily="49" charset="0"/>
              </a:rPr>
              <a:t> </a:t>
            </a:r>
            <a:r>
              <a:rPr lang="en-US" b="0">
                <a:solidFill>
                  <a:srgbClr val="0000FF"/>
                </a:solidFill>
                <a:effectLst/>
                <a:latin typeface="Menlo" panose="020B0609030804020204" pitchFamily="49" charset="0"/>
              </a:rPr>
              <a:t>using</a:t>
            </a:r>
            <a:r>
              <a:rPr lang="en-US" b="0">
                <a:solidFill>
                  <a:srgbClr val="3B3B3B"/>
                </a:solidFill>
                <a:effectLst/>
                <a:latin typeface="Menlo" panose="020B0609030804020204" pitchFamily="49" charset="0"/>
              </a:rPr>
              <a:t> (</a:t>
            </a:r>
            <a:r>
              <a:rPr lang="en-US" b="0">
                <a:solidFill>
                  <a:srgbClr val="0000FF"/>
                </a:solidFill>
                <a:effectLst/>
                <a:latin typeface="Menlo" panose="020B0609030804020204" pitchFamily="49" charset="0"/>
              </a:rPr>
              <a:t>var</a:t>
            </a:r>
            <a:r>
              <a:rPr lang="en-US" b="0">
                <a:solidFill>
                  <a:srgbClr val="3B3B3B"/>
                </a:solidFill>
                <a:effectLst/>
                <a:latin typeface="Menlo" panose="020B0609030804020204" pitchFamily="49" charset="0"/>
              </a:rPr>
              <a:t> </a:t>
            </a:r>
            <a:r>
              <a:rPr lang="en-US" b="0" err="1">
                <a:solidFill>
                  <a:srgbClr val="001080"/>
                </a:solidFill>
                <a:effectLst/>
                <a:latin typeface="Menlo" panose="020B0609030804020204" pitchFamily="49" charset="0"/>
              </a:rPr>
              <a:t>fileStream</a:t>
            </a:r>
            <a:r>
              <a:rPr lang="en-US" b="0">
                <a:solidFill>
                  <a:srgbClr val="3B3B3B"/>
                </a:solidFill>
                <a:effectLst/>
                <a:latin typeface="Menlo" panose="020B0609030804020204" pitchFamily="49" charset="0"/>
              </a:rPr>
              <a:t> </a:t>
            </a:r>
            <a:r>
              <a:rPr lang="en-US" b="0">
                <a:solidFill>
                  <a:srgbClr val="000000"/>
                </a:solidFill>
                <a:effectLst/>
                <a:latin typeface="Menlo" panose="020B0609030804020204" pitchFamily="49" charset="0"/>
              </a:rPr>
              <a:t>=</a:t>
            </a:r>
            <a:r>
              <a:rPr lang="en-US" b="0">
                <a:solidFill>
                  <a:srgbClr val="3B3B3B"/>
                </a:solidFill>
                <a:effectLst/>
                <a:latin typeface="Menlo" panose="020B0609030804020204" pitchFamily="49" charset="0"/>
              </a:rPr>
              <a:t> </a:t>
            </a:r>
            <a:r>
              <a:rPr lang="en-US" b="0" err="1">
                <a:solidFill>
                  <a:srgbClr val="001080"/>
                </a:solidFill>
                <a:effectLst/>
                <a:latin typeface="Menlo" panose="020B0609030804020204" pitchFamily="49" charset="0"/>
              </a:rPr>
              <a:t>File</a:t>
            </a:r>
            <a:r>
              <a:rPr lang="en-US" b="0" err="1">
                <a:solidFill>
                  <a:srgbClr val="000000"/>
                </a:solidFill>
                <a:effectLst/>
                <a:latin typeface="Menlo" panose="020B0609030804020204" pitchFamily="49" charset="0"/>
              </a:rPr>
              <a:t>.</a:t>
            </a:r>
            <a:r>
              <a:rPr lang="en-US" b="0" err="1">
                <a:solidFill>
                  <a:srgbClr val="001080"/>
                </a:solidFill>
                <a:effectLst/>
                <a:latin typeface="Menlo" panose="020B0609030804020204" pitchFamily="49" charset="0"/>
              </a:rPr>
              <a:t>Create</a:t>
            </a:r>
            <a:r>
              <a:rPr lang="en-US" b="0">
                <a:solidFill>
                  <a:srgbClr val="3B3B3B"/>
                </a:solidFill>
                <a:effectLst/>
                <a:latin typeface="Menlo" panose="020B0609030804020204" pitchFamily="49" charset="0"/>
              </a:rPr>
              <a:t>(</a:t>
            </a:r>
            <a:r>
              <a:rPr lang="en-US" b="0" err="1">
                <a:solidFill>
                  <a:srgbClr val="001080"/>
                </a:solidFill>
                <a:effectLst/>
                <a:latin typeface="Menlo" panose="020B0609030804020204" pitchFamily="49" charset="0"/>
              </a:rPr>
              <a:t>audioFilePath</a:t>
            </a:r>
            <a:r>
              <a:rPr lang="en-US" b="0">
                <a:solidFill>
                  <a:srgbClr val="3B3B3B"/>
                </a:solidFill>
                <a:effectLst/>
                <a:latin typeface="Menlo" panose="020B0609030804020204" pitchFamily="49" charset="0"/>
              </a:rPr>
              <a:t>))</a:t>
            </a:r>
          </a:p>
          <a:p>
            <a:pPr>
              <a:buNone/>
            </a:pPr>
            <a:r>
              <a:rPr lang="en-US" b="0">
                <a:solidFill>
                  <a:srgbClr val="3B3B3B"/>
                </a:solidFill>
                <a:effectLst/>
                <a:latin typeface="Menlo" panose="020B0609030804020204" pitchFamily="49" charset="0"/>
              </a:rPr>
              <a:t>{</a:t>
            </a:r>
          </a:p>
          <a:p>
            <a:pPr>
              <a:buNone/>
            </a:pPr>
            <a:r>
              <a:rPr lang="ko-KR" altLang="en-US" b="0">
                <a:solidFill>
                  <a:srgbClr val="0000FF"/>
                </a:solidFill>
                <a:effectLst/>
                <a:latin typeface="Menlo" panose="020B0609030804020204" pitchFamily="49" charset="0"/>
              </a:rPr>
              <a:t>  </a:t>
            </a:r>
            <a:r>
              <a:rPr lang="en-US" b="0">
                <a:solidFill>
                  <a:srgbClr val="0000FF"/>
                </a:solidFill>
                <a:effectLst/>
                <a:latin typeface="Menlo" panose="020B0609030804020204" pitchFamily="49" charset="0"/>
              </a:rPr>
              <a:t>var</a:t>
            </a:r>
            <a:r>
              <a:rPr lang="en-US" b="0">
                <a:solidFill>
                  <a:srgbClr val="3B3B3B"/>
                </a:solidFill>
                <a:effectLst/>
                <a:latin typeface="Menlo" panose="020B0609030804020204" pitchFamily="49" charset="0"/>
              </a:rPr>
              <a:t> </a:t>
            </a:r>
            <a:r>
              <a:rPr lang="en-US" b="0" err="1">
                <a:solidFill>
                  <a:srgbClr val="001080"/>
                </a:solidFill>
                <a:effectLst/>
                <a:latin typeface="Menlo" panose="020B0609030804020204" pitchFamily="49" charset="0"/>
              </a:rPr>
              <a:t>audioStream</a:t>
            </a:r>
            <a:r>
              <a:rPr lang="en-US" b="0">
                <a:solidFill>
                  <a:srgbClr val="3B3B3B"/>
                </a:solidFill>
                <a:effectLst/>
                <a:latin typeface="Menlo" panose="020B0609030804020204" pitchFamily="49" charset="0"/>
              </a:rPr>
              <a:t> </a:t>
            </a:r>
            <a:r>
              <a:rPr lang="en-US" b="0">
                <a:solidFill>
                  <a:srgbClr val="000000"/>
                </a:solidFill>
                <a:effectLst/>
                <a:latin typeface="Menlo" panose="020B0609030804020204" pitchFamily="49" charset="0"/>
              </a:rPr>
              <a:t>=</a:t>
            </a:r>
            <a:r>
              <a:rPr lang="en-US" b="0">
                <a:solidFill>
                  <a:srgbClr val="3B3B3B"/>
                </a:solidFill>
                <a:effectLst/>
                <a:latin typeface="Menlo" panose="020B0609030804020204" pitchFamily="49" charset="0"/>
              </a:rPr>
              <a:t> </a:t>
            </a:r>
            <a:r>
              <a:rPr lang="en-US" b="0">
                <a:solidFill>
                  <a:srgbClr val="001080"/>
                </a:solidFill>
                <a:effectLst/>
                <a:latin typeface="Menlo" panose="020B0609030804020204" pitchFamily="49" charset="0"/>
              </a:rPr>
              <a:t>_</a:t>
            </a:r>
            <a:r>
              <a:rPr lang="en-US" b="0" err="1">
                <a:solidFill>
                  <a:srgbClr val="001080"/>
                </a:solidFill>
                <a:effectLst/>
                <a:latin typeface="Menlo" panose="020B0609030804020204" pitchFamily="49" charset="0"/>
              </a:rPr>
              <a:t>audioSource</a:t>
            </a:r>
            <a:r>
              <a:rPr lang="en-US" b="0" err="1">
                <a:solidFill>
                  <a:srgbClr val="000000"/>
                </a:solidFill>
                <a:effectLst/>
                <a:latin typeface="Menlo" panose="020B0609030804020204" pitchFamily="49" charset="0"/>
              </a:rPr>
              <a:t>.</a:t>
            </a:r>
            <a:r>
              <a:rPr lang="en-US" b="0" err="1">
                <a:solidFill>
                  <a:srgbClr val="001080"/>
                </a:solidFill>
                <a:effectLst/>
                <a:latin typeface="Menlo" panose="020B0609030804020204" pitchFamily="49" charset="0"/>
              </a:rPr>
              <a:t>GetAudioStream</a:t>
            </a:r>
            <a:r>
              <a:rPr lang="en-US" b="0">
                <a:solidFill>
                  <a:srgbClr val="3B3B3B"/>
                </a:solidFill>
                <a:effectLst/>
                <a:latin typeface="Menlo" panose="020B0609030804020204" pitchFamily="49" charset="0"/>
              </a:rPr>
              <a:t>();</a:t>
            </a:r>
          </a:p>
          <a:p>
            <a:pPr>
              <a:buNone/>
            </a:pPr>
            <a:r>
              <a:rPr lang="ko-KR" altLang="en-US" b="0">
                <a:solidFill>
                  <a:srgbClr val="AF00DB"/>
                </a:solidFill>
                <a:effectLst/>
                <a:latin typeface="Menlo" panose="020B0609030804020204" pitchFamily="49" charset="0"/>
              </a:rPr>
              <a:t>  </a:t>
            </a:r>
            <a:r>
              <a:rPr lang="en-US" b="0">
                <a:solidFill>
                  <a:srgbClr val="AF00DB"/>
                </a:solidFill>
                <a:effectLst/>
                <a:latin typeface="Menlo" panose="020B0609030804020204" pitchFamily="49" charset="0"/>
              </a:rPr>
              <a:t>await</a:t>
            </a:r>
            <a:r>
              <a:rPr lang="en-US" b="0">
                <a:solidFill>
                  <a:srgbClr val="3B3B3B"/>
                </a:solidFill>
                <a:effectLst/>
                <a:latin typeface="Menlo" panose="020B0609030804020204" pitchFamily="49" charset="0"/>
              </a:rPr>
              <a:t> </a:t>
            </a:r>
            <a:r>
              <a:rPr lang="en-US" b="0" err="1">
                <a:solidFill>
                  <a:srgbClr val="001080"/>
                </a:solidFill>
                <a:effectLst/>
                <a:latin typeface="Menlo" panose="020B0609030804020204" pitchFamily="49" charset="0"/>
              </a:rPr>
              <a:t>audioStream</a:t>
            </a:r>
            <a:r>
              <a:rPr lang="en-US" b="0" err="1">
                <a:solidFill>
                  <a:srgbClr val="000000"/>
                </a:solidFill>
                <a:effectLst/>
                <a:latin typeface="Menlo" panose="020B0609030804020204" pitchFamily="49" charset="0"/>
              </a:rPr>
              <a:t>.</a:t>
            </a:r>
            <a:r>
              <a:rPr lang="en-US" b="0" err="1">
                <a:solidFill>
                  <a:srgbClr val="001080"/>
                </a:solidFill>
                <a:effectLst/>
                <a:latin typeface="Menlo" panose="020B0609030804020204" pitchFamily="49" charset="0"/>
              </a:rPr>
              <a:t>CopyToAsync</a:t>
            </a:r>
            <a:r>
              <a:rPr lang="en-US" b="0">
                <a:solidFill>
                  <a:srgbClr val="3B3B3B"/>
                </a:solidFill>
                <a:effectLst/>
                <a:latin typeface="Menlo" panose="020B0609030804020204" pitchFamily="49" charset="0"/>
              </a:rPr>
              <a:t>(</a:t>
            </a:r>
            <a:r>
              <a:rPr lang="en-US" b="0" err="1">
                <a:solidFill>
                  <a:srgbClr val="001080"/>
                </a:solidFill>
                <a:effectLst/>
                <a:latin typeface="Menlo" panose="020B0609030804020204" pitchFamily="49" charset="0"/>
              </a:rPr>
              <a:t>fileStream</a:t>
            </a:r>
            <a:r>
              <a:rPr lang="en-US" b="0">
                <a:solidFill>
                  <a:srgbClr val="3B3B3B"/>
                </a:solidFill>
                <a:effectLst/>
                <a:latin typeface="Menlo" panose="020B0609030804020204" pitchFamily="49" charset="0"/>
              </a:rPr>
              <a:t>);</a:t>
            </a:r>
          </a:p>
          <a:p>
            <a:pPr>
              <a:buNone/>
            </a:pPr>
            <a:r>
              <a:rPr lang="en-US" b="0">
                <a:solidFill>
                  <a:srgbClr val="3B3B3B"/>
                </a:solidFill>
                <a:effectLst/>
                <a:latin typeface="Menlo" panose="020B0609030804020204" pitchFamily="49" charset="0"/>
              </a:rPr>
              <a:t>}</a:t>
            </a:r>
          </a:p>
          <a:p>
            <a:br>
              <a:rPr lang="en-US" b="0">
                <a:solidFill>
                  <a:srgbClr val="3B3B3B"/>
                </a:solidFill>
                <a:effectLst/>
                <a:latin typeface="Menlo" panose="020B0609030804020204" pitchFamily="49" charset="0"/>
              </a:rPr>
            </a:br>
            <a:br>
              <a:rPr lang="en-US" b="0">
                <a:solidFill>
                  <a:srgbClr val="3B3B3B"/>
                </a:solidFill>
                <a:effectLst/>
                <a:latin typeface="Menlo" panose="020B0609030804020204" pitchFamily="49" charset="0"/>
              </a:rPr>
            </a:br>
            <a:endParaRPr lang="en-US" b="0">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29094421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571F8-A3BD-7C65-DA01-0CD1B61412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88D022-5EB0-57B3-A72F-B7E3DFC04110}"/>
              </a:ext>
            </a:extLst>
          </p:cNvPr>
          <p:cNvSpPr>
            <a:spLocks noGrp="1"/>
          </p:cNvSpPr>
          <p:nvPr>
            <p:ph type="title"/>
          </p:nvPr>
        </p:nvSpPr>
        <p:spPr/>
        <p:txBody>
          <a:bodyPr/>
          <a:lstStyle/>
          <a:p>
            <a:r>
              <a:rPr lang="en-US" err="1"/>
              <a:t>MediaPicker</a:t>
            </a:r>
            <a:endParaRPr lang="en-US"/>
          </a:p>
        </p:txBody>
      </p:sp>
      <p:sp>
        <p:nvSpPr>
          <p:cNvPr id="9" name="Text Placeholder 8">
            <a:extLst>
              <a:ext uri="{FF2B5EF4-FFF2-40B4-BE49-F238E27FC236}">
                <a16:creationId xmlns:a16="http://schemas.microsoft.com/office/drawing/2014/main" id="{FB58D997-F940-DD31-556B-5FD0965D00BD}"/>
              </a:ext>
            </a:extLst>
          </p:cNvPr>
          <p:cNvSpPr>
            <a:spLocks noGrp="1"/>
          </p:cNvSpPr>
          <p:nvPr>
            <p:ph type="body" sz="quarter" idx="13"/>
          </p:nvPr>
        </p:nvSpPr>
        <p:spPr/>
        <p:txBody>
          <a:bodyPr/>
          <a:lstStyle/>
          <a:p>
            <a:r>
              <a:rPr lang="en-US" err="1"/>
              <a:t>PhotoPageModel.cs</a:t>
            </a:r>
            <a:endParaRPr lang="en-US"/>
          </a:p>
        </p:txBody>
      </p:sp>
      <p:sp>
        <p:nvSpPr>
          <p:cNvPr id="5" name="Text Placeholder 4">
            <a:extLst>
              <a:ext uri="{FF2B5EF4-FFF2-40B4-BE49-F238E27FC236}">
                <a16:creationId xmlns:a16="http://schemas.microsoft.com/office/drawing/2014/main" id="{27F964D3-9D7C-5FF9-3B3A-53AAD773FB2C}"/>
              </a:ext>
            </a:extLst>
          </p:cNvPr>
          <p:cNvSpPr>
            <a:spLocks noGrp="1"/>
          </p:cNvSpPr>
          <p:nvPr>
            <p:ph type="body" sz="quarter" idx="10"/>
          </p:nvPr>
        </p:nvSpPr>
        <p:spPr>
          <a:xfrm>
            <a:off x="588263" y="2099310"/>
            <a:ext cx="11433408" cy="5022914"/>
          </a:xfrm>
        </p:spPr>
        <p:txBody>
          <a:bodyPr/>
          <a:lstStyle/>
          <a:p>
            <a:pPr>
              <a:buNone/>
            </a:pPr>
            <a:r>
              <a:rPr lang="en-US" b="0">
                <a:solidFill>
                  <a:srgbClr val="001080"/>
                </a:solidFill>
                <a:effectLst/>
                <a:latin typeface="Menlo" panose="020B0609030804020204" pitchFamily="49" charset="0"/>
              </a:rPr>
              <a:t>result</a:t>
            </a:r>
            <a:r>
              <a:rPr lang="en-US" b="0">
                <a:solidFill>
                  <a:srgbClr val="3B3B3B"/>
                </a:solidFill>
                <a:effectLst/>
                <a:latin typeface="Menlo" panose="020B0609030804020204" pitchFamily="49" charset="0"/>
              </a:rPr>
              <a:t> </a:t>
            </a:r>
            <a:r>
              <a:rPr lang="en-US" b="0">
                <a:solidFill>
                  <a:srgbClr val="000000"/>
                </a:solidFill>
                <a:effectLst/>
                <a:latin typeface="Menlo" panose="020B0609030804020204" pitchFamily="49" charset="0"/>
              </a:rPr>
              <a:t>=</a:t>
            </a:r>
            <a:r>
              <a:rPr lang="en-US" b="0">
                <a:solidFill>
                  <a:srgbClr val="3B3B3B"/>
                </a:solidFill>
                <a:effectLst/>
                <a:latin typeface="Menlo" panose="020B0609030804020204" pitchFamily="49" charset="0"/>
              </a:rPr>
              <a:t> </a:t>
            </a:r>
            <a:r>
              <a:rPr lang="en-US" b="0">
                <a:solidFill>
                  <a:srgbClr val="AF00DB"/>
                </a:solidFill>
                <a:effectLst/>
                <a:latin typeface="Menlo" panose="020B0609030804020204" pitchFamily="49" charset="0"/>
              </a:rPr>
              <a:t>await</a:t>
            </a:r>
            <a:r>
              <a:rPr lang="en-US" b="0">
                <a:solidFill>
                  <a:srgbClr val="3B3B3B"/>
                </a:solidFill>
                <a:effectLst/>
                <a:latin typeface="Menlo" panose="020B0609030804020204" pitchFamily="49" charset="0"/>
              </a:rPr>
              <a:t> </a:t>
            </a:r>
            <a:r>
              <a:rPr lang="en-US" b="0" err="1">
                <a:solidFill>
                  <a:srgbClr val="001080"/>
                </a:solidFill>
                <a:effectLst/>
                <a:latin typeface="Menlo" panose="020B0609030804020204" pitchFamily="49" charset="0"/>
              </a:rPr>
              <a:t>MediaPicker</a:t>
            </a:r>
            <a:r>
              <a:rPr lang="en-US" b="0" err="1">
                <a:solidFill>
                  <a:srgbClr val="000000"/>
                </a:solidFill>
                <a:effectLst/>
                <a:latin typeface="Menlo" panose="020B0609030804020204" pitchFamily="49" charset="0"/>
              </a:rPr>
              <a:t>.</a:t>
            </a:r>
            <a:r>
              <a:rPr lang="en-US" b="0" err="1">
                <a:solidFill>
                  <a:srgbClr val="001080"/>
                </a:solidFill>
                <a:effectLst/>
                <a:latin typeface="Menlo" panose="020B0609030804020204" pitchFamily="49" charset="0"/>
              </a:rPr>
              <a:t>CapturePhotoAsync</a:t>
            </a:r>
            <a:r>
              <a:rPr lang="en-US" b="0">
                <a:solidFill>
                  <a:srgbClr val="3B3B3B"/>
                </a:solidFill>
                <a:effectLst/>
                <a:latin typeface="Menlo" panose="020B0609030804020204" pitchFamily="49" charset="0"/>
              </a:rPr>
              <a:t>(</a:t>
            </a:r>
          </a:p>
          <a:p>
            <a:pPr>
              <a:buNone/>
            </a:pPr>
            <a:r>
              <a:rPr lang="ko-KR" altLang="en-US">
                <a:solidFill>
                  <a:srgbClr val="3B3B3B"/>
                </a:solidFill>
                <a:latin typeface="Menlo" panose="020B0609030804020204" pitchFamily="49" charset="0"/>
              </a:rPr>
              <a:t>  </a:t>
            </a:r>
            <a:r>
              <a:rPr lang="en-US" b="0">
                <a:solidFill>
                  <a:srgbClr val="0000FF"/>
                </a:solidFill>
                <a:effectLst/>
                <a:latin typeface="Menlo" panose="020B0609030804020204" pitchFamily="49" charset="0"/>
              </a:rPr>
              <a:t>new</a:t>
            </a:r>
            <a:r>
              <a:rPr lang="en-US" b="0">
                <a:solidFill>
                  <a:srgbClr val="3B3B3B"/>
                </a:solidFill>
                <a:effectLst/>
                <a:latin typeface="Menlo" panose="020B0609030804020204" pitchFamily="49" charset="0"/>
              </a:rPr>
              <a:t> </a:t>
            </a:r>
            <a:r>
              <a:rPr lang="en-US" b="0" err="1">
                <a:solidFill>
                  <a:srgbClr val="001080"/>
                </a:solidFill>
                <a:effectLst/>
                <a:latin typeface="Menlo" panose="020B0609030804020204" pitchFamily="49" charset="0"/>
              </a:rPr>
              <a:t>MediaPickerOptions</a:t>
            </a:r>
            <a:endParaRPr lang="en-US" b="0">
              <a:solidFill>
                <a:srgbClr val="3B3B3B"/>
              </a:solidFill>
              <a:effectLst/>
              <a:latin typeface="Menlo" panose="020B0609030804020204" pitchFamily="49" charset="0"/>
            </a:endParaRPr>
          </a:p>
          <a:p>
            <a:pPr>
              <a:buNone/>
            </a:pPr>
            <a:r>
              <a:rPr lang="ko-KR" altLang="en-US" b="0">
                <a:solidFill>
                  <a:srgbClr val="3B3B3B"/>
                </a:solidFill>
                <a:effectLst/>
                <a:latin typeface="Menlo" panose="020B0609030804020204" pitchFamily="49" charset="0"/>
              </a:rPr>
              <a:t>  </a:t>
            </a:r>
            <a:r>
              <a:rPr lang="en-US" b="0">
                <a:solidFill>
                  <a:srgbClr val="3B3B3B"/>
                </a:solidFill>
                <a:effectLst/>
                <a:latin typeface="Menlo" panose="020B0609030804020204" pitchFamily="49" charset="0"/>
              </a:rPr>
              <a:t>{</a:t>
            </a:r>
          </a:p>
          <a:p>
            <a:pPr>
              <a:buNone/>
            </a:pPr>
            <a:r>
              <a:rPr lang="ko-KR" altLang="en-US" b="0">
                <a:solidFill>
                  <a:srgbClr val="001080"/>
                </a:solidFill>
                <a:effectLst/>
                <a:latin typeface="Menlo" panose="020B0609030804020204" pitchFamily="49" charset="0"/>
              </a:rPr>
              <a:t>    </a:t>
            </a:r>
            <a:r>
              <a:rPr lang="en-US" b="0">
                <a:solidFill>
                  <a:srgbClr val="001080"/>
                </a:solidFill>
                <a:effectLst/>
                <a:latin typeface="Menlo" panose="020B0609030804020204" pitchFamily="49" charset="0"/>
              </a:rPr>
              <a:t>Title</a:t>
            </a:r>
            <a:r>
              <a:rPr lang="en-US" b="0">
                <a:solidFill>
                  <a:srgbClr val="3B3B3B"/>
                </a:solidFill>
                <a:effectLst/>
                <a:latin typeface="Menlo" panose="020B0609030804020204" pitchFamily="49" charset="0"/>
              </a:rPr>
              <a:t> </a:t>
            </a:r>
            <a:r>
              <a:rPr lang="en-US" b="0">
                <a:solidFill>
                  <a:srgbClr val="000000"/>
                </a:solidFill>
                <a:effectLst/>
                <a:latin typeface="Menlo" panose="020B0609030804020204" pitchFamily="49" charset="0"/>
              </a:rPr>
              <a:t>=</a:t>
            </a:r>
            <a:r>
              <a:rPr lang="en-US" b="0">
                <a:solidFill>
                  <a:srgbClr val="3B3B3B"/>
                </a:solidFill>
                <a:effectLst/>
                <a:latin typeface="Menlo" panose="020B0609030804020204" pitchFamily="49" charset="0"/>
              </a:rPr>
              <a:t> </a:t>
            </a:r>
            <a:r>
              <a:rPr lang="en-US" b="0">
                <a:solidFill>
                  <a:srgbClr val="A31515"/>
                </a:solidFill>
                <a:effectLst/>
                <a:latin typeface="Menlo" panose="020B0609030804020204" pitchFamily="49" charset="0"/>
              </a:rPr>
              <a:t>"Take a photo"</a:t>
            </a:r>
            <a:endParaRPr lang="en-US" b="0">
              <a:solidFill>
                <a:srgbClr val="3B3B3B"/>
              </a:solidFill>
              <a:effectLst/>
              <a:latin typeface="Menlo" panose="020B0609030804020204" pitchFamily="49" charset="0"/>
            </a:endParaRPr>
          </a:p>
          <a:p>
            <a:pPr>
              <a:buNone/>
            </a:pPr>
            <a:r>
              <a:rPr lang="ko-KR" altLang="en-US" b="0">
                <a:solidFill>
                  <a:srgbClr val="3B3B3B"/>
                </a:solidFill>
                <a:effectLst/>
                <a:latin typeface="Menlo" panose="020B0609030804020204" pitchFamily="49" charset="0"/>
              </a:rPr>
              <a:t>  </a:t>
            </a:r>
            <a:r>
              <a:rPr lang="en-US" b="0">
                <a:solidFill>
                  <a:srgbClr val="3B3B3B"/>
                </a:solidFill>
                <a:effectLst/>
                <a:latin typeface="Menlo" panose="020B0609030804020204" pitchFamily="49" charset="0"/>
              </a:rPr>
              <a:t>}</a:t>
            </a:r>
          </a:p>
          <a:p>
            <a:pPr>
              <a:buNone/>
            </a:pPr>
            <a:r>
              <a:rPr lang="en-US" b="0">
                <a:solidFill>
                  <a:srgbClr val="3B3B3B"/>
                </a:solidFill>
                <a:effectLst/>
                <a:latin typeface="Menlo" panose="020B0609030804020204" pitchFamily="49" charset="0"/>
              </a:rPr>
              <a:t>);</a:t>
            </a:r>
          </a:p>
          <a:p>
            <a:pPr>
              <a:buNone/>
            </a:pPr>
            <a:br>
              <a:rPr lang="en-US" b="0">
                <a:solidFill>
                  <a:srgbClr val="3B3B3B"/>
                </a:solidFill>
                <a:effectLst/>
                <a:latin typeface="Menlo" panose="020B0609030804020204" pitchFamily="49" charset="0"/>
              </a:rPr>
            </a:br>
            <a:r>
              <a:rPr lang="en-US" b="0">
                <a:solidFill>
                  <a:srgbClr val="0000FF"/>
                </a:solidFill>
                <a:effectLst/>
                <a:latin typeface="Menlo" panose="020B0609030804020204" pitchFamily="49" charset="0"/>
              </a:rPr>
              <a:t>using</a:t>
            </a:r>
            <a:r>
              <a:rPr lang="en-US" b="0">
                <a:solidFill>
                  <a:srgbClr val="3B3B3B"/>
                </a:solidFill>
                <a:effectLst/>
                <a:latin typeface="Menlo" panose="020B0609030804020204" pitchFamily="49" charset="0"/>
              </a:rPr>
              <a:t> </a:t>
            </a:r>
            <a:r>
              <a:rPr lang="en-US" b="0">
                <a:solidFill>
                  <a:srgbClr val="001080"/>
                </a:solidFill>
                <a:effectLst/>
                <a:latin typeface="Menlo" panose="020B0609030804020204" pitchFamily="49" charset="0"/>
              </a:rPr>
              <a:t>Stream</a:t>
            </a:r>
            <a:r>
              <a:rPr lang="en-US" b="0">
                <a:solidFill>
                  <a:srgbClr val="3B3B3B"/>
                </a:solidFill>
                <a:effectLst/>
                <a:latin typeface="Menlo" panose="020B0609030804020204" pitchFamily="49" charset="0"/>
              </a:rPr>
              <a:t> </a:t>
            </a:r>
            <a:r>
              <a:rPr lang="en-US" b="0" err="1">
                <a:solidFill>
                  <a:srgbClr val="001080"/>
                </a:solidFill>
                <a:effectLst/>
                <a:latin typeface="Menlo" panose="020B0609030804020204" pitchFamily="49" charset="0"/>
              </a:rPr>
              <a:t>sourceStream</a:t>
            </a:r>
            <a:r>
              <a:rPr lang="en-US" b="0">
                <a:solidFill>
                  <a:srgbClr val="3B3B3B"/>
                </a:solidFill>
                <a:effectLst/>
                <a:latin typeface="Menlo" panose="020B0609030804020204" pitchFamily="49" charset="0"/>
              </a:rPr>
              <a:t> </a:t>
            </a:r>
            <a:r>
              <a:rPr lang="en-US" b="0">
                <a:solidFill>
                  <a:srgbClr val="000000"/>
                </a:solidFill>
                <a:effectLst/>
                <a:latin typeface="Menlo" panose="020B0609030804020204" pitchFamily="49" charset="0"/>
              </a:rPr>
              <a:t>=</a:t>
            </a:r>
            <a:r>
              <a:rPr lang="en-US" b="0">
                <a:solidFill>
                  <a:srgbClr val="3B3B3B"/>
                </a:solidFill>
                <a:effectLst/>
                <a:latin typeface="Menlo" panose="020B0609030804020204" pitchFamily="49" charset="0"/>
              </a:rPr>
              <a:t> </a:t>
            </a:r>
            <a:r>
              <a:rPr lang="en-US" b="0">
                <a:solidFill>
                  <a:srgbClr val="AF00DB"/>
                </a:solidFill>
                <a:effectLst/>
                <a:latin typeface="Menlo" panose="020B0609030804020204" pitchFamily="49" charset="0"/>
              </a:rPr>
              <a:t>await</a:t>
            </a:r>
            <a:r>
              <a:rPr lang="en-US" b="0">
                <a:solidFill>
                  <a:srgbClr val="3B3B3B"/>
                </a:solidFill>
                <a:effectLst/>
                <a:latin typeface="Menlo" panose="020B0609030804020204" pitchFamily="49" charset="0"/>
              </a:rPr>
              <a:t> </a:t>
            </a:r>
            <a:r>
              <a:rPr lang="en-US" b="0" err="1">
                <a:solidFill>
                  <a:srgbClr val="001080"/>
                </a:solidFill>
                <a:effectLst/>
                <a:latin typeface="Menlo" panose="020B0609030804020204" pitchFamily="49" charset="0"/>
              </a:rPr>
              <a:t>result</a:t>
            </a:r>
            <a:r>
              <a:rPr lang="en-US" b="0" err="1">
                <a:solidFill>
                  <a:srgbClr val="000000"/>
                </a:solidFill>
                <a:effectLst/>
                <a:latin typeface="Menlo" panose="020B0609030804020204" pitchFamily="49" charset="0"/>
              </a:rPr>
              <a:t>.</a:t>
            </a:r>
            <a:r>
              <a:rPr lang="en-US" b="0" err="1">
                <a:solidFill>
                  <a:srgbClr val="001080"/>
                </a:solidFill>
                <a:effectLst/>
                <a:latin typeface="Menlo" panose="020B0609030804020204" pitchFamily="49" charset="0"/>
              </a:rPr>
              <a:t>OpenReadAsync</a:t>
            </a:r>
            <a:r>
              <a:rPr lang="en-US" b="0">
                <a:solidFill>
                  <a:srgbClr val="3B3B3B"/>
                </a:solidFill>
                <a:effectLst/>
                <a:latin typeface="Menlo" panose="020B0609030804020204" pitchFamily="49" charset="0"/>
              </a:rPr>
              <a:t>();</a:t>
            </a:r>
          </a:p>
          <a:p>
            <a:pPr>
              <a:buNone/>
            </a:pPr>
            <a:r>
              <a:rPr lang="en-US" b="0">
                <a:solidFill>
                  <a:srgbClr val="0000FF"/>
                </a:solidFill>
                <a:effectLst/>
                <a:latin typeface="Menlo" panose="020B0609030804020204" pitchFamily="49" charset="0"/>
              </a:rPr>
              <a:t>using</a:t>
            </a:r>
            <a:r>
              <a:rPr lang="en-US" b="0">
                <a:solidFill>
                  <a:srgbClr val="3B3B3B"/>
                </a:solidFill>
                <a:effectLst/>
                <a:latin typeface="Menlo" panose="020B0609030804020204" pitchFamily="49" charset="0"/>
              </a:rPr>
              <a:t> </a:t>
            </a:r>
            <a:r>
              <a:rPr lang="en-US" b="0" err="1">
                <a:solidFill>
                  <a:srgbClr val="001080"/>
                </a:solidFill>
                <a:effectLst/>
                <a:latin typeface="Menlo" panose="020B0609030804020204" pitchFamily="49" charset="0"/>
              </a:rPr>
              <a:t>FileStream</a:t>
            </a:r>
            <a:r>
              <a:rPr lang="en-US" b="0">
                <a:solidFill>
                  <a:srgbClr val="3B3B3B"/>
                </a:solidFill>
                <a:effectLst/>
                <a:latin typeface="Menlo" panose="020B0609030804020204" pitchFamily="49" charset="0"/>
              </a:rPr>
              <a:t> </a:t>
            </a:r>
            <a:r>
              <a:rPr lang="en-US" b="0" err="1">
                <a:solidFill>
                  <a:srgbClr val="001080"/>
                </a:solidFill>
                <a:effectLst/>
                <a:latin typeface="Menlo" panose="020B0609030804020204" pitchFamily="49" charset="0"/>
              </a:rPr>
              <a:t>localFileStream</a:t>
            </a:r>
            <a:r>
              <a:rPr lang="en-US" b="0">
                <a:solidFill>
                  <a:srgbClr val="3B3B3B"/>
                </a:solidFill>
                <a:effectLst/>
                <a:latin typeface="Menlo" panose="020B0609030804020204" pitchFamily="49" charset="0"/>
              </a:rPr>
              <a:t> </a:t>
            </a:r>
            <a:r>
              <a:rPr lang="en-US" b="0">
                <a:solidFill>
                  <a:srgbClr val="000000"/>
                </a:solidFill>
                <a:effectLst/>
                <a:latin typeface="Menlo" panose="020B0609030804020204" pitchFamily="49" charset="0"/>
              </a:rPr>
              <a:t>=</a:t>
            </a:r>
            <a:r>
              <a:rPr lang="ko-KR" altLang="en-US" b="0">
                <a:solidFill>
                  <a:srgbClr val="000000"/>
                </a:solidFill>
                <a:effectLst/>
                <a:latin typeface="Menlo" panose="020B0609030804020204" pitchFamily="49" charset="0"/>
              </a:rPr>
              <a:t> </a:t>
            </a:r>
            <a:r>
              <a:rPr lang="en-US" b="0" err="1">
                <a:solidFill>
                  <a:srgbClr val="001080"/>
                </a:solidFill>
                <a:effectLst/>
                <a:latin typeface="Menlo" panose="020B0609030804020204" pitchFamily="49" charset="0"/>
              </a:rPr>
              <a:t>File</a:t>
            </a:r>
            <a:r>
              <a:rPr lang="en-US" b="0" err="1">
                <a:solidFill>
                  <a:srgbClr val="000000"/>
                </a:solidFill>
                <a:effectLst/>
                <a:latin typeface="Menlo" panose="020B0609030804020204" pitchFamily="49" charset="0"/>
              </a:rPr>
              <a:t>.</a:t>
            </a:r>
            <a:r>
              <a:rPr lang="en-US" b="0" err="1">
                <a:solidFill>
                  <a:srgbClr val="001080"/>
                </a:solidFill>
                <a:effectLst/>
                <a:latin typeface="Menlo" panose="020B0609030804020204" pitchFamily="49" charset="0"/>
              </a:rPr>
              <a:t>OpenWrite</a:t>
            </a:r>
            <a:r>
              <a:rPr lang="en-US" b="0">
                <a:solidFill>
                  <a:srgbClr val="3B3B3B"/>
                </a:solidFill>
                <a:effectLst/>
                <a:latin typeface="Menlo" panose="020B0609030804020204" pitchFamily="49" charset="0"/>
              </a:rPr>
              <a:t>(</a:t>
            </a:r>
            <a:r>
              <a:rPr lang="en-US" b="0" err="1">
                <a:solidFill>
                  <a:srgbClr val="001080"/>
                </a:solidFill>
                <a:effectLst/>
                <a:latin typeface="Menlo" panose="020B0609030804020204" pitchFamily="49" charset="0"/>
              </a:rPr>
              <a:t>ImagePath</a:t>
            </a:r>
            <a:r>
              <a:rPr lang="en-US" b="0">
                <a:solidFill>
                  <a:srgbClr val="3B3B3B"/>
                </a:solidFill>
                <a:effectLst/>
                <a:latin typeface="Menlo" panose="020B0609030804020204" pitchFamily="49" charset="0"/>
              </a:rPr>
              <a:t>);</a:t>
            </a:r>
          </a:p>
          <a:p>
            <a:br>
              <a:rPr lang="en-US" b="0">
                <a:solidFill>
                  <a:srgbClr val="3B3B3B"/>
                </a:solidFill>
                <a:effectLst/>
                <a:latin typeface="Menlo" panose="020B0609030804020204" pitchFamily="49" charset="0"/>
              </a:rPr>
            </a:br>
            <a:br>
              <a:rPr lang="en-US" b="0">
                <a:solidFill>
                  <a:srgbClr val="3B3B3B"/>
                </a:solidFill>
                <a:effectLst/>
                <a:latin typeface="Menlo" panose="020B0609030804020204" pitchFamily="49" charset="0"/>
              </a:rPr>
            </a:br>
            <a:endParaRPr lang="en-US" b="0">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1504145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B07E-78CF-3A9D-2345-DDDBC555E952}"/>
              </a:ext>
            </a:extLst>
          </p:cNvPr>
          <p:cNvSpPr>
            <a:spLocks noGrp="1"/>
          </p:cNvSpPr>
          <p:nvPr>
            <p:ph type="title"/>
          </p:nvPr>
        </p:nvSpPr>
        <p:spPr/>
        <p:txBody>
          <a:bodyPr/>
          <a:lstStyle/>
          <a:p>
            <a:r>
              <a:rPr lang="en-US"/>
              <a:t>Project dependencies</a:t>
            </a:r>
          </a:p>
        </p:txBody>
      </p:sp>
      <p:sp>
        <p:nvSpPr>
          <p:cNvPr id="3" name="Text Placeholder 2">
            <a:extLst>
              <a:ext uri="{FF2B5EF4-FFF2-40B4-BE49-F238E27FC236}">
                <a16:creationId xmlns:a16="http://schemas.microsoft.com/office/drawing/2014/main" id="{BC54BC8C-DAA5-1221-CEC6-AAF491D9F3C7}"/>
              </a:ext>
            </a:extLst>
          </p:cNvPr>
          <p:cNvSpPr>
            <a:spLocks noGrp="1"/>
          </p:cNvSpPr>
          <p:nvPr>
            <p:ph type="body" sz="quarter" idx="16"/>
          </p:nvPr>
        </p:nvSpPr>
        <p:spPr/>
        <p:txBody>
          <a:bodyPr/>
          <a:lstStyle/>
          <a:p>
            <a:r>
              <a:rPr lang="en-US"/>
              <a:t>Libraries</a:t>
            </a:r>
          </a:p>
        </p:txBody>
      </p:sp>
      <p:sp>
        <p:nvSpPr>
          <p:cNvPr id="4" name="Content Placeholder 3">
            <a:extLst>
              <a:ext uri="{FF2B5EF4-FFF2-40B4-BE49-F238E27FC236}">
                <a16:creationId xmlns:a16="http://schemas.microsoft.com/office/drawing/2014/main" id="{F3895E93-9F65-3433-F686-956D8280C10A}"/>
              </a:ext>
            </a:extLst>
          </p:cNvPr>
          <p:cNvSpPr>
            <a:spLocks noGrp="1"/>
          </p:cNvSpPr>
          <p:nvPr>
            <p:ph sz="quarter" idx="11"/>
          </p:nvPr>
        </p:nvSpPr>
        <p:spPr>
          <a:xfrm>
            <a:off x="588963" y="2081212"/>
            <a:ext cx="5214937" cy="4358116"/>
          </a:xfrm>
        </p:spPr>
        <p:txBody>
          <a:bodyPr/>
          <a:lstStyle/>
          <a:p>
            <a:r>
              <a:rPr lang="en-US" err="1"/>
              <a:t>CommunityToolkit.Mvvm</a:t>
            </a:r>
            <a:endParaRPr lang="en-US"/>
          </a:p>
          <a:p>
            <a:r>
              <a:rPr lang="en-US" err="1"/>
              <a:t>CommunityToolkit.Maui</a:t>
            </a:r>
            <a:endParaRPr lang="en-US"/>
          </a:p>
          <a:p>
            <a:r>
              <a:rPr lang="en-US" err="1"/>
              <a:t>Microsoft.Extensions.AI</a:t>
            </a:r>
            <a:endParaRPr lang="en-US"/>
          </a:p>
          <a:p>
            <a:r>
              <a:rPr lang="en-US" err="1"/>
              <a:t>Microsoft.Extensions.AI.OpenAI</a:t>
            </a:r>
            <a:endParaRPr lang="en-US"/>
          </a:p>
          <a:p>
            <a:r>
              <a:rPr lang="en-US" err="1"/>
              <a:t>Microsoft.Maui.Controls</a:t>
            </a:r>
            <a:endParaRPr lang="en-US"/>
          </a:p>
          <a:p>
            <a:r>
              <a:rPr lang="en-US"/>
              <a:t>Plugin</a:t>
            </a:r>
            <a:r>
              <a:rPr lang="en-US" err="1"/>
              <a:t>.Maui.Audio</a:t>
            </a:r>
            <a:endParaRPr lang="en-US"/>
          </a:p>
          <a:p>
            <a:r>
              <a:rPr lang="en-US" err="1"/>
              <a:t>Plugin.Maui.CalendarStore</a:t>
            </a:r>
            <a:endParaRPr lang="en-US"/>
          </a:p>
          <a:p>
            <a:r>
              <a:rPr lang="en-US" err="1"/>
              <a:t>SkiaSharp</a:t>
            </a:r>
            <a:endParaRPr lang="en-US"/>
          </a:p>
          <a:p>
            <a:endParaRPr lang="en-US"/>
          </a:p>
          <a:p>
            <a:pPr marL="0" indent="0">
              <a:buNone/>
            </a:pPr>
            <a:endParaRPr lang="en-US"/>
          </a:p>
        </p:txBody>
      </p:sp>
      <p:sp>
        <p:nvSpPr>
          <p:cNvPr id="5" name="Text Placeholder 4">
            <a:extLst>
              <a:ext uri="{FF2B5EF4-FFF2-40B4-BE49-F238E27FC236}">
                <a16:creationId xmlns:a16="http://schemas.microsoft.com/office/drawing/2014/main" id="{5BF6E0C2-CFA5-AA26-7652-0EDC86965C53}"/>
              </a:ext>
            </a:extLst>
          </p:cNvPr>
          <p:cNvSpPr>
            <a:spLocks noGrp="1"/>
          </p:cNvSpPr>
          <p:nvPr>
            <p:ph type="body" sz="quarter" idx="17"/>
          </p:nvPr>
        </p:nvSpPr>
        <p:spPr>
          <a:xfrm>
            <a:off x="6397624" y="1436688"/>
            <a:ext cx="5446713" cy="861774"/>
          </a:xfrm>
        </p:spPr>
        <p:txBody>
          <a:bodyPr/>
          <a:lstStyle/>
          <a:p>
            <a:r>
              <a:rPr lang="en-US" err="1"/>
              <a:t>Syncfusion</a:t>
            </a:r>
            <a:r>
              <a:rPr lang="en-US"/>
              <a:t> Toolkit for .NET MAUI</a:t>
            </a:r>
          </a:p>
        </p:txBody>
      </p:sp>
      <p:sp>
        <p:nvSpPr>
          <p:cNvPr id="6" name="Content Placeholder 5">
            <a:extLst>
              <a:ext uri="{FF2B5EF4-FFF2-40B4-BE49-F238E27FC236}">
                <a16:creationId xmlns:a16="http://schemas.microsoft.com/office/drawing/2014/main" id="{CA027CBD-56D4-F417-529A-3BB6CC549C04}"/>
              </a:ext>
            </a:extLst>
          </p:cNvPr>
          <p:cNvSpPr>
            <a:spLocks noGrp="1"/>
          </p:cNvSpPr>
          <p:nvPr>
            <p:ph sz="quarter" idx="13"/>
          </p:nvPr>
        </p:nvSpPr>
        <p:spPr>
          <a:xfrm>
            <a:off x="6394451" y="2081212"/>
            <a:ext cx="5214937" cy="3914918"/>
          </a:xfrm>
        </p:spPr>
        <p:txBody>
          <a:bodyPr/>
          <a:lstStyle/>
          <a:p>
            <a:r>
              <a:rPr lang="en-US" err="1"/>
              <a:t>BottomSheet</a:t>
            </a:r>
            <a:endParaRPr lang="en-US"/>
          </a:p>
          <a:p>
            <a:r>
              <a:rPr lang="en-US" err="1"/>
              <a:t>CardView</a:t>
            </a:r>
            <a:endParaRPr lang="en-US"/>
          </a:p>
          <a:p>
            <a:r>
              <a:rPr lang="en-US" err="1"/>
              <a:t>EffectsView</a:t>
            </a:r>
            <a:endParaRPr lang="en-US"/>
          </a:p>
          <a:p>
            <a:r>
              <a:rPr lang="en-US"/>
              <a:t>Expander</a:t>
            </a:r>
          </a:p>
          <a:p>
            <a:r>
              <a:rPr lang="en-US" err="1"/>
              <a:t>PullToRefresh</a:t>
            </a:r>
            <a:endParaRPr lang="en-US"/>
          </a:p>
          <a:p>
            <a:r>
              <a:rPr lang="en-US" err="1"/>
              <a:t>SegmentedControl</a:t>
            </a:r>
            <a:endParaRPr lang="en-US"/>
          </a:p>
          <a:p>
            <a:r>
              <a:rPr lang="en-US"/>
              <a:t>Shimmer</a:t>
            </a:r>
          </a:p>
          <a:p>
            <a:r>
              <a:rPr lang="en-US" err="1"/>
              <a:t>TextInputLayout</a:t>
            </a:r>
            <a:endParaRPr lang="en-US"/>
          </a:p>
          <a:p>
            <a:endParaRPr lang="en-US"/>
          </a:p>
        </p:txBody>
      </p:sp>
    </p:spTree>
    <p:extLst>
      <p:ext uri="{BB962C8B-B14F-4D97-AF65-F5344CB8AC3E}">
        <p14:creationId xmlns:p14="http://schemas.microsoft.com/office/powerpoint/2010/main" val="2685256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97AB8-6192-2BDA-6537-D26841669177}"/>
              </a:ext>
            </a:extLst>
          </p:cNvPr>
          <p:cNvSpPr>
            <a:spLocks noGrp="1"/>
          </p:cNvSpPr>
          <p:nvPr>
            <p:ph type="ctrTitle"/>
          </p:nvPr>
        </p:nvSpPr>
        <p:spPr>
          <a:xfrm>
            <a:off x="638881" y="417576"/>
            <a:ext cx="10909640" cy="1249394"/>
          </a:xfrm>
        </p:spPr>
        <p:txBody>
          <a:bodyPr anchor="ctr">
            <a:normAutofit fontScale="90000"/>
          </a:bodyPr>
          <a:lstStyle/>
          <a:p>
            <a:r>
              <a:rPr lang="en-US" sz="4100" b="1"/>
              <a:t>Syncfusion + Microsoft</a:t>
            </a:r>
            <a:r>
              <a:rPr lang="en-US" sz="4100"/>
              <a:t>: </a:t>
            </a:r>
            <a:br>
              <a:rPr lang="en-US" sz="4100"/>
            </a:br>
            <a:r>
              <a:rPr lang="en-US" sz="4100"/>
              <a:t>Empowering Developers Together</a:t>
            </a:r>
          </a:p>
        </p:txBody>
      </p:sp>
      <p:pic>
        <p:nvPicPr>
          <p:cNvPr id="4" name="Picture 3" descr="Cartoon characters standing next to each other&#10;&#10;AI-generated content may be incorrect.">
            <a:extLst>
              <a:ext uri="{FF2B5EF4-FFF2-40B4-BE49-F238E27FC236}">
                <a16:creationId xmlns:a16="http://schemas.microsoft.com/office/drawing/2014/main" id="{14FACBD6-3D1C-0244-6720-575F1D150F28}"/>
              </a:ext>
            </a:extLst>
          </p:cNvPr>
          <p:cNvPicPr>
            <a:picLocks noChangeAspect="1"/>
          </p:cNvPicPr>
          <p:nvPr/>
        </p:nvPicPr>
        <p:blipFill>
          <a:blip r:embed="rId2"/>
          <a:stretch>
            <a:fillRect/>
          </a:stretch>
        </p:blipFill>
        <p:spPr>
          <a:xfrm>
            <a:off x="3004627" y="2102834"/>
            <a:ext cx="6182746" cy="4135279"/>
          </a:xfrm>
          <a:prstGeom prst="rect">
            <a:avLst/>
          </a:prstGeom>
        </p:spPr>
      </p:pic>
    </p:spTree>
    <p:extLst>
      <p:ext uri="{BB962C8B-B14F-4D97-AF65-F5344CB8AC3E}">
        <p14:creationId xmlns:p14="http://schemas.microsoft.com/office/powerpoint/2010/main" val="400763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9FB-F438-F615-3A0F-EBD6560F6242}"/>
              </a:ext>
            </a:extLst>
          </p:cNvPr>
          <p:cNvSpPr>
            <a:spLocks noGrp="1"/>
          </p:cNvSpPr>
          <p:nvPr>
            <p:ph type="title"/>
          </p:nvPr>
        </p:nvSpPr>
        <p:spPr>
          <a:xfrm>
            <a:off x="5297762" y="329184"/>
            <a:ext cx="6251110" cy="1783080"/>
          </a:xfrm>
        </p:spPr>
        <p:txBody>
          <a:bodyPr anchor="b">
            <a:normAutofit/>
          </a:bodyPr>
          <a:lstStyle/>
          <a:p>
            <a:r>
              <a:rPr lang="en-US" sz="5400"/>
              <a:t>About Me</a:t>
            </a:r>
          </a:p>
        </p:txBody>
      </p:sp>
      <p:pic>
        <p:nvPicPr>
          <p:cNvPr id="6" name="Picture 5" descr="A person standing next to a railing&#10;&#10;AI-generated content may be incorrect.">
            <a:extLst>
              <a:ext uri="{FF2B5EF4-FFF2-40B4-BE49-F238E27FC236}">
                <a16:creationId xmlns:a16="http://schemas.microsoft.com/office/drawing/2014/main" id="{A71127AA-1FCE-51F6-889B-C488C876D959}"/>
              </a:ext>
            </a:extLst>
          </p:cNvPr>
          <p:cNvPicPr>
            <a:picLocks noChangeAspect="1"/>
          </p:cNvPicPr>
          <p:nvPr/>
        </p:nvPicPr>
        <p:blipFill>
          <a:blip r:embed="rId2"/>
          <a:srcRect l="945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8" name="Content Placeholder 7">
            <a:extLst>
              <a:ext uri="{FF2B5EF4-FFF2-40B4-BE49-F238E27FC236}">
                <a16:creationId xmlns:a16="http://schemas.microsoft.com/office/drawing/2014/main" id="{55BFBC2B-1817-00A2-DC8E-EA5797386332}"/>
              </a:ext>
            </a:extLst>
          </p:cNvPr>
          <p:cNvSpPr>
            <a:spLocks noGrp="1"/>
          </p:cNvSpPr>
          <p:nvPr>
            <p:ph idx="1"/>
          </p:nvPr>
        </p:nvSpPr>
        <p:spPr>
          <a:xfrm>
            <a:off x="5297762" y="2706624"/>
            <a:ext cx="6251110" cy="3483864"/>
          </a:xfrm>
        </p:spPr>
        <p:txBody>
          <a:bodyPr>
            <a:normAutofit/>
          </a:bodyPr>
          <a:lstStyle/>
          <a:p>
            <a:pPr marL="0" indent="0">
              <a:buNone/>
            </a:pPr>
            <a:endParaRPr lang="en-US" sz="2200"/>
          </a:p>
          <a:p>
            <a:pPr marL="0" indent="0">
              <a:buNone/>
            </a:pPr>
            <a:endParaRPr lang="en-US" sz="2200"/>
          </a:p>
          <a:p>
            <a:pPr marL="0" indent="0">
              <a:buNone/>
            </a:pPr>
            <a:r>
              <a:rPr lang="en-US" sz="3200" b="1"/>
              <a:t>Uma Maheswari Chandrabose</a:t>
            </a:r>
          </a:p>
          <a:p>
            <a:pPr marL="0" indent="0">
              <a:buNone/>
            </a:pPr>
            <a:r>
              <a:rPr lang="en-US" sz="2000"/>
              <a:t>Senior Product Manager, Essential Studio</a:t>
            </a:r>
          </a:p>
          <a:p>
            <a:pPr marL="0" indent="0">
              <a:buNone/>
            </a:pPr>
            <a:r>
              <a:rPr lang="en-US" sz="2000" b="1" err="1"/>
              <a:t>Syncfusion</a:t>
            </a:r>
            <a:endParaRPr lang="en-US" sz="2000" b="1"/>
          </a:p>
          <a:p>
            <a:pPr marL="0" indent="0">
              <a:buNone/>
            </a:pPr>
            <a:endParaRPr lang="en-US" sz="2000" b="1"/>
          </a:p>
          <a:p>
            <a:pPr marL="0" indent="0">
              <a:buNone/>
            </a:pPr>
            <a:r>
              <a:rPr lang="en-US" sz="2000" b="1">
                <a:latin typeface="-apple-system"/>
              </a:rPr>
              <a:t>     </a:t>
            </a:r>
            <a:r>
              <a:rPr lang="en-US" sz="2000" b="1" u="none">
                <a:latin typeface="-apple-system"/>
              </a:rPr>
              <a:t>  </a:t>
            </a:r>
            <a:r>
              <a:rPr lang="en-IN" sz="1400" b="0" i="0" u="none" strike="noStrike">
                <a:effectLst/>
                <a:latin typeface="-apple-system"/>
                <a:hlinkClick r:id="rId3"/>
              </a:rPr>
              <a:t>https://www.linkedin.com/in/uma-maheswari-chandrabose</a:t>
            </a:r>
            <a:r>
              <a:rPr lang="en-IN" sz="1400">
                <a:latin typeface="-apple-system"/>
              </a:rPr>
              <a:t> </a:t>
            </a:r>
            <a:endParaRPr lang="en-US" sz="2000" b="1"/>
          </a:p>
        </p:txBody>
      </p:sp>
      <p:pic>
        <p:nvPicPr>
          <p:cNvPr id="4" name="Graphic 3">
            <a:extLst>
              <a:ext uri="{FF2B5EF4-FFF2-40B4-BE49-F238E27FC236}">
                <a16:creationId xmlns:a16="http://schemas.microsoft.com/office/drawing/2014/main" id="{A62E7A71-5A65-E893-0CA0-868B6104FE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76599" y="5238881"/>
            <a:ext cx="309663" cy="309663"/>
          </a:xfrm>
          <a:prstGeom prst="rect">
            <a:avLst/>
          </a:prstGeom>
        </p:spPr>
      </p:pic>
    </p:spTree>
    <p:extLst>
      <p:ext uri="{BB962C8B-B14F-4D97-AF65-F5344CB8AC3E}">
        <p14:creationId xmlns:p14="http://schemas.microsoft.com/office/powerpoint/2010/main" val="2412618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0334C8B-8DB4-FF78-0712-B44AF38227BD}"/>
              </a:ext>
            </a:extLst>
          </p:cNvPr>
          <p:cNvSpPr>
            <a:spLocks noGrp="1"/>
          </p:cNvSpPr>
          <p:nvPr>
            <p:ph type="title"/>
          </p:nvPr>
        </p:nvSpPr>
        <p:spPr>
          <a:xfrm>
            <a:off x="640080" y="325369"/>
            <a:ext cx="4368602" cy="1956841"/>
          </a:xfrm>
        </p:spPr>
        <p:txBody>
          <a:bodyPr anchor="b">
            <a:normAutofit/>
          </a:bodyPr>
          <a:lstStyle/>
          <a:p>
            <a:r>
              <a:rPr lang="en-US" sz="5400"/>
              <a:t>Syncfusion</a:t>
            </a:r>
          </a:p>
        </p:txBody>
      </p:sp>
      <p:sp>
        <p:nvSpPr>
          <p:cNvPr id="14" name="Content Placeholder 13">
            <a:extLst>
              <a:ext uri="{FF2B5EF4-FFF2-40B4-BE49-F238E27FC236}">
                <a16:creationId xmlns:a16="http://schemas.microsoft.com/office/drawing/2014/main" id="{10592197-EBA2-0740-5EDD-487A1EE0B17B}"/>
              </a:ext>
            </a:extLst>
          </p:cNvPr>
          <p:cNvSpPr>
            <a:spLocks noGrp="1"/>
          </p:cNvSpPr>
          <p:nvPr>
            <p:ph idx="1"/>
          </p:nvPr>
        </p:nvSpPr>
        <p:spPr>
          <a:xfrm>
            <a:off x="640080" y="2872899"/>
            <a:ext cx="4243589" cy="3320668"/>
          </a:xfrm>
        </p:spPr>
        <p:txBody>
          <a:bodyPr>
            <a:normAutofit fontScale="92500" lnSpcReduction="10000"/>
          </a:bodyPr>
          <a:lstStyle/>
          <a:p>
            <a:pPr>
              <a:buFontTx/>
              <a:buChar char="-"/>
            </a:pPr>
            <a:r>
              <a:rPr lang="en-US" sz="3200"/>
              <a:t>A comprehensive suite of 1900+ UI Controls across different frameworks</a:t>
            </a:r>
          </a:p>
          <a:p>
            <a:pPr>
              <a:buFontTx/>
              <a:buChar char="-"/>
            </a:pPr>
            <a:endParaRPr lang="en-US" sz="3200"/>
          </a:p>
          <a:p>
            <a:pPr>
              <a:buFontTx/>
              <a:buChar char="-"/>
            </a:pPr>
            <a:r>
              <a:rPr lang="en-US" sz="3200"/>
              <a:t>Quickly build mobile, web, and desktop apps</a:t>
            </a:r>
          </a:p>
          <a:p>
            <a:pPr>
              <a:buFontTx/>
              <a:buChar char="-"/>
            </a:pPr>
            <a:endParaRPr lang="en-US" sz="2200"/>
          </a:p>
        </p:txBody>
      </p:sp>
      <p:pic>
        <p:nvPicPr>
          <p:cNvPr id="9" name="Content Placeholder 8" descr="A cartoon character in a cape&#10;&#10;AI-generated content may be incorrect.">
            <a:extLst>
              <a:ext uri="{FF2B5EF4-FFF2-40B4-BE49-F238E27FC236}">
                <a16:creationId xmlns:a16="http://schemas.microsoft.com/office/drawing/2014/main" id="{F701F6A0-3954-77D2-C627-EB89B7FFF911}"/>
              </a:ext>
            </a:extLst>
          </p:cNvPr>
          <p:cNvPicPr>
            <a:picLocks noChangeAspect="1"/>
          </p:cNvPicPr>
          <p:nvPr/>
        </p:nvPicPr>
        <p:blipFill>
          <a:blip r:embed="rId2"/>
          <a:srcRect l="31244" r="6635"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50900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FD2E-80F4-0E79-8768-E95D9572C77D}"/>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How Syncfusion is </a:t>
            </a:r>
            <a:r>
              <a:rPr lang="en-US" sz="6600"/>
              <a:t>Collaborating for Dev Community</a:t>
            </a:r>
            <a:endParaRPr lang="en-US" sz="6600" kern="1200">
              <a:solidFill>
                <a:schemeClr val="tx1"/>
              </a:solidFill>
              <a:latin typeface="+mj-lt"/>
              <a:ea typeface="+mj-ea"/>
              <a:cs typeface="+mj-cs"/>
            </a:endParaRPr>
          </a:p>
        </p:txBody>
      </p:sp>
      <p:sp>
        <p:nvSpPr>
          <p:cNvPr id="5" name="TextBox 4">
            <a:extLst>
              <a:ext uri="{FF2B5EF4-FFF2-40B4-BE49-F238E27FC236}">
                <a16:creationId xmlns:a16="http://schemas.microsoft.com/office/drawing/2014/main" id="{C0006354-1072-6777-A386-0DB08146D6F6}"/>
              </a:ext>
            </a:extLst>
          </p:cNvPr>
          <p:cNvSpPr txBox="1"/>
          <p:nvPr/>
        </p:nvSpPr>
        <p:spPr>
          <a:xfrm>
            <a:off x="838200" y="4935667"/>
            <a:ext cx="6096000" cy="369332"/>
          </a:xfrm>
          <a:prstGeom prst="rect">
            <a:avLst/>
          </a:prstGeom>
          <a:noFill/>
        </p:spPr>
        <p:txBody>
          <a:bodyPr wrap="square">
            <a:spAutoFit/>
          </a:bodyPr>
          <a:lstStyle/>
          <a:p>
            <a:r>
              <a:rPr lang="en-IN"/>
              <a:t>Growing with .NET ecosystem</a:t>
            </a:r>
            <a:endParaRPr lang="en-US"/>
          </a:p>
        </p:txBody>
      </p:sp>
    </p:spTree>
    <p:extLst>
      <p:ext uri="{BB962C8B-B14F-4D97-AF65-F5344CB8AC3E}">
        <p14:creationId xmlns:p14="http://schemas.microsoft.com/office/powerpoint/2010/main" val="12457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A941-C02C-3A0B-09A8-7BAC98C4FF43}"/>
              </a:ext>
            </a:extLst>
          </p:cNvPr>
          <p:cNvSpPr>
            <a:spLocks noGrp="1"/>
          </p:cNvSpPr>
          <p:nvPr>
            <p:ph type="title"/>
          </p:nvPr>
        </p:nvSpPr>
        <p:spPr>
          <a:xfrm>
            <a:off x="838200" y="365125"/>
            <a:ext cx="10515600" cy="1325563"/>
          </a:xfrm>
        </p:spPr>
        <p:txBody>
          <a:bodyPr>
            <a:normAutofit/>
          </a:bodyPr>
          <a:lstStyle/>
          <a:p>
            <a:r>
              <a:rPr lang="en-US" sz="5400"/>
              <a:t>Microsoft Collaboration</a:t>
            </a:r>
          </a:p>
        </p:txBody>
      </p:sp>
      <p:graphicFrame>
        <p:nvGraphicFramePr>
          <p:cNvPr id="5" name="Content Placeholder 2">
            <a:extLst>
              <a:ext uri="{FF2B5EF4-FFF2-40B4-BE49-F238E27FC236}">
                <a16:creationId xmlns:a16="http://schemas.microsoft.com/office/drawing/2014/main" id="{3B61811C-0BB2-6BC8-C894-34639084CD0F}"/>
              </a:ext>
            </a:extLst>
          </p:cNvPr>
          <p:cNvGraphicFramePr>
            <a:graphicFrameLocks noGrp="1"/>
          </p:cNvGraphicFramePr>
          <p:nvPr>
            <p:ph idx="1"/>
            <p:extLst>
              <p:ext uri="{D42A27DB-BD31-4B8C-83A1-F6EECF244321}">
                <p14:modId xmlns:p14="http://schemas.microsoft.com/office/powerpoint/2010/main" val="341041765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7765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9473-6FD0-6893-44D8-878E5BB3064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Microsoft Collaboration</a:t>
            </a:r>
          </a:p>
        </p:txBody>
      </p:sp>
      <p:sp>
        <p:nvSpPr>
          <p:cNvPr id="3" name="Content Placeholder 2">
            <a:extLst>
              <a:ext uri="{FF2B5EF4-FFF2-40B4-BE49-F238E27FC236}">
                <a16:creationId xmlns:a16="http://schemas.microsoft.com/office/drawing/2014/main" id="{D915573D-7B12-2769-76E6-FFEBAD92D9DB}"/>
              </a:ext>
            </a:extLst>
          </p:cNvPr>
          <p:cNvSpPr>
            <a:spLocks noGrp="1"/>
          </p:cNvSpPr>
          <p:nvPr>
            <p:ph idx="1"/>
          </p:nvPr>
        </p:nvSpPr>
        <p:spPr>
          <a:xfrm>
            <a:off x="638881" y="1809541"/>
            <a:ext cx="10909643" cy="687406"/>
          </a:xfrm>
        </p:spPr>
        <p:txBody>
          <a:bodyPr vert="horz" lIns="91440" tIns="45720" rIns="91440" bIns="45720" rtlCol="0" anchor="ctr">
            <a:normAutofit/>
          </a:bodyPr>
          <a:lstStyle/>
          <a:p>
            <a:pPr marL="0" indent="0" algn="ctr">
              <a:buNone/>
            </a:pPr>
            <a:r>
              <a:rPr lang="en-US" sz="2400" kern="1200">
                <a:solidFill>
                  <a:schemeClr val="tx1"/>
                </a:solidFill>
                <a:latin typeface="+mn-lt"/>
                <a:ea typeface="+mn-ea"/>
                <a:cs typeface="+mn-cs"/>
              </a:rPr>
              <a:t>.NET MAUI Framework Repository</a:t>
            </a:r>
          </a:p>
        </p:txBody>
      </p:sp>
      <p:pic>
        <p:nvPicPr>
          <p:cNvPr id="4" name="Picture 3">
            <a:extLst>
              <a:ext uri="{FF2B5EF4-FFF2-40B4-BE49-F238E27FC236}">
                <a16:creationId xmlns:a16="http://schemas.microsoft.com/office/drawing/2014/main" id="{717AB580-14BB-5C96-E769-AB815EE62D6A}"/>
              </a:ext>
            </a:extLst>
          </p:cNvPr>
          <p:cNvPicPr>
            <a:picLocks noChangeAspect="1"/>
          </p:cNvPicPr>
          <p:nvPr/>
        </p:nvPicPr>
        <p:blipFill>
          <a:blip r:embed="rId2"/>
          <a:stretch>
            <a:fillRect/>
          </a:stretch>
        </p:blipFill>
        <p:spPr>
          <a:xfrm>
            <a:off x="320040" y="2766497"/>
            <a:ext cx="11548872" cy="3320302"/>
          </a:xfrm>
          <a:prstGeom prst="rect">
            <a:avLst/>
          </a:prstGeom>
        </p:spPr>
      </p:pic>
    </p:spTree>
    <p:extLst>
      <p:ext uri="{BB962C8B-B14F-4D97-AF65-F5344CB8AC3E}">
        <p14:creationId xmlns:p14="http://schemas.microsoft.com/office/powerpoint/2010/main" val="2932862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B3E8-0910-E7DD-9AB7-6D6102C0CEB5}"/>
              </a:ext>
            </a:extLst>
          </p:cNvPr>
          <p:cNvSpPr>
            <a:spLocks noGrp="1"/>
          </p:cNvSpPr>
          <p:nvPr>
            <p:ph type="title"/>
          </p:nvPr>
        </p:nvSpPr>
        <p:spPr>
          <a:xfrm>
            <a:off x="1000941" y="685801"/>
            <a:ext cx="3494859" cy="5491162"/>
          </a:xfrm>
        </p:spPr>
        <p:txBody>
          <a:bodyPr>
            <a:normAutofit/>
          </a:bodyPr>
          <a:lstStyle/>
          <a:p>
            <a:r>
              <a:rPr lang="en-US"/>
              <a:t>Impact of Collaboration</a:t>
            </a:r>
          </a:p>
        </p:txBody>
      </p:sp>
      <p:graphicFrame>
        <p:nvGraphicFramePr>
          <p:cNvPr id="5" name="Content Placeholder 2">
            <a:extLst>
              <a:ext uri="{FF2B5EF4-FFF2-40B4-BE49-F238E27FC236}">
                <a16:creationId xmlns:a16="http://schemas.microsoft.com/office/drawing/2014/main" id="{F84C4A22-9188-FF87-820B-EB6400BFD12B}"/>
              </a:ext>
            </a:extLst>
          </p:cNvPr>
          <p:cNvGraphicFramePr>
            <a:graphicFrameLocks noGrp="1"/>
          </p:cNvGraphicFramePr>
          <p:nvPr>
            <p:ph idx="1"/>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8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672C-AF26-AEE6-B0F9-045B19CB99D0}"/>
            </a:ext>
          </a:extLst>
        </p:cNvPr>
        <p:cNvGrpSpPr/>
        <p:nvPr/>
      </p:nvGrpSpPr>
      <p:grpSpPr>
        <a:xfrm>
          <a:off x="0" y="0"/>
          <a:ext cx="0" cy="0"/>
          <a:chOff x="0" y="0"/>
          <a:chExt cx="0" cy="0"/>
        </a:xfrm>
      </p:grpSpPr>
      <p:sp>
        <p:nvSpPr>
          <p:cNvPr id="15" name="Rounded Rectangle 9">
            <a:extLst>
              <a:ext uri="{FF2B5EF4-FFF2-40B4-BE49-F238E27FC236}">
                <a16:creationId xmlns:a16="http://schemas.microsoft.com/office/drawing/2014/main" id="{B750B47C-CB91-DB0A-3DC0-A4A4635B0DD3}"/>
              </a:ext>
            </a:extLst>
          </p:cNvPr>
          <p:cNvSpPr/>
          <p:nvPr/>
        </p:nvSpPr>
        <p:spPr bwMode="auto">
          <a:xfrm rot="10800000" flipV="1">
            <a:off x="506383" y="1292135"/>
            <a:ext cx="3635333" cy="5161520"/>
          </a:xfrm>
          <a:prstGeom prst="roundRect">
            <a:avLst>
              <a:gd name="adj" fmla="val 9034"/>
            </a:avLst>
          </a:prstGeom>
          <a:solidFill>
            <a:schemeClr val="bg1"/>
          </a:solidFill>
          <a:ln>
            <a:solidFill>
              <a:schemeClr val="bg1"/>
            </a:solidFill>
          </a:ln>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E566C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9D274455-08E4-A37E-8E27-655A1BEB0E88}"/>
              </a:ext>
            </a:extLst>
          </p:cNvPr>
          <p:cNvSpPr/>
          <p:nvPr/>
        </p:nvSpPr>
        <p:spPr bwMode="auto">
          <a:xfrm rot="10800000" flipV="1">
            <a:off x="8036145" y="1292135"/>
            <a:ext cx="3635333" cy="5161520"/>
          </a:xfrm>
          <a:prstGeom prst="roundRect">
            <a:avLst>
              <a:gd name="adj" fmla="val 9034"/>
            </a:avLst>
          </a:prstGeom>
          <a:solidFill>
            <a:schemeClr val="bg1"/>
          </a:solidFill>
          <a:ln>
            <a:solidFill>
              <a:schemeClr val="bg1"/>
            </a:solidFill>
          </a:ln>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E566C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71" name="Group 70">
            <a:extLst>
              <a:ext uri="{FF2B5EF4-FFF2-40B4-BE49-F238E27FC236}">
                <a16:creationId xmlns:a16="http://schemas.microsoft.com/office/drawing/2014/main" id="{80799058-C2B3-31E2-7A1B-7CC9496F6583}"/>
              </a:ext>
            </a:extLst>
          </p:cNvPr>
          <p:cNvGrpSpPr/>
          <p:nvPr/>
        </p:nvGrpSpPr>
        <p:grpSpPr>
          <a:xfrm>
            <a:off x="2454828" y="3875751"/>
            <a:ext cx="1153853" cy="784012"/>
            <a:chOff x="5455920" y="2556916"/>
            <a:chExt cx="1280160" cy="866211"/>
          </a:xfrm>
        </p:grpSpPr>
        <p:sp>
          <p:nvSpPr>
            <p:cNvPr id="87" name="TextBox 86">
              <a:extLst>
                <a:ext uri="{FF2B5EF4-FFF2-40B4-BE49-F238E27FC236}">
                  <a16:creationId xmlns:a16="http://schemas.microsoft.com/office/drawing/2014/main" id="{C4E3D18D-285D-B7CF-6D63-022B15C11856}"/>
                </a:ext>
              </a:extLst>
            </p:cNvPr>
            <p:cNvSpPr txBox="1"/>
            <p:nvPr/>
          </p:nvSpPr>
          <p:spPr>
            <a:xfrm>
              <a:off x="5455920" y="3181303"/>
              <a:ext cx="1280160" cy="241824"/>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F2BD3"/>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88" name="Graphic 1077">
              <a:extLst>
                <a:ext uri="{FF2B5EF4-FFF2-40B4-BE49-F238E27FC236}">
                  <a16:creationId xmlns:a16="http://schemas.microsoft.com/office/drawing/2014/main" id="{CA17FCF3-AB34-2BF0-19C8-83D38D576FDB}"/>
                </a:ext>
              </a:extLst>
            </p:cNvPr>
            <p:cNvSpPr/>
            <p:nvPr/>
          </p:nvSpPr>
          <p:spPr>
            <a:xfrm>
              <a:off x="5935980" y="2556916"/>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2" name="Group 71">
            <a:extLst>
              <a:ext uri="{FF2B5EF4-FFF2-40B4-BE49-F238E27FC236}">
                <a16:creationId xmlns:a16="http://schemas.microsoft.com/office/drawing/2014/main" id="{B3E84BC0-B1D8-E5CA-9FF3-6391F1C29B5C}"/>
              </a:ext>
            </a:extLst>
          </p:cNvPr>
          <p:cNvGrpSpPr/>
          <p:nvPr/>
        </p:nvGrpSpPr>
        <p:grpSpPr>
          <a:xfrm>
            <a:off x="1066089" y="2971805"/>
            <a:ext cx="1153854" cy="696448"/>
            <a:chOff x="838200" y="2653661"/>
            <a:chExt cx="1280160" cy="769466"/>
          </a:xfrm>
        </p:grpSpPr>
        <p:sp>
          <p:nvSpPr>
            <p:cNvPr id="85" name="TextBox 84">
              <a:extLst>
                <a:ext uri="{FF2B5EF4-FFF2-40B4-BE49-F238E27FC236}">
                  <a16:creationId xmlns:a16="http://schemas.microsoft.com/office/drawing/2014/main" id="{B2368711-799C-E39D-8E78-9ADBBFC577BB}"/>
                </a:ext>
              </a:extLst>
            </p:cNvPr>
            <p:cNvSpPr txBox="1"/>
            <p:nvPr/>
          </p:nvSpPr>
          <p:spPr>
            <a:xfrm>
              <a:off x="838200" y="3181303"/>
              <a:ext cx="1280160" cy="241824"/>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F2BD3"/>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86" name="Graphic 1075">
              <a:extLst>
                <a:ext uri="{FF2B5EF4-FFF2-40B4-BE49-F238E27FC236}">
                  <a16:creationId xmlns:a16="http://schemas.microsoft.com/office/drawing/2014/main" id="{990F9155-131A-E945-A721-D966EF8C402F}"/>
                </a:ext>
              </a:extLst>
            </p:cNvPr>
            <p:cNvSpPr/>
            <p:nvPr/>
          </p:nvSpPr>
          <p:spPr>
            <a:xfrm>
              <a:off x="1218248" y="2653661"/>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3" name="Group 72">
            <a:extLst>
              <a:ext uri="{FF2B5EF4-FFF2-40B4-BE49-F238E27FC236}">
                <a16:creationId xmlns:a16="http://schemas.microsoft.com/office/drawing/2014/main" id="{C9CEDBE0-C90E-6436-6155-9147FC9DEFD4}"/>
              </a:ext>
            </a:extLst>
          </p:cNvPr>
          <p:cNvGrpSpPr/>
          <p:nvPr/>
        </p:nvGrpSpPr>
        <p:grpSpPr>
          <a:xfrm>
            <a:off x="1066089" y="3887821"/>
            <a:ext cx="1153854" cy="771942"/>
            <a:chOff x="3916680" y="2570251"/>
            <a:chExt cx="1280160" cy="852876"/>
          </a:xfrm>
        </p:grpSpPr>
        <p:sp>
          <p:nvSpPr>
            <p:cNvPr id="83" name="TextBox 82">
              <a:extLst>
                <a:ext uri="{FF2B5EF4-FFF2-40B4-BE49-F238E27FC236}">
                  <a16:creationId xmlns:a16="http://schemas.microsoft.com/office/drawing/2014/main" id="{F5591326-3D1D-7ED3-6842-F36D2F1CE8C8}"/>
                </a:ext>
              </a:extLst>
            </p:cNvPr>
            <p:cNvSpPr txBox="1"/>
            <p:nvPr/>
          </p:nvSpPr>
          <p:spPr>
            <a:xfrm>
              <a:off x="3916680" y="3181303"/>
              <a:ext cx="1280160" cy="241824"/>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F2BD3"/>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sp>
          <p:nvSpPr>
            <p:cNvPr id="84" name="Graphic 1076">
              <a:extLst>
                <a:ext uri="{FF2B5EF4-FFF2-40B4-BE49-F238E27FC236}">
                  <a16:creationId xmlns:a16="http://schemas.microsoft.com/office/drawing/2014/main" id="{43847369-72AE-C9A9-9D9D-6EE175996D14}"/>
                </a:ext>
              </a:extLst>
            </p:cNvPr>
            <p:cNvSpPr/>
            <p:nvPr/>
          </p:nvSpPr>
          <p:spPr>
            <a:xfrm>
              <a:off x="4290074" y="2570251"/>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4" name="Group 73">
            <a:extLst>
              <a:ext uri="{FF2B5EF4-FFF2-40B4-BE49-F238E27FC236}">
                <a16:creationId xmlns:a16="http://schemas.microsoft.com/office/drawing/2014/main" id="{BF5AC523-5656-51AA-6187-63F6EE71DB40}"/>
              </a:ext>
            </a:extLst>
          </p:cNvPr>
          <p:cNvGrpSpPr/>
          <p:nvPr/>
        </p:nvGrpSpPr>
        <p:grpSpPr>
          <a:xfrm>
            <a:off x="1080721" y="5014564"/>
            <a:ext cx="1153853" cy="711594"/>
            <a:chOff x="6995160" y="2636926"/>
            <a:chExt cx="1280160" cy="786201"/>
          </a:xfrm>
        </p:grpSpPr>
        <p:sp>
          <p:nvSpPr>
            <p:cNvPr id="81" name="TextBox 80">
              <a:extLst>
                <a:ext uri="{FF2B5EF4-FFF2-40B4-BE49-F238E27FC236}">
                  <a16:creationId xmlns:a16="http://schemas.microsoft.com/office/drawing/2014/main" id="{4D652060-920D-7EB1-200E-C8F546F5AC62}"/>
                </a:ext>
              </a:extLst>
            </p:cNvPr>
            <p:cNvSpPr txBox="1"/>
            <p:nvPr/>
          </p:nvSpPr>
          <p:spPr>
            <a:xfrm>
              <a:off x="6995160" y="3181303"/>
              <a:ext cx="1280160" cy="241824"/>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F2BD3"/>
                  </a:solidFill>
                  <a:effectLst/>
                  <a:uLnTx/>
                  <a:uFillTx/>
                  <a:latin typeface="Open Sans" panose="020B0606030504020204" pitchFamily="34" charset="0"/>
                  <a:ea typeface="Open Sans" panose="020B0606030504020204" pitchFamily="34" charset="0"/>
                  <a:cs typeface="Open Sans" panose="020B0606030504020204" pitchFamily="34" charset="0"/>
                </a:rPr>
                <a:t>Games</a:t>
              </a:r>
            </a:p>
          </p:txBody>
        </p:sp>
        <p:sp>
          <p:nvSpPr>
            <p:cNvPr id="82" name="Graphic 1078">
              <a:extLst>
                <a:ext uri="{FF2B5EF4-FFF2-40B4-BE49-F238E27FC236}">
                  <a16:creationId xmlns:a16="http://schemas.microsoft.com/office/drawing/2014/main" id="{6B55E6C3-2CAB-CCDC-EF1F-2173A17627BD}"/>
                </a:ext>
              </a:extLst>
            </p:cNvPr>
            <p:cNvSpPr/>
            <p:nvPr/>
          </p:nvSpPr>
          <p:spPr>
            <a:xfrm>
              <a:off x="7368503" y="263692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5" name="Group 74">
            <a:extLst>
              <a:ext uri="{FF2B5EF4-FFF2-40B4-BE49-F238E27FC236}">
                <a16:creationId xmlns:a16="http://schemas.microsoft.com/office/drawing/2014/main" id="{8ECD6A65-2D6A-34C8-8BAF-660A1A38525B}"/>
              </a:ext>
            </a:extLst>
          </p:cNvPr>
          <p:cNvGrpSpPr/>
          <p:nvPr/>
        </p:nvGrpSpPr>
        <p:grpSpPr>
          <a:xfrm>
            <a:off x="2446042" y="4942015"/>
            <a:ext cx="1153853" cy="784143"/>
            <a:chOff x="8534400" y="2556771"/>
            <a:chExt cx="1280160" cy="866356"/>
          </a:xfrm>
        </p:grpSpPr>
        <p:sp>
          <p:nvSpPr>
            <p:cNvPr id="79" name="TextBox 78">
              <a:extLst>
                <a:ext uri="{FF2B5EF4-FFF2-40B4-BE49-F238E27FC236}">
                  <a16:creationId xmlns:a16="http://schemas.microsoft.com/office/drawing/2014/main" id="{E9D60CFC-6B1E-2F95-D595-8FF366812899}"/>
                </a:ext>
              </a:extLst>
            </p:cNvPr>
            <p:cNvSpPr txBox="1"/>
            <p:nvPr/>
          </p:nvSpPr>
          <p:spPr>
            <a:xfrm>
              <a:off x="8534400" y="3181303"/>
              <a:ext cx="1280160" cy="241824"/>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F2BD3"/>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0" name="Graphic 1079">
              <a:extLst>
                <a:ext uri="{FF2B5EF4-FFF2-40B4-BE49-F238E27FC236}">
                  <a16:creationId xmlns:a16="http://schemas.microsoft.com/office/drawing/2014/main" id="{B6E0ACA1-F779-95A3-8C8A-7A7235D1D3DB}"/>
                </a:ext>
              </a:extLst>
            </p:cNvPr>
            <p:cNvSpPr/>
            <p:nvPr/>
          </p:nvSpPr>
          <p:spPr>
            <a:xfrm>
              <a:off x="8907785" y="2556771"/>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6" name="Group 75">
            <a:extLst>
              <a:ext uri="{FF2B5EF4-FFF2-40B4-BE49-F238E27FC236}">
                <a16:creationId xmlns:a16="http://schemas.microsoft.com/office/drawing/2014/main" id="{1F45C566-F12D-BEAA-E916-980EBC0DEA26}"/>
              </a:ext>
            </a:extLst>
          </p:cNvPr>
          <p:cNvGrpSpPr/>
          <p:nvPr/>
        </p:nvGrpSpPr>
        <p:grpSpPr>
          <a:xfrm>
            <a:off x="2505726" y="2896311"/>
            <a:ext cx="1153854" cy="771942"/>
            <a:chOff x="2377440" y="2570252"/>
            <a:chExt cx="1280160" cy="852875"/>
          </a:xfrm>
        </p:grpSpPr>
        <p:sp>
          <p:nvSpPr>
            <p:cNvPr id="77" name="TextBox 76">
              <a:extLst>
                <a:ext uri="{FF2B5EF4-FFF2-40B4-BE49-F238E27FC236}">
                  <a16:creationId xmlns:a16="http://schemas.microsoft.com/office/drawing/2014/main" id="{FD0F984A-B70B-979C-4B32-808D2BF46F92}"/>
                </a:ext>
              </a:extLst>
            </p:cNvPr>
            <p:cNvSpPr txBox="1"/>
            <p:nvPr/>
          </p:nvSpPr>
          <p:spPr>
            <a:xfrm>
              <a:off x="2377440" y="3181303"/>
              <a:ext cx="1280160" cy="241824"/>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F2BD3"/>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8" name="Graphic 1074">
              <a:extLst>
                <a:ext uri="{FF2B5EF4-FFF2-40B4-BE49-F238E27FC236}">
                  <a16:creationId xmlns:a16="http://schemas.microsoft.com/office/drawing/2014/main" id="{5684C62E-3E85-F028-FFB3-E960A1981317}"/>
                </a:ext>
              </a:extLst>
            </p:cNvPr>
            <p:cNvSpPr/>
            <p:nvPr/>
          </p:nvSpPr>
          <p:spPr>
            <a:xfrm>
              <a:off x="2764156" y="2570252"/>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 name="Group 2">
            <a:extLst>
              <a:ext uri="{FF2B5EF4-FFF2-40B4-BE49-F238E27FC236}">
                <a16:creationId xmlns:a16="http://schemas.microsoft.com/office/drawing/2014/main" id="{0BC5B20C-4C8C-3442-D71A-EA06ECB71704}"/>
              </a:ext>
            </a:extLst>
          </p:cNvPr>
          <p:cNvGrpSpPr/>
          <p:nvPr/>
        </p:nvGrpSpPr>
        <p:grpSpPr>
          <a:xfrm>
            <a:off x="8554825" y="1411703"/>
            <a:ext cx="2542737" cy="607188"/>
            <a:chOff x="670189" y="5022448"/>
            <a:chExt cx="2542737" cy="607188"/>
          </a:xfrm>
        </p:grpSpPr>
        <p:pic>
          <p:nvPicPr>
            <p:cNvPr id="10" name="Picture 6">
              <a:extLst>
                <a:ext uri="{FF2B5EF4-FFF2-40B4-BE49-F238E27FC236}">
                  <a16:creationId xmlns:a16="http://schemas.microsoft.com/office/drawing/2014/main" id="{2B3EE398-1278-DA56-30E8-89AB7FCCBAD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p:blipFill>
          <p:spPr bwMode="auto">
            <a:xfrm>
              <a:off x="670189" y="5022448"/>
              <a:ext cx="607188" cy="60718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4F006FF-8722-8192-333C-F8C325DE94A2}"/>
                </a:ext>
              </a:extLst>
            </p:cNvPr>
            <p:cNvSpPr txBox="1"/>
            <p:nvPr/>
          </p:nvSpPr>
          <p:spPr>
            <a:xfrm>
              <a:off x="1277375" y="5156913"/>
              <a:ext cx="19355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F2BD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Agentic DevOps</a:t>
              </a:r>
            </a:p>
          </p:txBody>
        </p:sp>
      </p:grpSp>
      <p:grpSp>
        <p:nvGrpSpPr>
          <p:cNvPr id="2" name="Group 1">
            <a:extLst>
              <a:ext uri="{FF2B5EF4-FFF2-40B4-BE49-F238E27FC236}">
                <a16:creationId xmlns:a16="http://schemas.microsoft.com/office/drawing/2014/main" id="{F4627064-597A-6892-E8AF-0E1D9C39DA7A}"/>
              </a:ext>
            </a:extLst>
          </p:cNvPr>
          <p:cNvGrpSpPr/>
          <p:nvPr/>
        </p:nvGrpSpPr>
        <p:grpSpPr>
          <a:xfrm>
            <a:off x="1179475" y="1434411"/>
            <a:ext cx="2289148" cy="525178"/>
            <a:chOff x="712503" y="1827919"/>
            <a:chExt cx="2289148" cy="525178"/>
          </a:xfrm>
        </p:grpSpPr>
        <p:pic>
          <p:nvPicPr>
            <p:cNvPr id="9" name="Picture 2">
              <a:extLst>
                <a:ext uri="{FF2B5EF4-FFF2-40B4-BE49-F238E27FC236}">
                  <a16:creationId xmlns:a16="http://schemas.microsoft.com/office/drawing/2014/main" id="{51CF6E34-E391-097A-E632-E2C7A5044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503" y="1827919"/>
              <a:ext cx="525178" cy="5251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EFEEFBF-8B2F-F73B-719B-2818C75E7B15}"/>
                </a:ext>
              </a:extLst>
            </p:cNvPr>
            <p:cNvSpPr txBox="1"/>
            <p:nvPr/>
          </p:nvSpPr>
          <p:spPr>
            <a:xfrm>
              <a:off x="1319689" y="1910031"/>
              <a:ext cx="16819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4F2BD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Agentic Apps</a:t>
              </a:r>
              <a:endParaRPr kumimoji="0" lang="en-US" sz="1800" b="0" i="0" u="none" strike="noStrike" kern="1200" cap="none" spc="0" normalizeH="0" baseline="0" noProof="0">
                <a:ln>
                  <a:noFill/>
                </a:ln>
                <a:solidFill>
                  <a:srgbClr val="4F2BD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22" name="Title 21">
            <a:extLst>
              <a:ext uri="{FF2B5EF4-FFF2-40B4-BE49-F238E27FC236}">
                <a16:creationId xmlns:a16="http://schemas.microsoft.com/office/drawing/2014/main" id="{19BD87CA-2436-9E2F-C52E-994E3D26056B}"/>
              </a:ext>
            </a:extLst>
          </p:cNvPr>
          <p:cNvSpPr>
            <a:spLocks noGrp="1"/>
          </p:cNvSpPr>
          <p:nvPr>
            <p:ph type="title"/>
          </p:nvPr>
        </p:nvSpPr>
        <p:spPr/>
        <p:txBody>
          <a:bodyPr/>
          <a:lstStyle/>
          <a:p>
            <a:r>
              <a:rPr lang="en-US"/>
              <a:t>Build intelligent apps, intelligently</a:t>
            </a:r>
          </a:p>
        </p:txBody>
      </p:sp>
      <p:grpSp>
        <p:nvGrpSpPr>
          <p:cNvPr id="36" name="Group 35">
            <a:extLst>
              <a:ext uri="{FF2B5EF4-FFF2-40B4-BE49-F238E27FC236}">
                <a16:creationId xmlns:a16="http://schemas.microsoft.com/office/drawing/2014/main" id="{93715859-F6E3-B89A-31C7-2557F9EAEC6F}"/>
              </a:ext>
            </a:extLst>
          </p:cNvPr>
          <p:cNvGrpSpPr/>
          <p:nvPr/>
        </p:nvGrpSpPr>
        <p:grpSpPr>
          <a:xfrm>
            <a:off x="8344538" y="3320310"/>
            <a:ext cx="1135365" cy="828850"/>
            <a:chOff x="3936544" y="5950603"/>
            <a:chExt cx="1135365" cy="828850"/>
          </a:xfrm>
        </p:grpSpPr>
        <p:pic>
          <p:nvPicPr>
            <p:cNvPr id="91" name="Graphic 90">
              <a:extLst>
                <a:ext uri="{FF2B5EF4-FFF2-40B4-BE49-F238E27FC236}">
                  <a16:creationId xmlns:a16="http://schemas.microsoft.com/office/drawing/2014/main" id="{C05AD813-3C2D-EAC9-75D2-192E240C21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0564" y="5950603"/>
              <a:ext cx="567326" cy="580395"/>
            </a:xfrm>
            <a:prstGeom prst="rect">
              <a:avLst/>
            </a:prstGeom>
            <a:effectLst/>
          </p:spPr>
        </p:pic>
        <p:sp>
          <p:nvSpPr>
            <p:cNvPr id="100" name="TextBox 99">
              <a:extLst>
                <a:ext uri="{FF2B5EF4-FFF2-40B4-BE49-F238E27FC236}">
                  <a16:creationId xmlns:a16="http://schemas.microsoft.com/office/drawing/2014/main" id="{0018DBF2-01A4-78F8-583D-557702331D68}"/>
                </a:ext>
              </a:extLst>
            </p:cNvPr>
            <p:cNvSpPr txBox="1"/>
            <p:nvPr/>
          </p:nvSpPr>
          <p:spPr>
            <a:xfrm>
              <a:off x="3936544" y="6585554"/>
              <a:ext cx="1135365" cy="19389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F2BD3"/>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grpSp>
      <p:grpSp>
        <p:nvGrpSpPr>
          <p:cNvPr id="37" name="Group 36">
            <a:extLst>
              <a:ext uri="{FF2B5EF4-FFF2-40B4-BE49-F238E27FC236}">
                <a16:creationId xmlns:a16="http://schemas.microsoft.com/office/drawing/2014/main" id="{89994479-85BD-EE93-1BC4-5019EABB16D8}"/>
              </a:ext>
            </a:extLst>
          </p:cNvPr>
          <p:cNvGrpSpPr/>
          <p:nvPr/>
        </p:nvGrpSpPr>
        <p:grpSpPr>
          <a:xfrm>
            <a:off x="9682527" y="3320310"/>
            <a:ext cx="1548780" cy="807590"/>
            <a:chOff x="5296056" y="5971864"/>
            <a:chExt cx="1548780" cy="807590"/>
          </a:xfrm>
        </p:grpSpPr>
        <p:pic>
          <p:nvPicPr>
            <p:cNvPr id="90" name="Picture 89" descr="A close up of a logo&#10;&#10;Description automatically generated">
              <a:extLst>
                <a:ext uri="{FF2B5EF4-FFF2-40B4-BE49-F238E27FC236}">
                  <a16:creationId xmlns:a16="http://schemas.microsoft.com/office/drawing/2014/main" id="{044762B0-5A91-1198-6BBA-2015B9945CF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19713" y="5971864"/>
              <a:ext cx="501465" cy="513017"/>
            </a:xfrm>
            <a:prstGeom prst="rect">
              <a:avLst/>
            </a:prstGeom>
            <a:noFill/>
            <a:effectLst/>
          </p:spPr>
        </p:pic>
        <p:sp>
          <p:nvSpPr>
            <p:cNvPr id="101" name="TextBox 100">
              <a:extLst>
                <a:ext uri="{FF2B5EF4-FFF2-40B4-BE49-F238E27FC236}">
                  <a16:creationId xmlns:a16="http://schemas.microsoft.com/office/drawing/2014/main" id="{28C0F1CD-80AB-80F2-A772-BA3ED0AD8F30}"/>
                </a:ext>
              </a:extLst>
            </p:cNvPr>
            <p:cNvSpPr txBox="1"/>
            <p:nvPr/>
          </p:nvSpPr>
          <p:spPr>
            <a:xfrm>
              <a:off x="5296056" y="6585555"/>
              <a:ext cx="1548780" cy="19389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F2BD3"/>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grpSp>
      <p:grpSp>
        <p:nvGrpSpPr>
          <p:cNvPr id="38" name="Group 37">
            <a:extLst>
              <a:ext uri="{FF2B5EF4-FFF2-40B4-BE49-F238E27FC236}">
                <a16:creationId xmlns:a16="http://schemas.microsoft.com/office/drawing/2014/main" id="{503FD581-1112-3B67-D6E1-CB678701A176}"/>
              </a:ext>
            </a:extLst>
          </p:cNvPr>
          <p:cNvGrpSpPr/>
          <p:nvPr/>
        </p:nvGrpSpPr>
        <p:grpSpPr>
          <a:xfrm>
            <a:off x="8344538" y="4697621"/>
            <a:ext cx="1135365" cy="853531"/>
            <a:chOff x="7130287" y="5925923"/>
            <a:chExt cx="1135365" cy="853531"/>
          </a:xfrm>
        </p:grpSpPr>
        <p:sp>
          <p:nvSpPr>
            <p:cNvPr id="102" name="TextBox 101">
              <a:extLst>
                <a:ext uri="{FF2B5EF4-FFF2-40B4-BE49-F238E27FC236}">
                  <a16:creationId xmlns:a16="http://schemas.microsoft.com/office/drawing/2014/main" id="{DC831C7F-5ED4-CC27-BEC0-5C84DE16397D}"/>
                </a:ext>
              </a:extLst>
            </p:cNvPr>
            <p:cNvSpPr txBox="1"/>
            <p:nvPr/>
          </p:nvSpPr>
          <p:spPr>
            <a:xfrm>
              <a:off x="7130287" y="6585555"/>
              <a:ext cx="1135365" cy="19389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F2BD3"/>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grpSp>
          <p:nvGrpSpPr>
            <p:cNvPr id="34" name="Group 33">
              <a:extLst>
                <a:ext uri="{FF2B5EF4-FFF2-40B4-BE49-F238E27FC236}">
                  <a16:creationId xmlns:a16="http://schemas.microsoft.com/office/drawing/2014/main" id="{5A23F0BB-496F-0EB9-15EE-5F60380D1C40}"/>
                </a:ext>
              </a:extLst>
            </p:cNvPr>
            <p:cNvGrpSpPr/>
            <p:nvPr/>
          </p:nvGrpSpPr>
          <p:grpSpPr>
            <a:xfrm>
              <a:off x="7436140" y="5925923"/>
              <a:ext cx="523657" cy="535719"/>
              <a:chOff x="7436141" y="5801523"/>
              <a:chExt cx="523657" cy="535719"/>
            </a:xfrm>
          </p:grpSpPr>
          <p:sp>
            <p:nvSpPr>
              <p:cNvPr id="12" name="Oval 11">
                <a:extLst>
                  <a:ext uri="{FF2B5EF4-FFF2-40B4-BE49-F238E27FC236}">
                    <a16:creationId xmlns:a16="http://schemas.microsoft.com/office/drawing/2014/main" id="{E0A90492-C422-59C9-579F-7BB4A4D34A12}"/>
                  </a:ext>
                </a:extLst>
              </p:cNvPr>
              <p:cNvSpPr/>
              <p:nvPr/>
            </p:nvSpPr>
            <p:spPr bwMode="auto">
              <a:xfrm>
                <a:off x="7456874" y="5841687"/>
                <a:ext cx="491498" cy="4951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7" name="Graphic 6">
                <a:extLst>
                  <a:ext uri="{FF2B5EF4-FFF2-40B4-BE49-F238E27FC236}">
                    <a16:creationId xmlns:a16="http://schemas.microsoft.com/office/drawing/2014/main" id="{CA73A187-59E9-8E69-5513-B9AC0C573B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6141" y="5801523"/>
                <a:ext cx="523657" cy="535719"/>
              </a:xfrm>
              <a:prstGeom prst="rect">
                <a:avLst/>
              </a:prstGeom>
              <a:effectLst/>
            </p:spPr>
          </p:pic>
        </p:grpSp>
      </p:grpSp>
      <p:grpSp>
        <p:nvGrpSpPr>
          <p:cNvPr id="39" name="Group 38">
            <a:extLst>
              <a:ext uri="{FF2B5EF4-FFF2-40B4-BE49-F238E27FC236}">
                <a16:creationId xmlns:a16="http://schemas.microsoft.com/office/drawing/2014/main" id="{E4FAC638-D8C4-E583-C7D4-19B343F585B8}"/>
              </a:ext>
            </a:extLst>
          </p:cNvPr>
          <p:cNvGrpSpPr/>
          <p:nvPr/>
        </p:nvGrpSpPr>
        <p:grpSpPr>
          <a:xfrm>
            <a:off x="9889233" y="4698476"/>
            <a:ext cx="1135365" cy="849324"/>
            <a:chOff x="8363925" y="5935085"/>
            <a:chExt cx="1135365" cy="849324"/>
          </a:xfrm>
        </p:grpSpPr>
        <p:pic>
          <p:nvPicPr>
            <p:cNvPr id="31" name="Picture 30" descr="A blue logo with a black background&#10;&#10;AI-generated content may be incorrect.">
              <a:extLst>
                <a:ext uri="{FF2B5EF4-FFF2-40B4-BE49-F238E27FC236}">
                  <a16:creationId xmlns:a16="http://schemas.microsoft.com/office/drawing/2014/main" id="{E2CE7743-0A96-8D82-6844-79C45A235503}"/>
                </a:ext>
              </a:extLst>
            </p:cNvPr>
            <p:cNvPicPr>
              <a:picLocks noChangeAspect="1"/>
            </p:cNvPicPr>
            <p:nvPr/>
          </p:nvPicPr>
          <p:blipFill>
            <a:blip r:embed="rId10"/>
            <a:stretch>
              <a:fillRect/>
            </a:stretch>
          </p:blipFill>
          <p:spPr>
            <a:xfrm>
              <a:off x="8638500" y="5935085"/>
              <a:ext cx="586217" cy="586217"/>
            </a:xfrm>
            <a:prstGeom prst="rect">
              <a:avLst/>
            </a:prstGeom>
          </p:spPr>
        </p:pic>
        <p:sp>
          <p:nvSpPr>
            <p:cNvPr id="32" name="TextBox 31">
              <a:extLst>
                <a:ext uri="{FF2B5EF4-FFF2-40B4-BE49-F238E27FC236}">
                  <a16:creationId xmlns:a16="http://schemas.microsoft.com/office/drawing/2014/main" id="{1B9A881B-31CC-A002-7C52-098B90129F8A}"/>
                </a:ext>
              </a:extLst>
            </p:cNvPr>
            <p:cNvSpPr txBox="1"/>
            <p:nvPr/>
          </p:nvSpPr>
          <p:spPr>
            <a:xfrm>
              <a:off x="8363925" y="6590510"/>
              <a:ext cx="1135365" cy="19389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4F2BD3"/>
                  </a:solidFill>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sp>
        <p:nvSpPr>
          <p:cNvPr id="11" name="TextBox 10">
            <a:extLst>
              <a:ext uri="{FF2B5EF4-FFF2-40B4-BE49-F238E27FC236}">
                <a16:creationId xmlns:a16="http://schemas.microsoft.com/office/drawing/2014/main" id="{AEB0AF86-0090-BE9A-0723-0CEC938255C1}"/>
              </a:ext>
            </a:extLst>
          </p:cNvPr>
          <p:cNvSpPr txBox="1"/>
          <p:nvPr/>
        </p:nvSpPr>
        <p:spPr>
          <a:xfrm>
            <a:off x="8088417" y="2138459"/>
            <a:ext cx="3491107" cy="92333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AI-powered agents operating as a member of your </a:t>
            </a:r>
            <a:br>
              <a:rPr kumimoji="0" lang="en-US" sz="18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8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dev team</a:t>
            </a:r>
            <a:endParaRPr kumimoji="0" lang="en-US" sz="1800" b="0" i="0" u="none" strike="noStrike" kern="0" cap="none" spc="0" normalizeH="0" baseline="0" noProof="0">
              <a:ln w="3175">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C6E6D9C7-36E4-1DA3-BEAD-B876369489D1}"/>
              </a:ext>
            </a:extLst>
          </p:cNvPr>
          <p:cNvSpPr txBox="1"/>
          <p:nvPr/>
        </p:nvSpPr>
        <p:spPr>
          <a:xfrm>
            <a:off x="506382" y="2138459"/>
            <a:ext cx="3635334" cy="369332"/>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Infuse AI into your .NET apps</a:t>
            </a:r>
          </a:p>
        </p:txBody>
      </p:sp>
      <p:sp>
        <p:nvSpPr>
          <p:cNvPr id="18" name="Rectangle: Rounded Corners 17">
            <a:extLst>
              <a:ext uri="{FF2B5EF4-FFF2-40B4-BE49-F238E27FC236}">
                <a16:creationId xmlns:a16="http://schemas.microsoft.com/office/drawing/2014/main" id="{9E772574-23B9-BA2E-DAB0-FA95DDD73AFE}"/>
              </a:ext>
              <a:ext uri="{C183D7F6-B498-43B3-948B-1728B52AA6E4}">
                <adec:decorative xmlns:adec="http://schemas.microsoft.com/office/drawing/2017/decorative" val="1"/>
              </a:ext>
            </a:extLst>
          </p:cNvPr>
          <p:cNvSpPr>
            <a:spLocks/>
          </p:cNvSpPr>
          <p:nvPr/>
        </p:nvSpPr>
        <p:spPr bwMode="auto">
          <a:xfrm>
            <a:off x="628723" y="6190498"/>
            <a:ext cx="11001002" cy="490948"/>
          </a:xfrm>
          <a:prstGeom prst="roundRect">
            <a:avLst>
              <a:gd name="adj" fmla="val 50000"/>
            </a:avLst>
          </a:prstGeom>
          <a:gradFill>
            <a:gsLst>
              <a:gs pos="100000">
                <a:schemeClr val="accent2">
                  <a:lumMod val="50000"/>
                </a:schemeClr>
              </a:gs>
              <a:gs pos="0">
                <a:schemeClr val="accent1"/>
              </a:gs>
            </a:gsLst>
            <a:lin ang="12600000" scaled="0"/>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
              <a:ea typeface="+mn-ea"/>
              <a:cs typeface="+mn-cs"/>
            </a:endParaRPr>
          </a:p>
        </p:txBody>
      </p:sp>
      <p:sp>
        <p:nvSpPr>
          <p:cNvPr id="21" name="TextBox 20">
            <a:extLst>
              <a:ext uri="{FF2B5EF4-FFF2-40B4-BE49-F238E27FC236}">
                <a16:creationId xmlns:a16="http://schemas.microsoft.com/office/drawing/2014/main" id="{9FF24D8A-47EC-1F33-3A70-5143752F726E}"/>
              </a:ext>
              <a:ext uri="{C183D7F6-B498-43B3-948B-1728B52AA6E4}">
                <adec:decorative xmlns:adec="http://schemas.microsoft.com/office/drawing/2017/decorative" val="1"/>
              </a:ext>
            </a:extLst>
          </p:cNvPr>
          <p:cNvSpPr txBox="1"/>
          <p:nvPr/>
        </p:nvSpPr>
        <p:spPr>
          <a:xfrm>
            <a:off x="814722" y="6307551"/>
            <a:ext cx="1594978" cy="24622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
                <a:ea typeface="+mn-ea"/>
                <a:cs typeface="+mn-cs"/>
              </a:rPr>
              <a:t>Applications</a:t>
            </a:r>
          </a:p>
        </p:txBody>
      </p:sp>
      <p:sp>
        <p:nvSpPr>
          <p:cNvPr id="23" name="TextBox 22">
            <a:extLst>
              <a:ext uri="{FF2B5EF4-FFF2-40B4-BE49-F238E27FC236}">
                <a16:creationId xmlns:a16="http://schemas.microsoft.com/office/drawing/2014/main" id="{B6C2F25D-F51C-AB21-8CD5-11A2E255E7D1}"/>
              </a:ext>
              <a:ext uri="{C183D7F6-B498-43B3-948B-1728B52AA6E4}">
                <adec:decorative xmlns:adec="http://schemas.microsoft.com/office/drawing/2017/decorative" val="1"/>
              </a:ext>
            </a:extLst>
          </p:cNvPr>
          <p:cNvSpPr txBox="1"/>
          <p:nvPr/>
        </p:nvSpPr>
        <p:spPr>
          <a:xfrm>
            <a:off x="10164294" y="6310870"/>
            <a:ext cx="1265706" cy="246221"/>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
                <a:ea typeface="+mn-ea"/>
                <a:cs typeface="+mn-cs"/>
              </a:rPr>
              <a:t>Tools</a:t>
            </a:r>
          </a:p>
        </p:txBody>
      </p:sp>
      <p:grpSp>
        <p:nvGrpSpPr>
          <p:cNvPr id="26" name="Group 25">
            <a:extLst>
              <a:ext uri="{FF2B5EF4-FFF2-40B4-BE49-F238E27FC236}">
                <a16:creationId xmlns:a16="http://schemas.microsoft.com/office/drawing/2014/main" id="{7FC53BD6-CD41-F5EC-3E65-F596DFB2C518}"/>
              </a:ext>
            </a:extLst>
          </p:cNvPr>
          <p:cNvGrpSpPr/>
          <p:nvPr/>
        </p:nvGrpSpPr>
        <p:grpSpPr>
          <a:xfrm>
            <a:off x="4492150" y="1975231"/>
            <a:ext cx="3175126" cy="3076105"/>
            <a:chOff x="4492150" y="1975231"/>
            <a:chExt cx="3175126" cy="3076105"/>
          </a:xfrm>
        </p:grpSpPr>
        <p:grpSp>
          <p:nvGrpSpPr>
            <p:cNvPr id="5" name="Group 4">
              <a:extLst>
                <a:ext uri="{FF2B5EF4-FFF2-40B4-BE49-F238E27FC236}">
                  <a16:creationId xmlns:a16="http://schemas.microsoft.com/office/drawing/2014/main" id="{A04B6775-186E-8BD9-0445-5B60ED89E95C}"/>
                </a:ext>
              </a:extLst>
            </p:cNvPr>
            <p:cNvGrpSpPr/>
            <p:nvPr/>
          </p:nvGrpSpPr>
          <p:grpSpPr>
            <a:xfrm>
              <a:off x="4591171" y="1975231"/>
              <a:ext cx="3076105" cy="3076105"/>
              <a:chOff x="4591171" y="1975231"/>
              <a:chExt cx="3076105" cy="3076105"/>
            </a:xfrm>
          </p:grpSpPr>
          <p:sp>
            <p:nvSpPr>
              <p:cNvPr id="8" name="TextBox 7">
                <a:extLst>
                  <a:ext uri="{FF2B5EF4-FFF2-40B4-BE49-F238E27FC236}">
                    <a16:creationId xmlns:a16="http://schemas.microsoft.com/office/drawing/2014/main" id="{78074A63-F831-49DA-DF8B-DCBB66086309}"/>
                  </a:ext>
                </a:extLst>
              </p:cNvPr>
              <p:cNvSpPr txBox="1"/>
              <p:nvPr/>
            </p:nvSpPr>
            <p:spPr>
              <a:xfrm>
                <a:off x="4831252" y="3219555"/>
                <a:ext cx="2529496"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test, and deploy seamlessly from code to cloud</a:t>
                </a:r>
                <a:endParaRPr kumimoji="0" lang="en-US" sz="18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AF05DB7F-446A-1883-50D0-02616E303D83}"/>
                  </a:ext>
                </a:extLst>
              </p:cNvPr>
              <p:cNvGrpSpPr/>
              <p:nvPr/>
            </p:nvGrpSpPr>
            <p:grpSpPr>
              <a:xfrm>
                <a:off x="5284340" y="2608226"/>
                <a:ext cx="1545744" cy="509984"/>
                <a:chOff x="718791" y="3615884"/>
                <a:chExt cx="1545744" cy="509984"/>
              </a:xfrm>
            </p:grpSpPr>
            <p:pic>
              <p:nvPicPr>
                <p:cNvPr id="95" name="Picture 2">
                  <a:extLst>
                    <a:ext uri="{FF2B5EF4-FFF2-40B4-BE49-F238E27FC236}">
                      <a16:creationId xmlns:a16="http://schemas.microsoft.com/office/drawing/2014/main" id="{C385143E-904F-F471-5A1D-67D8AA5A99CD}"/>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18791" y="3615884"/>
                  <a:ext cx="509984" cy="50998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917214C-182C-E164-ADCA-05E87F413C8E}"/>
                    </a:ext>
                  </a:extLst>
                </p:cNvPr>
                <p:cNvSpPr txBox="1"/>
                <p:nvPr/>
              </p:nvSpPr>
              <p:spPr>
                <a:xfrm>
                  <a:off x="1277376" y="3706972"/>
                  <a:ext cx="9871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Aspire</a:t>
                  </a:r>
                </a:p>
              </p:txBody>
            </p:sp>
          </p:grpSp>
          <p:sp>
            <p:nvSpPr>
              <p:cNvPr id="4" name="Oval 3">
                <a:extLst>
                  <a:ext uri="{FF2B5EF4-FFF2-40B4-BE49-F238E27FC236}">
                    <a16:creationId xmlns:a16="http://schemas.microsoft.com/office/drawing/2014/main" id="{B0A94311-CE7E-63EA-E961-75564DCF8853}"/>
                  </a:ext>
                </a:extLst>
              </p:cNvPr>
              <p:cNvSpPr/>
              <p:nvPr/>
            </p:nvSpPr>
            <p:spPr bwMode="auto">
              <a:xfrm>
                <a:off x="4591171" y="1975231"/>
                <a:ext cx="3076105" cy="3076105"/>
              </a:xfrm>
              <a:prstGeom prst="ellipse">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Open Sans"/>
                  <a:ea typeface="Segoe UI" pitchFamily="34" charset="0"/>
                  <a:cs typeface="Segoe UI" pitchFamily="34" charset="0"/>
                </a:endParaRPr>
              </a:p>
            </p:txBody>
          </p:sp>
        </p:grpSp>
        <p:sp>
          <p:nvSpPr>
            <p:cNvPr id="6" name="Oval 5">
              <a:extLst>
                <a:ext uri="{FF2B5EF4-FFF2-40B4-BE49-F238E27FC236}">
                  <a16:creationId xmlns:a16="http://schemas.microsoft.com/office/drawing/2014/main" id="{87E7EC5B-9E66-0423-1800-0CAA6B258BAB}"/>
                </a:ext>
                <a:ext uri="{C183D7F6-B498-43B3-948B-1728B52AA6E4}">
                  <adec:decorative xmlns:adec="http://schemas.microsoft.com/office/drawing/2017/decorative" val="1"/>
                </a:ext>
              </a:extLst>
            </p:cNvPr>
            <p:cNvSpPr>
              <a:spLocks noChangeAspect="1"/>
            </p:cNvSpPr>
            <p:nvPr/>
          </p:nvSpPr>
          <p:spPr bwMode="auto">
            <a:xfrm>
              <a:off x="4492150" y="3576818"/>
              <a:ext cx="241979" cy="241979"/>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699"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4" name="Oval 23">
              <a:extLst>
                <a:ext uri="{FF2B5EF4-FFF2-40B4-BE49-F238E27FC236}">
                  <a16:creationId xmlns:a16="http://schemas.microsoft.com/office/drawing/2014/main" id="{7B699A33-4C1E-E3A5-6A10-C93B2B1C4C82}"/>
                </a:ext>
                <a:ext uri="{C183D7F6-B498-43B3-948B-1728B52AA6E4}">
                  <adec:decorative xmlns:adec="http://schemas.microsoft.com/office/drawing/2017/decorative" val="1"/>
                </a:ext>
              </a:extLst>
            </p:cNvPr>
            <p:cNvSpPr>
              <a:spLocks noChangeAspect="1"/>
            </p:cNvSpPr>
            <p:nvPr/>
          </p:nvSpPr>
          <p:spPr bwMode="auto">
            <a:xfrm>
              <a:off x="6931507" y="2138459"/>
              <a:ext cx="241979" cy="241979"/>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699"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5" name="Oval 24">
              <a:extLst>
                <a:ext uri="{FF2B5EF4-FFF2-40B4-BE49-F238E27FC236}">
                  <a16:creationId xmlns:a16="http://schemas.microsoft.com/office/drawing/2014/main" id="{CB84699F-C464-2E5A-36E6-7F7BCD55EFC1}"/>
                </a:ext>
                <a:ext uri="{C183D7F6-B498-43B3-948B-1728B52AA6E4}">
                  <adec:decorative xmlns:adec="http://schemas.microsoft.com/office/drawing/2017/decorative" val="1"/>
                </a:ext>
              </a:extLst>
            </p:cNvPr>
            <p:cNvSpPr>
              <a:spLocks noChangeAspect="1"/>
            </p:cNvSpPr>
            <p:nvPr/>
          </p:nvSpPr>
          <p:spPr bwMode="auto">
            <a:xfrm>
              <a:off x="6931507" y="4616795"/>
              <a:ext cx="241979" cy="241979"/>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699" b="0" i="0" u="none" strike="noStrike" kern="1200" cap="none" spc="0" normalizeH="0" baseline="0" noProof="0">
                <a:ln>
                  <a:noFill/>
                </a:ln>
                <a:solidFill>
                  <a:srgbClr val="FFFFFF"/>
                </a:solidFill>
                <a:effectLst/>
                <a:uLnTx/>
                <a:uFillTx/>
                <a:latin typeface="Segoe UI Semibold"/>
                <a:ea typeface="+mn-ea"/>
                <a:cs typeface="+mn-cs"/>
              </a:endParaRPr>
            </a:p>
          </p:txBody>
        </p:sp>
      </p:grpSp>
      <p:pic>
        <p:nvPicPr>
          <p:cNvPr id="2050" name="Picture 2" descr="undefined">
            <a:extLst>
              <a:ext uri="{FF2B5EF4-FFF2-40B4-BE49-F238E27FC236}">
                <a16:creationId xmlns:a16="http://schemas.microsoft.com/office/drawing/2014/main" id="{C48AEA53-75EA-0C54-FE64-1532104536B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84875"/>
          <a:stretch>
            <a:fillRect/>
          </a:stretch>
        </p:blipFill>
        <p:spPr bwMode="auto">
          <a:xfrm>
            <a:off x="12678400" y="1185580"/>
            <a:ext cx="894867" cy="75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0012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44A8-F2F0-26B2-E52E-687D71F989AC}"/>
              </a:ext>
            </a:extLst>
          </p:cNvPr>
          <p:cNvSpPr>
            <a:spLocks noGrp="1"/>
          </p:cNvSpPr>
          <p:nvPr>
            <p:ph type="title"/>
          </p:nvPr>
        </p:nvSpPr>
        <p:spPr>
          <a:xfrm>
            <a:off x="838200" y="556995"/>
            <a:ext cx="10515600" cy="1133693"/>
          </a:xfrm>
        </p:spPr>
        <p:txBody>
          <a:bodyPr>
            <a:normAutofit/>
          </a:bodyPr>
          <a:lstStyle/>
          <a:p>
            <a:r>
              <a:rPr lang="en-US" sz="3600" b="1"/>
              <a:t>New Updates to Syncfusion Toolkit for .NET MAUI</a:t>
            </a:r>
          </a:p>
        </p:txBody>
      </p:sp>
      <p:graphicFrame>
        <p:nvGraphicFramePr>
          <p:cNvPr id="5" name="Content Placeholder 2">
            <a:extLst>
              <a:ext uri="{FF2B5EF4-FFF2-40B4-BE49-F238E27FC236}">
                <a16:creationId xmlns:a16="http://schemas.microsoft.com/office/drawing/2014/main" id="{EA45EECB-167F-50C3-BEDC-E109A46BF5C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285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2379-F17F-F134-2C32-765B7BE09A14}"/>
              </a:ext>
            </a:extLst>
          </p:cNvPr>
          <p:cNvSpPr>
            <a:spLocks noGrp="1"/>
          </p:cNvSpPr>
          <p:nvPr>
            <p:ph type="title"/>
          </p:nvPr>
        </p:nvSpPr>
        <p:spPr>
          <a:xfrm>
            <a:off x="6739128" y="638089"/>
            <a:ext cx="4818888" cy="1476801"/>
          </a:xfrm>
        </p:spPr>
        <p:txBody>
          <a:bodyPr anchor="b">
            <a:normAutofit/>
          </a:bodyPr>
          <a:lstStyle/>
          <a:p>
            <a:r>
              <a:rPr lang="en-US" sz="5400"/>
              <a:t>Final Note</a:t>
            </a:r>
          </a:p>
        </p:txBody>
      </p:sp>
      <p:pic>
        <p:nvPicPr>
          <p:cNvPr id="4" name="Picture 3" descr="Cartoon characters standing next to each other&#10;&#10;AI-generated content may be incorrect.">
            <a:extLst>
              <a:ext uri="{FF2B5EF4-FFF2-40B4-BE49-F238E27FC236}">
                <a16:creationId xmlns:a16="http://schemas.microsoft.com/office/drawing/2014/main" id="{45FFF33C-0F82-1619-0384-709557B50345}"/>
              </a:ext>
            </a:extLst>
          </p:cNvPr>
          <p:cNvPicPr>
            <a:picLocks noChangeAspect="1"/>
          </p:cNvPicPr>
          <p:nvPr/>
        </p:nvPicPr>
        <p:blipFill>
          <a:blip r:embed="rId2"/>
          <a:stretch>
            <a:fillRect/>
          </a:stretch>
        </p:blipFill>
        <p:spPr>
          <a:xfrm>
            <a:off x="630936" y="1603407"/>
            <a:ext cx="5458968" cy="3651185"/>
          </a:xfrm>
          <a:prstGeom prst="rect">
            <a:avLst/>
          </a:prstGeom>
        </p:spPr>
      </p:pic>
      <p:graphicFrame>
        <p:nvGraphicFramePr>
          <p:cNvPr id="7" name="Content Placeholder 2">
            <a:extLst>
              <a:ext uri="{FF2B5EF4-FFF2-40B4-BE49-F238E27FC236}">
                <a16:creationId xmlns:a16="http://schemas.microsoft.com/office/drawing/2014/main" id="{3645404B-B68D-A65F-C039-848C269FD4A3}"/>
              </a:ext>
            </a:extLst>
          </p:cNvPr>
          <p:cNvGraphicFramePr>
            <a:graphicFrameLocks noGrp="1"/>
          </p:cNvGraphicFramePr>
          <p:nvPr>
            <p:ph idx="1"/>
          </p:nvPr>
        </p:nvGraphicFramePr>
        <p:xfrm>
          <a:off x="6739128" y="2664886"/>
          <a:ext cx="4818888" cy="3550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056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F948-4B70-8B48-9683-D0F3F9C6B091}"/>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Thank you!</a:t>
            </a:r>
          </a:p>
        </p:txBody>
      </p:sp>
      <p:sp>
        <p:nvSpPr>
          <p:cNvPr id="3" name="Content Placeholder 2">
            <a:extLst>
              <a:ext uri="{FF2B5EF4-FFF2-40B4-BE49-F238E27FC236}">
                <a16:creationId xmlns:a16="http://schemas.microsoft.com/office/drawing/2014/main" id="{31A0CAF4-E544-33D9-7526-C593E43CBC29}"/>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a:t>Do visit</a:t>
            </a:r>
            <a:r>
              <a:rPr lang="en-US" sz="2400" b="0" i="0" u="none" strike="noStrike">
                <a:effectLst/>
              </a:rPr>
              <a:t> our website </a:t>
            </a:r>
            <a:r>
              <a:rPr lang="en-US" sz="2400" b="1" err="1"/>
              <a:t>s</a:t>
            </a:r>
            <a:r>
              <a:rPr lang="en-US" sz="2400" b="1" i="0" u="none" strike="noStrike" err="1">
                <a:effectLst/>
              </a:rPr>
              <a:t>yncfusion.com</a:t>
            </a:r>
            <a:r>
              <a:rPr lang="en-US" sz="2400" b="1" i="0" u="none" strike="noStrike">
                <a:effectLst/>
              </a:rPr>
              <a:t> </a:t>
            </a:r>
            <a:r>
              <a:rPr lang="en-US" sz="2400" b="0" i="0" u="none" strike="noStrike">
                <a:effectLst/>
              </a:rPr>
              <a:t>for more details!</a:t>
            </a:r>
          </a:p>
        </p:txBody>
      </p:sp>
      <p:pic>
        <p:nvPicPr>
          <p:cNvPr id="5" name="Picture 4" descr="A cartoon character in a cape&#10;&#10;AI-generated content may be incorrect.">
            <a:extLst>
              <a:ext uri="{FF2B5EF4-FFF2-40B4-BE49-F238E27FC236}">
                <a16:creationId xmlns:a16="http://schemas.microsoft.com/office/drawing/2014/main" id="{0188297C-D7B3-32CC-3A4F-3576484B021E}"/>
              </a:ext>
            </a:extLst>
          </p:cNvPr>
          <p:cNvPicPr>
            <a:picLocks noChangeAspect="1"/>
          </p:cNvPicPr>
          <p:nvPr/>
        </p:nvPicPr>
        <p:blipFill>
          <a:blip r:embed="rId3"/>
          <a:srcRect l="25271" r="12608"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9598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69056-4F98-E55E-33ED-33DF93B45C10}"/>
              </a:ext>
            </a:extLst>
          </p:cNvPr>
          <p:cNvSpPr>
            <a:spLocks noGrp="1"/>
          </p:cNvSpPr>
          <p:nvPr>
            <p:ph type="title"/>
          </p:nvPr>
        </p:nvSpPr>
        <p:spPr/>
        <p:txBody>
          <a:bodyPr/>
          <a:lstStyle/>
          <a:p>
            <a:r>
              <a:rPr lang="en-US"/>
              <a:t>.NET MAUI Hybrid Apps </a:t>
            </a:r>
          </a:p>
        </p:txBody>
      </p:sp>
    </p:spTree>
    <p:extLst>
      <p:ext uri="{BB962C8B-B14F-4D97-AF65-F5344CB8AC3E}">
        <p14:creationId xmlns:p14="http://schemas.microsoft.com/office/powerpoint/2010/main" val="251436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FFF8F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AC899C86-70D9-8E59-F612-F134BA0A3823}"/>
              </a:ext>
            </a:extLst>
          </p:cNvPr>
          <p:cNvSpPr>
            <a:spLocks noGrp="1"/>
          </p:cNvSpPr>
          <p:nvPr>
            <p:ph type="body" sz="quarter" idx="16"/>
          </p:nvPr>
        </p:nvSpPr>
        <p:spPr>
          <a:xfrm>
            <a:off x="960120" y="1732694"/>
            <a:ext cx="402336" cy="276999"/>
          </a:xfrm>
        </p:spPr>
        <p:txBody>
          <a:bodyPr>
            <a:normAutofit/>
          </a:bodyPr>
          <a:lstStyle/>
          <a:p>
            <a:r>
              <a:rPr lang="en-US">
                <a:solidFill>
                  <a:schemeClr val="accent2"/>
                </a:solidFill>
                <a:latin typeface="+mn-lt"/>
              </a:rPr>
              <a:t>01</a:t>
            </a:r>
          </a:p>
        </p:txBody>
      </p:sp>
      <p:sp>
        <p:nvSpPr>
          <p:cNvPr id="18" name="Text Placeholder 17">
            <a:extLst>
              <a:ext uri="{FF2B5EF4-FFF2-40B4-BE49-F238E27FC236}">
                <a16:creationId xmlns:a16="http://schemas.microsoft.com/office/drawing/2014/main" id="{843CF22F-9F9B-3EE6-A64A-CCBB0CDC35EA}"/>
              </a:ext>
            </a:extLst>
          </p:cNvPr>
          <p:cNvSpPr>
            <a:spLocks noGrp="1"/>
          </p:cNvSpPr>
          <p:nvPr>
            <p:ph type="body" sz="quarter" idx="17"/>
          </p:nvPr>
        </p:nvSpPr>
        <p:spPr>
          <a:xfrm>
            <a:off x="951515" y="3179701"/>
            <a:ext cx="402336" cy="276999"/>
          </a:xfrm>
        </p:spPr>
        <p:txBody>
          <a:bodyPr>
            <a:normAutofit/>
          </a:bodyPr>
          <a:lstStyle/>
          <a:p>
            <a:r>
              <a:rPr lang="en-US">
                <a:solidFill>
                  <a:schemeClr val="accent2"/>
                </a:solidFill>
                <a:latin typeface="+mn-lt"/>
              </a:rPr>
              <a:t>02</a:t>
            </a:r>
          </a:p>
        </p:txBody>
      </p:sp>
      <p:sp>
        <p:nvSpPr>
          <p:cNvPr id="3" name="Content Placeholder 2">
            <a:extLst>
              <a:ext uri="{FF2B5EF4-FFF2-40B4-BE49-F238E27FC236}">
                <a16:creationId xmlns:a16="http://schemas.microsoft.com/office/drawing/2014/main" id="{07A5A66A-AA82-5869-F5F0-F43121080CE0}"/>
              </a:ext>
            </a:extLst>
          </p:cNvPr>
          <p:cNvSpPr>
            <a:spLocks noGrp="1"/>
          </p:cNvSpPr>
          <p:nvPr>
            <p:ph type="body" sz="quarter" idx="10"/>
          </p:nvPr>
        </p:nvSpPr>
        <p:spPr>
          <a:xfrm>
            <a:off x="1512508" y="1732694"/>
            <a:ext cx="4245740" cy="1107996"/>
          </a:xfrm>
        </p:spPr>
        <p:txBody>
          <a:bodyPr/>
          <a:lstStyle/>
          <a:p>
            <a:r>
              <a:rPr lang="en-US" sz="1800" b="1">
                <a:solidFill>
                  <a:schemeClr val="accent2"/>
                </a:solidFill>
                <a:latin typeface="+mn-lt"/>
              </a:rPr>
              <a:t>Blend of native and web technology: </a:t>
            </a:r>
            <a:br>
              <a:rPr lang="en-US" sz="1800" b="1">
                <a:solidFill>
                  <a:schemeClr val="accent2"/>
                </a:solidFill>
                <a:latin typeface="+mn-lt"/>
              </a:rPr>
            </a:br>
            <a:r>
              <a:rPr lang="en-US" sz="1800">
                <a:solidFill>
                  <a:schemeClr val="tx2"/>
                </a:solidFill>
                <a:latin typeface="+mn-lt"/>
              </a:rPr>
              <a:t>UI is written using web technologies such as HTML, CSS, and JavaScript wrapped in a native app container. </a:t>
            </a:r>
            <a:endParaRPr lang="en-US" sz="1800" b="1">
              <a:solidFill>
                <a:schemeClr val="tx2"/>
              </a:solidFill>
              <a:latin typeface="+mn-lt"/>
            </a:endParaRPr>
          </a:p>
        </p:txBody>
      </p:sp>
      <p:sp>
        <p:nvSpPr>
          <p:cNvPr id="2" name="Title 1">
            <a:extLst>
              <a:ext uri="{FF2B5EF4-FFF2-40B4-BE49-F238E27FC236}">
                <a16:creationId xmlns:a16="http://schemas.microsoft.com/office/drawing/2014/main" id="{40CE67DE-EEDF-EAAE-700A-77878198F174}"/>
              </a:ext>
            </a:extLst>
          </p:cNvPr>
          <p:cNvSpPr>
            <a:spLocks noGrp="1"/>
          </p:cNvSpPr>
          <p:nvPr>
            <p:ph type="title"/>
          </p:nvPr>
        </p:nvSpPr>
        <p:spPr/>
        <p:txBody>
          <a:bodyPr>
            <a:normAutofit/>
          </a:bodyPr>
          <a:lstStyle/>
          <a:p>
            <a:r>
              <a:rPr lang="en-US" sz="4000">
                <a:ea typeface="Open Sans ExtraBold" panose="020B0906030804020204" pitchFamily="34" charset="0"/>
                <a:cs typeface="Open Sans ExtraBold" panose="020B0906030804020204" pitchFamily="34" charset="0"/>
              </a:rPr>
              <a:t>What are hybrid apps and why build them?</a:t>
            </a:r>
          </a:p>
        </p:txBody>
      </p:sp>
      <p:sp>
        <p:nvSpPr>
          <p:cNvPr id="19" name="Text Placeholder 18">
            <a:extLst>
              <a:ext uri="{FF2B5EF4-FFF2-40B4-BE49-F238E27FC236}">
                <a16:creationId xmlns:a16="http://schemas.microsoft.com/office/drawing/2014/main" id="{57ED7B0E-9EAE-72EE-F5AD-5AC45A698441}"/>
              </a:ext>
            </a:extLst>
          </p:cNvPr>
          <p:cNvSpPr>
            <a:spLocks noGrp="1"/>
          </p:cNvSpPr>
          <p:nvPr>
            <p:ph type="body" sz="quarter" idx="18"/>
          </p:nvPr>
        </p:nvSpPr>
        <p:spPr>
          <a:xfrm>
            <a:off x="1512508" y="3179701"/>
            <a:ext cx="4245740" cy="1815882"/>
          </a:xfrm>
        </p:spPr>
        <p:txBody>
          <a:bodyPr/>
          <a:lstStyle/>
          <a:p>
            <a:r>
              <a:rPr lang="en-US" sz="1800" b="1">
                <a:solidFill>
                  <a:schemeClr val="accent2"/>
                </a:solidFill>
                <a:latin typeface="+mn-lt"/>
              </a:rPr>
              <a:t>Access to native platform features and device hardware:</a:t>
            </a:r>
            <a:r>
              <a:rPr lang="en-US" sz="1800" b="1">
                <a:solidFill>
                  <a:schemeClr val="tx2"/>
                </a:solidFill>
                <a:latin typeface="+mn-lt"/>
              </a:rPr>
              <a:t> </a:t>
            </a:r>
            <a:br>
              <a:rPr lang="en-US" sz="1800" b="1">
                <a:solidFill>
                  <a:schemeClr val="tx2"/>
                </a:solidFill>
                <a:latin typeface="+mn-lt"/>
              </a:rPr>
            </a:br>
            <a:r>
              <a:rPr lang="en-US" sz="1800">
                <a:solidFill>
                  <a:schemeClr val="tx2"/>
                </a:solidFill>
                <a:latin typeface="+mn-lt"/>
              </a:rPr>
              <a:t>leverage native platform features and device hardware that a web application cannot access easily or even at all. </a:t>
            </a:r>
          </a:p>
          <a:p>
            <a:endParaRPr lang="en-US" sz="1800" b="1">
              <a:solidFill>
                <a:schemeClr val="accent1"/>
              </a:solidFill>
              <a:latin typeface="+mn-lt"/>
            </a:endParaRPr>
          </a:p>
        </p:txBody>
      </p:sp>
      <p:sp>
        <p:nvSpPr>
          <p:cNvPr id="4" name="Text Placeholder 22">
            <a:extLst>
              <a:ext uri="{FF2B5EF4-FFF2-40B4-BE49-F238E27FC236}">
                <a16:creationId xmlns:a16="http://schemas.microsoft.com/office/drawing/2014/main" id="{52E0DED2-AD4E-62EE-571B-0AFD56C0B44A}"/>
              </a:ext>
            </a:extLst>
          </p:cNvPr>
          <p:cNvSpPr txBox="1">
            <a:spLocks/>
          </p:cNvSpPr>
          <p:nvPr/>
        </p:nvSpPr>
        <p:spPr>
          <a:xfrm>
            <a:off x="6863151" y="3133139"/>
            <a:ext cx="4245739" cy="1246495"/>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224"/>
              </a:spcBef>
              <a:buClr>
                <a:schemeClr val="tx1"/>
              </a:buClr>
              <a:buFont typeface="Wingdings" panose="05000000000000000000" pitchFamily="2" charset="2"/>
              <a:buNone/>
              <a:defRPr sz="12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lgn="l" defTabSz="914400" rtl="0" eaLnBrk="1" latinLnBrk="0" hangingPunct="1">
              <a:lnSpc>
                <a:spcPct val="90000"/>
              </a:lnSpc>
              <a:spcBef>
                <a:spcPts val="500"/>
              </a:spcBef>
              <a:buFont typeface="Wingdings" panose="05000000000000000000" pitchFamily="2" charset="2"/>
              <a:buNone/>
              <a:defRPr sz="2000" b="0" kern="1200">
                <a:solidFill>
                  <a:schemeClr val="tx1"/>
                </a:solidFill>
                <a:latin typeface="+mn-lt"/>
                <a:ea typeface="Open Sans" panose="020B0606030504020204" pitchFamily="34" charset="0"/>
                <a:cs typeface="Open Sans" panose="020B0606030504020204" pitchFamily="34" charset="0"/>
              </a:defRPr>
            </a:lvl2pPr>
            <a:lvl3pPr marL="450850" indent="0" algn="l" defTabSz="914400" rtl="0" eaLnBrk="1" latinLnBrk="0" hangingPunct="1">
              <a:lnSpc>
                <a:spcPct val="90000"/>
              </a:lnSpc>
              <a:spcBef>
                <a:spcPts val="500"/>
              </a:spcBef>
              <a:buFont typeface="Wingdings" panose="05000000000000000000" pitchFamily="2" charset="2"/>
              <a:buNone/>
              <a:tabLst/>
              <a:defRPr sz="1600" b="0" kern="1200">
                <a:solidFill>
                  <a:schemeClr val="tx1"/>
                </a:solidFill>
                <a:latin typeface="+mn-lt"/>
                <a:ea typeface="Open Sans" panose="020B0606030504020204" pitchFamily="34" charset="0"/>
                <a:cs typeface="Open Sans" panose="020B0606030504020204" pitchFamily="34" charset="0"/>
              </a:defRPr>
            </a:lvl3pPr>
            <a:lvl4pPr marL="652462" indent="0" algn="l" defTabSz="914400" rtl="0" eaLnBrk="1" latinLnBrk="0" hangingPunct="1">
              <a:lnSpc>
                <a:spcPct val="90000"/>
              </a:lnSpc>
              <a:spcBef>
                <a:spcPts val="500"/>
              </a:spcBef>
              <a:buFont typeface="Wingdings" panose="05000000000000000000" pitchFamily="2" charset="2"/>
              <a:buNone/>
              <a:defRPr sz="1400" b="0" kern="1200">
                <a:solidFill>
                  <a:schemeClr val="tx1"/>
                </a:solidFill>
                <a:latin typeface="+mn-lt"/>
                <a:ea typeface="Open Sans" panose="020B0606030504020204" pitchFamily="34" charset="0"/>
                <a:cs typeface="Open Sans" panose="020B0606030504020204" pitchFamily="34" charset="0"/>
              </a:defRPr>
            </a:lvl4pPr>
            <a:lvl5pPr marL="854075" indent="0" algn="l" defTabSz="914400" rtl="0" eaLnBrk="1" latinLnBrk="0" hangingPunct="1">
              <a:lnSpc>
                <a:spcPct val="90000"/>
              </a:lnSpc>
              <a:spcBef>
                <a:spcPts val="500"/>
              </a:spcBef>
              <a:buFont typeface="Wingdings" panose="05000000000000000000" pitchFamily="2" charset="2"/>
              <a:buNone/>
              <a:tabLst/>
              <a:defRPr sz="1400" b="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accent2"/>
                </a:solidFill>
                <a:latin typeface="+mn-lt"/>
              </a:rPr>
              <a:t>Code reuse across device platforms and web browsers:</a:t>
            </a:r>
            <a:r>
              <a:rPr lang="en-US" sz="1800" b="1">
                <a:gradFill>
                  <a:gsLst>
                    <a:gs pos="18000">
                      <a:schemeClr val="accent1"/>
                    </a:gs>
                    <a:gs pos="100000">
                      <a:schemeClr val="accent2"/>
                    </a:gs>
                  </a:gsLst>
                  <a:lin ang="4200000" scaled="0"/>
                </a:gradFill>
                <a:latin typeface="+mn-lt"/>
              </a:rPr>
              <a:t> </a:t>
            </a:r>
            <a:br>
              <a:rPr lang="en-US" sz="1800" b="1">
                <a:gradFill>
                  <a:gsLst>
                    <a:gs pos="18000">
                      <a:schemeClr val="accent1"/>
                    </a:gs>
                    <a:gs pos="100000">
                      <a:schemeClr val="accent2"/>
                    </a:gs>
                  </a:gsLst>
                  <a:lin ang="4200000" scaled="0"/>
                </a:gradFill>
                <a:latin typeface="+mn-lt"/>
              </a:rPr>
            </a:br>
            <a:r>
              <a:rPr lang="en-US" sz="1800">
                <a:solidFill>
                  <a:schemeClr val="tx2"/>
                </a:solidFill>
                <a:latin typeface="+mn-lt"/>
              </a:rPr>
              <a:t>achieve greater developer productivity via code reuse across devices and web browsers.</a:t>
            </a:r>
            <a:endParaRPr lang="en-US" sz="1800" b="1">
              <a:solidFill>
                <a:schemeClr val="tx2"/>
              </a:solidFill>
              <a:latin typeface="+mn-lt"/>
            </a:endParaRPr>
          </a:p>
        </p:txBody>
      </p:sp>
      <p:sp>
        <p:nvSpPr>
          <p:cNvPr id="5" name="Text Placeholder 23">
            <a:extLst>
              <a:ext uri="{FF2B5EF4-FFF2-40B4-BE49-F238E27FC236}">
                <a16:creationId xmlns:a16="http://schemas.microsoft.com/office/drawing/2014/main" id="{EE981C1F-AE30-E47C-C84A-0551C9E6FECB}"/>
              </a:ext>
            </a:extLst>
          </p:cNvPr>
          <p:cNvSpPr txBox="1">
            <a:spLocks/>
          </p:cNvSpPr>
          <p:nvPr/>
        </p:nvSpPr>
        <p:spPr>
          <a:xfrm>
            <a:off x="6310763" y="3133139"/>
            <a:ext cx="402336" cy="276999"/>
          </a:xfrm>
          <a:prstGeom prst="rect">
            <a:avLst/>
          </a:prstGeom>
        </p:spPr>
        <p:txBody>
          <a:bodyPr vert="horz" lIns="0" tIns="0" rIns="0" bIns="0" rtlCol="0" anchor="t">
            <a:normAutofit/>
          </a:bodyPr>
          <a:lstStyle>
            <a:lvl1pPr marL="0" indent="0" algn="l" defTabSz="914400" rtl="0" eaLnBrk="1" latinLnBrk="0" hangingPunct="1">
              <a:lnSpc>
                <a:spcPct val="90000"/>
              </a:lnSpc>
              <a:spcBef>
                <a:spcPts val="0"/>
              </a:spcBef>
              <a:buFont typeface="Arial" panose="020B0604020202020204" pitchFamily="34" charset="0"/>
              <a:buNone/>
              <a:defRPr sz="1800" b="1" kern="120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accent2"/>
                </a:solidFill>
                <a:latin typeface="+mn-lt"/>
              </a:rPr>
              <a:t>05</a:t>
            </a:r>
          </a:p>
        </p:txBody>
      </p:sp>
      <p:sp>
        <p:nvSpPr>
          <p:cNvPr id="36" name="Text Placeholder 15">
            <a:extLst>
              <a:ext uri="{FF2B5EF4-FFF2-40B4-BE49-F238E27FC236}">
                <a16:creationId xmlns:a16="http://schemas.microsoft.com/office/drawing/2014/main" id="{A536C25A-F5B8-4185-AD11-4D403B3EECAF}"/>
              </a:ext>
            </a:extLst>
          </p:cNvPr>
          <p:cNvSpPr txBox="1">
            <a:spLocks/>
          </p:cNvSpPr>
          <p:nvPr/>
        </p:nvSpPr>
        <p:spPr>
          <a:xfrm>
            <a:off x="6310763" y="1730188"/>
            <a:ext cx="402336" cy="276999"/>
          </a:xfrm>
          <a:prstGeom prst="rect">
            <a:avLst/>
          </a:prstGeom>
        </p:spPr>
        <p:txBody>
          <a:bodyPr vert="horz" wrap="square" lIns="0" tIns="0" rIns="0" bIns="0" rtlCol="0" anchor="t">
            <a:norm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1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accent2"/>
                </a:solidFill>
                <a:latin typeface="+mn-lt"/>
              </a:rPr>
              <a:t>04</a:t>
            </a:r>
          </a:p>
        </p:txBody>
      </p:sp>
      <p:sp>
        <p:nvSpPr>
          <p:cNvPr id="41" name="Text Placeholder 15">
            <a:extLst>
              <a:ext uri="{FF2B5EF4-FFF2-40B4-BE49-F238E27FC236}">
                <a16:creationId xmlns:a16="http://schemas.microsoft.com/office/drawing/2014/main" id="{B30629BC-DB32-49B4-BCF0-6D95AC1059DE}"/>
              </a:ext>
            </a:extLst>
          </p:cNvPr>
          <p:cNvSpPr txBox="1">
            <a:spLocks/>
          </p:cNvSpPr>
          <p:nvPr/>
        </p:nvSpPr>
        <p:spPr>
          <a:xfrm>
            <a:off x="975265" y="4829383"/>
            <a:ext cx="402336" cy="276999"/>
          </a:xfrm>
          <a:prstGeom prst="rect">
            <a:avLst/>
          </a:prstGeom>
        </p:spPr>
        <p:txBody>
          <a:bodyPr vert="horz" wrap="square" lIns="0" tIns="0" rIns="0" bIns="0" rtlCol="0" anchor="t">
            <a:norm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1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accent2"/>
                </a:solidFill>
                <a:latin typeface="+mn-lt"/>
              </a:rPr>
              <a:t>03</a:t>
            </a:r>
          </a:p>
        </p:txBody>
      </p:sp>
      <p:sp>
        <p:nvSpPr>
          <p:cNvPr id="43" name="TextBox 42">
            <a:extLst>
              <a:ext uri="{FF2B5EF4-FFF2-40B4-BE49-F238E27FC236}">
                <a16:creationId xmlns:a16="http://schemas.microsoft.com/office/drawing/2014/main" id="{57FF8FD4-861D-DD36-B860-129515BBC649}"/>
              </a:ext>
            </a:extLst>
          </p:cNvPr>
          <p:cNvSpPr txBox="1"/>
          <p:nvPr/>
        </p:nvSpPr>
        <p:spPr>
          <a:xfrm>
            <a:off x="1388900" y="4784204"/>
            <a:ext cx="4703225" cy="917944"/>
          </a:xfrm>
          <a:prstGeom prst="rect">
            <a:avLst/>
          </a:prstGeom>
          <a:noFill/>
        </p:spPr>
        <p:txBody>
          <a:bodyPr wrap="square">
            <a:spAutoFit/>
          </a:bodyPr>
          <a:lstStyle/>
          <a:p>
            <a:r>
              <a:rPr lang="en-US" b="1">
                <a:solidFill>
                  <a:schemeClr val="accent2"/>
                </a:solidFill>
                <a:ea typeface="Open Sans" panose="020B0606030504020204" pitchFamily="34" charset="0"/>
                <a:cs typeface="Open Sans" panose="020B0606030504020204" pitchFamily="34" charset="0"/>
              </a:rPr>
              <a:t>Can be mobile and/or desktop devices: </a:t>
            </a:r>
            <a:br>
              <a:rPr lang="en-US" b="1">
                <a:solidFill>
                  <a:schemeClr val="accent2"/>
                </a:solidFill>
                <a:ea typeface="Open Sans" panose="020B0606030504020204" pitchFamily="34" charset="0"/>
                <a:cs typeface="Open Sans" panose="020B0606030504020204" pitchFamily="34" charset="0"/>
              </a:rPr>
            </a:br>
            <a:r>
              <a:rPr lang="en-US" sz="1800">
                <a:solidFill>
                  <a:schemeClr val="tx2"/>
                </a:solidFill>
                <a:ea typeface="Open Sans" panose="020B0606030504020204" pitchFamily="34" charset="0"/>
                <a:cs typeface="Open Sans" panose="020B0606030504020204" pitchFamily="34" charset="0"/>
              </a:rPr>
              <a:t>run on multiple device platforms without the need for completely separate development.</a:t>
            </a:r>
          </a:p>
        </p:txBody>
      </p:sp>
      <p:sp>
        <p:nvSpPr>
          <p:cNvPr id="45" name="TextBox 44">
            <a:extLst>
              <a:ext uri="{FF2B5EF4-FFF2-40B4-BE49-F238E27FC236}">
                <a16:creationId xmlns:a16="http://schemas.microsoft.com/office/drawing/2014/main" id="{BFA8D53C-BE53-922F-65D5-E36607DB54DE}"/>
              </a:ext>
            </a:extLst>
          </p:cNvPr>
          <p:cNvSpPr txBox="1"/>
          <p:nvPr/>
        </p:nvSpPr>
        <p:spPr>
          <a:xfrm>
            <a:off x="6775191" y="1647180"/>
            <a:ext cx="4421658" cy="1200329"/>
          </a:xfrm>
          <a:prstGeom prst="rect">
            <a:avLst/>
          </a:prstGeom>
          <a:noFill/>
        </p:spPr>
        <p:txBody>
          <a:bodyPr wrap="square">
            <a:spAutoFit/>
          </a:bodyPr>
          <a:lstStyle/>
          <a:p>
            <a:r>
              <a:rPr lang="en-US" b="1">
                <a:solidFill>
                  <a:schemeClr val="accent2"/>
                </a:solidFill>
                <a:ea typeface="Open Sans" panose="020B0606030504020204" pitchFamily="34" charset="0"/>
                <a:cs typeface="Open Sans" panose="020B0606030504020204" pitchFamily="34" charset="0"/>
              </a:rPr>
              <a:t>Reach via app store distribution: </a:t>
            </a:r>
            <a:br>
              <a:rPr lang="en-US" b="1">
                <a:gradFill>
                  <a:gsLst>
                    <a:gs pos="18000">
                      <a:schemeClr val="accent1"/>
                    </a:gs>
                    <a:gs pos="100000">
                      <a:schemeClr val="accent2"/>
                    </a:gs>
                  </a:gsLst>
                  <a:lin ang="4200000" scaled="0"/>
                </a:gradFill>
                <a:ea typeface="Open Sans" panose="020B0606030504020204" pitchFamily="34" charset="0"/>
                <a:cs typeface="Open Sans" panose="020B0606030504020204" pitchFamily="34" charset="0"/>
              </a:rPr>
            </a:br>
            <a:r>
              <a:rPr lang="en-US" sz="1800">
                <a:solidFill>
                  <a:schemeClr val="tx2"/>
                </a:solidFill>
                <a:ea typeface="Open Sans" panose="020B0606030504020204" pitchFamily="34" charset="0"/>
                <a:cs typeface="Open Sans" panose="020B0606030504020204" pitchFamily="34" charset="0"/>
              </a:rPr>
              <a:t>hybrid apps are native apps that can be downloaded and installed through the app stores.</a:t>
            </a:r>
            <a:endParaRPr lang="en-US" sz="1800" b="1">
              <a:solidFill>
                <a:schemeClr val="tx2"/>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88458265"/>
      </p:ext>
    </p:extLst>
  </p:cSld>
  <p:clrMapOvr>
    <a:masterClrMapping/>
  </p:clrMapOvr>
  <p:transition>
    <p:fade/>
  </p:transition>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815E38-8803-A17C-7826-529674E820EF}"/>
              </a:ext>
            </a:extLst>
          </p:cNvPr>
          <p:cNvSpPr>
            <a:spLocks noGrp="1"/>
          </p:cNvSpPr>
          <p:nvPr>
            <p:ph type="title"/>
          </p:nvPr>
        </p:nvSpPr>
        <p:spPr/>
        <p:txBody>
          <a:bodyPr/>
          <a:lstStyle/>
          <a:p>
            <a:r>
              <a:rPr lang="en-US" sz="3600"/>
              <a:t>Web UI and Native UI</a:t>
            </a:r>
          </a:p>
        </p:txBody>
      </p:sp>
      <p:sp>
        <p:nvSpPr>
          <p:cNvPr id="6" name="Text Placeholder 5">
            <a:extLst>
              <a:ext uri="{FF2B5EF4-FFF2-40B4-BE49-F238E27FC236}">
                <a16:creationId xmlns:a16="http://schemas.microsoft.com/office/drawing/2014/main" id="{3A1D0FBE-7B8C-6327-F542-1D142167ED7E}"/>
              </a:ext>
            </a:extLst>
          </p:cNvPr>
          <p:cNvSpPr>
            <a:spLocks noGrp="1"/>
          </p:cNvSpPr>
          <p:nvPr>
            <p:ph type="body" sz="quarter" idx="10"/>
          </p:nvPr>
        </p:nvSpPr>
        <p:spPr>
          <a:xfrm>
            <a:off x="586390" y="2102400"/>
            <a:ext cx="11106410" cy="615553"/>
          </a:xfrm>
        </p:spPr>
        <p:txBody>
          <a:bodyPr/>
          <a:lstStyle/>
          <a:p>
            <a:r>
              <a:rPr lang="en-US" sz="2000"/>
              <a:t>Web UI typically looks the same across devices (controlled by CSS), while Native UI typically provides device-specific look &amp; feel by default</a:t>
            </a:r>
          </a:p>
        </p:txBody>
      </p:sp>
      <p:sp>
        <p:nvSpPr>
          <p:cNvPr id="13" name="Text Placeholder 2">
            <a:extLst>
              <a:ext uri="{FF2B5EF4-FFF2-40B4-BE49-F238E27FC236}">
                <a16:creationId xmlns:a16="http://schemas.microsoft.com/office/drawing/2014/main" id="{6EF9E1A1-D03F-BA4A-E0DF-A02617E13359}"/>
              </a:ext>
            </a:extLst>
          </p:cNvPr>
          <p:cNvSpPr txBox="1">
            <a:spLocks/>
          </p:cNvSpPr>
          <p:nvPr/>
        </p:nvSpPr>
        <p:spPr>
          <a:xfrm>
            <a:off x="547435" y="5589058"/>
            <a:ext cx="10468565"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Web UI requires knowledge of HTML, JavaScript, CSS, while Native UI (on the Microsoft stack) requires knowledge of XAML</a:t>
            </a:r>
          </a:p>
        </p:txBody>
      </p:sp>
      <p:sp>
        <p:nvSpPr>
          <p:cNvPr id="14" name="Text Placeholder 3">
            <a:extLst>
              <a:ext uri="{FF2B5EF4-FFF2-40B4-BE49-F238E27FC236}">
                <a16:creationId xmlns:a16="http://schemas.microsoft.com/office/drawing/2014/main" id="{96577A93-1A56-F16F-ECE3-2D3A52DF3F17}"/>
              </a:ext>
            </a:extLst>
          </p:cNvPr>
          <p:cNvSpPr txBox="1">
            <a:spLocks/>
          </p:cNvSpPr>
          <p:nvPr/>
        </p:nvSpPr>
        <p:spPr>
          <a:xfrm>
            <a:off x="547435" y="5240454"/>
            <a:ext cx="4445000"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solidFill>
                  <a:schemeClr val="accent2"/>
                </a:solidFill>
              </a:rPr>
              <a:t>Skillset</a:t>
            </a:r>
          </a:p>
        </p:txBody>
      </p:sp>
      <p:sp>
        <p:nvSpPr>
          <p:cNvPr id="15" name="Text Placeholder 5">
            <a:extLst>
              <a:ext uri="{FF2B5EF4-FFF2-40B4-BE49-F238E27FC236}">
                <a16:creationId xmlns:a16="http://schemas.microsoft.com/office/drawing/2014/main" id="{3C90CC0B-9AD5-90F5-783A-574EF81A45B4}"/>
              </a:ext>
            </a:extLst>
          </p:cNvPr>
          <p:cNvSpPr txBox="1">
            <a:spLocks/>
          </p:cNvSpPr>
          <p:nvPr/>
        </p:nvSpPr>
        <p:spPr>
          <a:xfrm>
            <a:off x="547435" y="4510349"/>
            <a:ext cx="9734165"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Web UI can easily be reused in a web app</a:t>
            </a:r>
          </a:p>
        </p:txBody>
      </p:sp>
      <p:sp>
        <p:nvSpPr>
          <p:cNvPr id="16" name="Text Placeholder 1">
            <a:extLst>
              <a:ext uri="{FF2B5EF4-FFF2-40B4-BE49-F238E27FC236}">
                <a16:creationId xmlns:a16="http://schemas.microsoft.com/office/drawing/2014/main" id="{521AB279-B39E-338A-E8B0-06410D1A9E5D}"/>
              </a:ext>
            </a:extLst>
          </p:cNvPr>
          <p:cNvSpPr txBox="1">
            <a:spLocks/>
          </p:cNvSpPr>
          <p:nvPr/>
        </p:nvSpPr>
        <p:spPr>
          <a:xfrm>
            <a:off x="547435" y="4161745"/>
            <a:ext cx="4534378"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solidFill>
                  <a:schemeClr val="accent2"/>
                </a:solidFill>
              </a:rPr>
              <a:t>Code reuse</a:t>
            </a:r>
          </a:p>
        </p:txBody>
      </p:sp>
      <p:sp>
        <p:nvSpPr>
          <p:cNvPr id="21" name="Text Placeholder 5">
            <a:extLst>
              <a:ext uri="{FF2B5EF4-FFF2-40B4-BE49-F238E27FC236}">
                <a16:creationId xmlns:a16="http://schemas.microsoft.com/office/drawing/2014/main" id="{BC873AAC-DD59-AA87-120E-7AB7C70E17C6}"/>
              </a:ext>
            </a:extLst>
          </p:cNvPr>
          <p:cNvSpPr txBox="1">
            <a:spLocks/>
          </p:cNvSpPr>
          <p:nvPr/>
        </p:nvSpPr>
        <p:spPr>
          <a:xfrm>
            <a:off x="547435" y="3439849"/>
            <a:ext cx="11145365"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0">
                <a:latin typeface="Open Sans" panose="020B0606030504020204" pitchFamily="34" charset="0"/>
                <a:ea typeface="Open Sans" panose="020B0606030504020204" pitchFamily="34" charset="0"/>
                <a:cs typeface="Open Sans" panose="020B0606030504020204" pitchFamily="34" charset="0"/>
              </a:rPr>
              <a:t>Native UI can provide more seamless user experiences tailored to the specific devices</a:t>
            </a:r>
          </a:p>
        </p:txBody>
      </p:sp>
      <p:sp>
        <p:nvSpPr>
          <p:cNvPr id="22" name="Text Placeholder 1">
            <a:extLst>
              <a:ext uri="{FF2B5EF4-FFF2-40B4-BE49-F238E27FC236}">
                <a16:creationId xmlns:a16="http://schemas.microsoft.com/office/drawing/2014/main" id="{5B7C14A4-AC59-FDBA-2D25-A5230FF3645D}"/>
              </a:ext>
            </a:extLst>
          </p:cNvPr>
          <p:cNvSpPr txBox="1">
            <a:spLocks/>
          </p:cNvSpPr>
          <p:nvPr/>
        </p:nvSpPr>
        <p:spPr>
          <a:xfrm>
            <a:off x="547435" y="3091245"/>
            <a:ext cx="4534378"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solidFill>
                  <a:schemeClr val="accent2"/>
                </a:solidFill>
              </a:rPr>
              <a:t>UX</a:t>
            </a:r>
          </a:p>
        </p:txBody>
      </p:sp>
      <p:sp>
        <p:nvSpPr>
          <p:cNvPr id="23" name="Text Placeholder 1">
            <a:extLst>
              <a:ext uri="{FF2B5EF4-FFF2-40B4-BE49-F238E27FC236}">
                <a16:creationId xmlns:a16="http://schemas.microsoft.com/office/drawing/2014/main" id="{AD291969-2806-EE25-1510-CA7B7CEE8D3E}"/>
              </a:ext>
            </a:extLst>
          </p:cNvPr>
          <p:cNvSpPr txBox="1">
            <a:spLocks/>
          </p:cNvSpPr>
          <p:nvPr/>
        </p:nvSpPr>
        <p:spPr>
          <a:xfrm>
            <a:off x="547435" y="1647158"/>
            <a:ext cx="4534378"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solidFill>
                  <a:schemeClr val="accent2"/>
                </a:solidFill>
              </a:rPr>
              <a:t>Look and feel</a:t>
            </a:r>
          </a:p>
        </p:txBody>
      </p:sp>
    </p:spTree>
    <p:extLst>
      <p:ext uri="{BB962C8B-B14F-4D97-AF65-F5344CB8AC3E}">
        <p14:creationId xmlns:p14="http://schemas.microsoft.com/office/powerpoint/2010/main" val="23255992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BA48-C775-B8BE-0EA9-52971B8A888A}"/>
              </a:ext>
            </a:extLst>
          </p:cNvPr>
          <p:cNvSpPr>
            <a:spLocks noGrp="1"/>
          </p:cNvSpPr>
          <p:nvPr>
            <p:ph type="title"/>
          </p:nvPr>
        </p:nvSpPr>
        <p:spPr/>
        <p:txBody>
          <a:bodyPr/>
          <a:lstStyle/>
          <a:p>
            <a:r>
              <a:rPr lang="en-US"/>
              <a:t>.NET MAUI Hybrid Apps</a:t>
            </a:r>
          </a:p>
        </p:txBody>
      </p:sp>
      <p:sp>
        <p:nvSpPr>
          <p:cNvPr id="7" name="Table Placeholder 6">
            <a:extLst>
              <a:ext uri="{FF2B5EF4-FFF2-40B4-BE49-F238E27FC236}">
                <a16:creationId xmlns:a16="http://schemas.microsoft.com/office/drawing/2014/main" id="{C72322EE-2D6E-123A-BA45-2917FA161297}"/>
              </a:ext>
            </a:extLst>
          </p:cNvPr>
          <p:cNvSpPr>
            <a:spLocks noGrp="1"/>
          </p:cNvSpPr>
          <p:nvPr>
            <p:ph type="body" sz="quarter" idx="10"/>
          </p:nvPr>
        </p:nvSpPr>
        <p:spPr>
          <a:xfrm>
            <a:off x="586390" y="1434370"/>
            <a:ext cx="7009610" cy="2308324"/>
          </a:xfrm>
        </p:spPr>
        <p:txBody>
          <a:bodyPr>
            <a:noAutofit/>
          </a:bodyPr>
          <a:lstStyle/>
          <a:p>
            <a:r>
              <a:rPr lang="en-US" sz="2400" b="1"/>
              <a:t>Hybrid apps with Blazor</a:t>
            </a:r>
          </a:p>
          <a:p>
            <a:pPr marL="598488" lvl="1" indent="-342900">
              <a:buFont typeface="Arial" panose="020B0604020202020204" pitchFamily="34" charset="0"/>
              <a:buChar char="•"/>
            </a:pPr>
            <a:r>
              <a:rPr lang="en-US" sz="2400"/>
              <a:t>Solution template for Blazor </a:t>
            </a:r>
            <a:r>
              <a:rPr lang="en-US" sz="2400" err="1"/>
              <a:t>Hybrid+Web</a:t>
            </a:r>
            <a:endParaRPr lang="en-US" sz="2400"/>
          </a:p>
          <a:p>
            <a:pPr marL="598488" lvl="1" indent="-342900">
              <a:buFont typeface="Arial" panose="020B0604020202020204" pitchFamily="34" charset="0"/>
              <a:buChar char="•"/>
            </a:pPr>
            <a:r>
              <a:rPr lang="en-US" sz="2400"/>
              <a:t>Tight inner loop with Copilot and Hot Reload</a:t>
            </a:r>
          </a:p>
          <a:p>
            <a:pPr marL="598488" lvl="1" indent="-342900">
              <a:buFont typeface="Arial" panose="020B0604020202020204" pitchFamily="34" charset="0"/>
              <a:buChar char="•"/>
            </a:pPr>
            <a:r>
              <a:rPr lang="en-US" sz="2400"/>
              <a:t>Built-in input controls, validation, forms, auth</a:t>
            </a:r>
            <a:br>
              <a:rPr lang="en-US" sz="2400"/>
            </a:br>
            <a:endParaRPr lang="en-US" sz="2400"/>
          </a:p>
          <a:p>
            <a:r>
              <a:rPr lang="en-US" sz="2400" b="1"/>
              <a:t>Hybrid apps with other JavaScript frontends</a:t>
            </a:r>
          </a:p>
          <a:p>
            <a:pPr marL="598488" lvl="1" indent="-342900">
              <a:buFont typeface="Arial" panose="020B0604020202020204" pitchFamily="34" charset="0"/>
              <a:buChar char="•"/>
            </a:pPr>
            <a:r>
              <a:rPr lang="en-US" sz="2400"/>
              <a:t>Reuse Angular, React, etc. investments in MAUI native desktop and mobile apps</a:t>
            </a:r>
          </a:p>
          <a:p>
            <a:pPr marL="598488" lvl="1" indent="-342900">
              <a:buFont typeface="Arial" panose="020B0604020202020204" pitchFamily="34" charset="0"/>
              <a:buChar char="•"/>
            </a:pPr>
            <a:r>
              <a:rPr lang="en-US" sz="2400"/>
              <a:t>Provides C# to JavaScript interop</a:t>
            </a:r>
          </a:p>
          <a:p>
            <a:pPr marL="598488" lvl="1" indent="-342900">
              <a:buFont typeface="Arial" panose="020B0604020202020204" pitchFamily="34" charset="0"/>
              <a:buChar char="•"/>
            </a:pPr>
            <a:r>
              <a:rPr lang="en-US" sz="2400"/>
              <a:t>New hooks for intercepting web requests in .NET 10 (P5)</a:t>
            </a:r>
          </a:p>
        </p:txBody>
      </p:sp>
      <p:pic>
        <p:nvPicPr>
          <p:cNvPr id="2050" name="Picture 2" descr="Blazor now in official preview! - .NET Blog">
            <a:extLst>
              <a:ext uri="{FF2B5EF4-FFF2-40B4-BE49-F238E27FC236}">
                <a16:creationId xmlns:a16="http://schemas.microsoft.com/office/drawing/2014/main" id="{22F178D4-E10D-6AB2-9A5B-8C9721E428B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939198" y="1257171"/>
            <a:ext cx="2027829" cy="20278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gular vue react cube">
            <a:extLst>
              <a:ext uri="{FF2B5EF4-FFF2-40B4-BE49-F238E27FC236}">
                <a16:creationId xmlns:a16="http://schemas.microsoft.com/office/drawing/2014/main" id="{39E938BD-4DCF-E386-D947-E1F2AB58AE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61942" y="3530973"/>
            <a:ext cx="2182339" cy="253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6050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B85B4-003D-4F65-F747-3BCCAE21348F}"/>
              </a:ext>
            </a:extLst>
          </p:cNvPr>
          <p:cNvSpPr>
            <a:spLocks noGrp="1"/>
          </p:cNvSpPr>
          <p:nvPr>
            <p:ph type="title"/>
          </p:nvPr>
        </p:nvSpPr>
        <p:spPr>
          <a:xfrm>
            <a:off x="588263" y="457200"/>
            <a:ext cx="11018520" cy="553998"/>
          </a:xfrm>
        </p:spPr>
        <p:txBody>
          <a:bodyPr wrap="square" anchor="t">
            <a:normAutofit/>
          </a:bodyPr>
          <a:lstStyle/>
          <a:p>
            <a:r>
              <a:rPr lang="en-US"/>
              <a:t>.NET MAUI Hybrid Apps</a:t>
            </a:r>
          </a:p>
        </p:txBody>
      </p:sp>
      <p:sp>
        <p:nvSpPr>
          <p:cNvPr id="2" name="Text Placeholder 1">
            <a:extLst>
              <a:ext uri="{FF2B5EF4-FFF2-40B4-BE49-F238E27FC236}">
                <a16:creationId xmlns:a16="http://schemas.microsoft.com/office/drawing/2014/main" id="{34D43E15-A38C-9D5D-618D-A4BCED084D56}"/>
              </a:ext>
            </a:extLst>
          </p:cNvPr>
          <p:cNvSpPr>
            <a:spLocks noGrp="1"/>
          </p:cNvSpPr>
          <p:nvPr>
            <p:ph type="body" sz="quarter" idx="16"/>
          </p:nvPr>
        </p:nvSpPr>
        <p:spPr>
          <a:xfrm>
            <a:off x="584200" y="1436688"/>
            <a:ext cx="5219700" cy="430887"/>
          </a:xfrm>
        </p:spPr>
        <p:txBody>
          <a:bodyPr wrap="square" anchor="t">
            <a:normAutofit/>
          </a:bodyPr>
          <a:lstStyle/>
          <a:p>
            <a:pPr marL="0" marR="0" lvl="0" indent="0" defTabSz="932742" rtl="0" eaLnBrk="1" fontAlgn="auto" latinLnBrk="0" hangingPunct="1">
              <a:lnSpc>
                <a:spcPct val="90000"/>
              </a:lnSpc>
              <a:spcBef>
                <a:spcPts val="0"/>
              </a:spcBef>
              <a:spcAft>
                <a:spcPts val="600"/>
              </a:spcAft>
              <a:buClr>
                <a:srgbClr val="D502A9"/>
              </a:buClr>
              <a:buSzPct val="90000"/>
              <a:buFontTx/>
              <a:buNone/>
              <a:tabLst/>
              <a:defRPr/>
            </a:pPr>
            <a:r>
              <a:rPr kumimoji="0" lang="en-US" sz="1800" b="1" i="0" u="none" strike="noStrike" kern="1200" cap="none" spc="0" normalizeH="0" baseline="0" noProof="0">
                <a:ln>
                  <a:noFill/>
                </a:ln>
                <a:effectLst/>
                <a:uLnTx/>
                <a:uFillTx/>
              </a:rPr>
              <a:t>Build native, multi-platform apps with web UI.</a:t>
            </a:r>
          </a:p>
          <a:p>
            <a:pPr>
              <a:lnSpc>
                <a:spcPct val="90000"/>
              </a:lnSpc>
              <a:spcAft>
                <a:spcPts val="600"/>
              </a:spcAft>
            </a:pPr>
            <a:endParaRPr lang="en-US" sz="1800"/>
          </a:p>
        </p:txBody>
      </p:sp>
      <p:sp>
        <p:nvSpPr>
          <p:cNvPr id="4" name="Text Placeholder 3">
            <a:extLst>
              <a:ext uri="{FF2B5EF4-FFF2-40B4-BE49-F238E27FC236}">
                <a16:creationId xmlns:a16="http://schemas.microsoft.com/office/drawing/2014/main" id="{94997C1B-A1C1-1EE0-49C3-CE29B3B5A5AD}"/>
              </a:ext>
            </a:extLst>
          </p:cNvPr>
          <p:cNvSpPr>
            <a:spLocks noGrp="1"/>
          </p:cNvSpPr>
          <p:nvPr>
            <p:ph sz="quarter" idx="11"/>
          </p:nvPr>
        </p:nvSpPr>
        <p:spPr>
          <a:xfrm>
            <a:off x="588963" y="2081212"/>
            <a:ext cx="5696637" cy="4187825"/>
          </a:xfrm>
        </p:spPr>
        <p:txBody>
          <a:bodyPr wrap="square">
            <a:normAutofit/>
          </a:bodyPr>
          <a:lstStyle/>
          <a:p>
            <a:pPr marL="285750" indent="-285750">
              <a:lnSpc>
                <a:spcPct val="150000"/>
              </a:lnSpc>
              <a:buClr>
                <a:schemeClr val="accent1"/>
              </a:buClr>
              <a:buFont typeface="Arial" panose="020B0604020202020204" pitchFamily="34" charset="0"/>
              <a:buChar char="•"/>
            </a:pPr>
            <a:r>
              <a:rPr lang="en-US" sz="1800"/>
              <a:t>Native app container &amp; embedded controls</a:t>
            </a:r>
          </a:p>
          <a:p>
            <a:pPr marL="285750" indent="-285750">
              <a:lnSpc>
                <a:spcPct val="150000"/>
              </a:lnSpc>
              <a:buClr>
                <a:schemeClr val="accent1"/>
              </a:buClr>
              <a:buFont typeface="Arial" panose="020B0604020202020204" pitchFamily="34" charset="0"/>
              <a:buChar char="•"/>
            </a:pPr>
            <a:r>
              <a:rPr lang="en-US" sz="1800"/>
              <a:t>Fully native web UI through platform WebView</a:t>
            </a:r>
          </a:p>
          <a:p>
            <a:pPr marL="285750" indent="-285750">
              <a:lnSpc>
                <a:spcPct val="150000"/>
              </a:lnSpc>
              <a:buClr>
                <a:schemeClr val="accent1"/>
              </a:buClr>
              <a:buFont typeface="Arial" panose="020B0604020202020204" pitchFamily="34" charset="0"/>
              <a:buChar char="•"/>
            </a:pPr>
            <a:r>
              <a:rPr lang="en-US" sz="1800"/>
              <a:t>No internet required; web assets packaged with app</a:t>
            </a:r>
          </a:p>
          <a:p>
            <a:pPr marL="285750" indent="-285750">
              <a:lnSpc>
                <a:spcPct val="150000"/>
              </a:lnSpc>
              <a:buClr>
                <a:schemeClr val="accent1"/>
              </a:buClr>
              <a:buFont typeface="Arial" panose="020B0604020202020204" pitchFamily="34" charset="0"/>
              <a:buChar char="•"/>
            </a:pPr>
            <a:r>
              <a:rPr lang="en-US" sz="1800"/>
              <a:t>Multi-platform with MAUI abstractions</a:t>
            </a:r>
          </a:p>
          <a:p>
            <a:pPr marL="285750" indent="-285750">
              <a:lnSpc>
                <a:spcPct val="150000"/>
              </a:lnSpc>
              <a:buClr>
                <a:schemeClr val="accent1"/>
              </a:buClr>
              <a:buFont typeface="Arial" panose="020B0604020202020204" pitchFamily="34" charset="0"/>
              <a:buChar char="•"/>
            </a:pPr>
            <a:r>
              <a:rPr lang="en-US" sz="1800"/>
              <a:t>App store distribution and reach</a:t>
            </a:r>
          </a:p>
          <a:p>
            <a:pPr marL="285750" indent="-285750">
              <a:lnSpc>
                <a:spcPct val="150000"/>
              </a:lnSpc>
              <a:buClr>
                <a:schemeClr val="accent1"/>
              </a:buClr>
              <a:buFont typeface="Arial" panose="020B0604020202020204" pitchFamily="34" charset="0"/>
              <a:buChar char="•"/>
            </a:pPr>
            <a:r>
              <a:rPr lang="en-US" sz="1800"/>
              <a:t>Easily reuse web UI across MAUI native and Blazor web apps with new Solution template</a:t>
            </a:r>
            <a:endParaRPr lang="en-US" sz="1800" b="0"/>
          </a:p>
          <a:p>
            <a:pPr marL="285750" indent="-285750">
              <a:lnSpc>
                <a:spcPct val="150000"/>
              </a:lnSpc>
              <a:buClr>
                <a:schemeClr val="accent1"/>
              </a:buClr>
              <a:buFont typeface="Arial" panose="020B0604020202020204" pitchFamily="34" charset="0"/>
              <a:buChar char="•"/>
            </a:pPr>
            <a:r>
              <a:rPr lang="en-US" sz="1800" b="0"/>
              <a:t>Support for </a:t>
            </a:r>
            <a:r>
              <a:rPr lang="en-US" sz="1800"/>
              <a:t>Blazor and </a:t>
            </a:r>
            <a:r>
              <a:rPr lang="en-US" sz="1800" b="0"/>
              <a:t>other JavaScript frameworks like Angular, React, Vue, etc.</a:t>
            </a:r>
          </a:p>
        </p:txBody>
      </p:sp>
      <p:pic>
        <p:nvPicPr>
          <p:cNvPr id="5" name="Picture 4">
            <a:extLst>
              <a:ext uri="{FF2B5EF4-FFF2-40B4-BE49-F238E27FC236}">
                <a16:creationId xmlns:a16="http://schemas.microsoft.com/office/drawing/2014/main" id="{95E11403-7C8C-5CC4-B48B-456F2B527C3F}"/>
              </a:ext>
            </a:extLst>
          </p:cNvPr>
          <p:cNvPicPr>
            <a:picLocks noChangeAspect="1"/>
          </p:cNvPicPr>
          <p:nvPr/>
        </p:nvPicPr>
        <p:blipFill>
          <a:blip r:embed="rId3"/>
          <a:stretch>
            <a:fillRect/>
          </a:stretch>
        </p:blipFill>
        <p:spPr>
          <a:xfrm>
            <a:off x="6388100" y="1436688"/>
            <a:ext cx="5214937" cy="3767793"/>
          </a:xfrm>
          <a:prstGeom prst="rect">
            <a:avLst/>
          </a:prstGeom>
          <a:noFill/>
        </p:spPr>
      </p:pic>
      <p:sp>
        <p:nvSpPr>
          <p:cNvPr id="6" name="TextBox 5">
            <a:extLst>
              <a:ext uri="{FF2B5EF4-FFF2-40B4-BE49-F238E27FC236}">
                <a16:creationId xmlns:a16="http://schemas.microsoft.com/office/drawing/2014/main" id="{6FCE266A-752B-7876-4822-AA0C5E838018}"/>
              </a:ext>
            </a:extLst>
          </p:cNvPr>
          <p:cNvSpPr txBox="1"/>
          <p:nvPr/>
        </p:nvSpPr>
        <p:spPr>
          <a:xfrm>
            <a:off x="9259746" y="100981"/>
            <a:ext cx="2830286" cy="276999"/>
          </a:xfrm>
          <a:prstGeom prst="rect">
            <a:avLst/>
          </a:prstGeom>
          <a:noFill/>
        </p:spPr>
        <p:txBody>
          <a:bodyPr wrap="square" lIns="0" tIns="0" rIns="0" bIns="0" rtlCol="0">
            <a:spAutoFit/>
          </a:bodyPr>
          <a:lstStyle/>
          <a:p>
            <a:pPr algn="l"/>
            <a:r>
              <a:rPr lang="en-US">
                <a:latin typeface="Open Sans" panose="020B0606030504020204" pitchFamily="34" charset="0"/>
                <a:ea typeface="Open Sans" panose="020B0606030504020204" pitchFamily="34" charset="0"/>
                <a:cs typeface="Open Sans" panose="020B0606030504020204" pitchFamily="34" charset="0"/>
                <a:hlinkClick r:id="rId4"/>
              </a:rPr>
              <a:t>github.com/</a:t>
            </a:r>
            <a:r>
              <a:rPr lang="en-US" b="1">
                <a:latin typeface="Open Sans" panose="020B0606030504020204" pitchFamily="34" charset="0"/>
                <a:ea typeface="Open Sans" panose="020B0606030504020204" pitchFamily="34" charset="0"/>
                <a:cs typeface="Open Sans" panose="020B0606030504020204" pitchFamily="34" charset="0"/>
                <a:hlinkClick r:id="rId4"/>
              </a:rPr>
              <a:t>dotnet/</a:t>
            </a:r>
            <a:r>
              <a:rPr lang="en-US" b="1" err="1">
                <a:latin typeface="Open Sans" panose="020B0606030504020204" pitchFamily="34" charset="0"/>
                <a:ea typeface="Open Sans" panose="020B0606030504020204" pitchFamily="34" charset="0"/>
                <a:cs typeface="Open Sans" panose="020B0606030504020204" pitchFamily="34" charset="0"/>
                <a:hlinkClick r:id="rId4"/>
              </a:rPr>
              <a:t>maui</a:t>
            </a:r>
            <a:r>
              <a:rPr lang="en-US" b="1">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259558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5649-2828-C3B9-01D9-0334CBF9046C}"/>
              </a:ext>
            </a:extLst>
          </p:cNvPr>
          <p:cNvSpPr>
            <a:spLocks noGrp="1"/>
          </p:cNvSpPr>
          <p:nvPr>
            <p:ph type="title"/>
          </p:nvPr>
        </p:nvSpPr>
        <p:spPr/>
        <p:txBody>
          <a:bodyPr>
            <a:normAutofit/>
          </a:bodyPr>
          <a:lstStyle/>
          <a:p>
            <a:r>
              <a:rPr lang="en-US"/>
              <a:t>Reusing UI across native and web with Blazor</a:t>
            </a:r>
          </a:p>
        </p:txBody>
      </p:sp>
      <p:sp>
        <p:nvSpPr>
          <p:cNvPr id="53" name="TextBox 52">
            <a:extLst>
              <a:ext uri="{FF2B5EF4-FFF2-40B4-BE49-F238E27FC236}">
                <a16:creationId xmlns:a16="http://schemas.microsoft.com/office/drawing/2014/main" id="{ED2E3EC5-C4D7-AB03-6B53-1848947B0A75}"/>
              </a:ext>
            </a:extLst>
          </p:cNvPr>
          <p:cNvSpPr txBox="1"/>
          <p:nvPr/>
        </p:nvSpPr>
        <p:spPr>
          <a:xfrm>
            <a:off x="1426082" y="1715093"/>
            <a:ext cx="3020905" cy="523220"/>
          </a:xfrm>
          <a:prstGeom prst="rect">
            <a:avLst/>
          </a:prstGeom>
          <a:noFill/>
        </p:spPr>
        <p:txBody>
          <a:bodyPr wrap="square" rtlCol="0">
            <a:spAutoFit/>
          </a:bodyPr>
          <a:lstStyle/>
          <a:p>
            <a:pPr algn="ctr"/>
            <a:r>
              <a:rPr lang="en-US" sz="2800"/>
              <a:t>Web</a:t>
            </a:r>
          </a:p>
        </p:txBody>
      </p:sp>
      <p:sp>
        <p:nvSpPr>
          <p:cNvPr id="4" name="Rounded Rectangle 58">
            <a:extLst>
              <a:ext uri="{FF2B5EF4-FFF2-40B4-BE49-F238E27FC236}">
                <a16:creationId xmlns:a16="http://schemas.microsoft.com/office/drawing/2014/main" id="{FA5DC1B4-3D94-2CA6-3384-2D38FC44B834}"/>
              </a:ext>
            </a:extLst>
          </p:cNvPr>
          <p:cNvSpPr/>
          <p:nvPr/>
        </p:nvSpPr>
        <p:spPr bwMode="auto">
          <a:xfrm>
            <a:off x="1283948" y="2288973"/>
            <a:ext cx="3305175" cy="1841897"/>
          </a:xfrm>
          <a:prstGeom prst="roundRect">
            <a:avLst>
              <a:gd name="adj" fmla="val 10277"/>
            </a:avLst>
          </a:prstGeom>
          <a:solidFill>
            <a:srgbClr val="41276C"/>
          </a:solidFill>
          <a:ln w="6350" cap="flat" cmpd="sng" algn="ctr">
            <a:solidFill>
              <a:schemeClr val="accent5"/>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rPr>
              <a:t>Blazor web app</a:t>
            </a:r>
          </a:p>
          <a:p>
            <a:pPr marL="0" marR="0" lvl="0" indent="0" algn="ctr" defTabSz="932472" eaLnBrk="1" fontAlgn="base" latinLnBrk="0" hangingPunct="1">
              <a:lnSpc>
                <a:spcPct val="100000"/>
              </a:lnSpc>
              <a:spcBef>
                <a:spcPct val="0"/>
              </a:spcBef>
              <a:spcAft>
                <a:spcPct val="0"/>
              </a:spcAft>
              <a:buClrTx/>
              <a:buSzTx/>
              <a:buFontTx/>
              <a:buNone/>
              <a:tabLst/>
              <a:defRPr/>
            </a:pPr>
            <a:endParaRPr lang="en-US" sz="2400" kern="0">
              <a:solidFill>
                <a:srgbClr val="FFFFFF"/>
              </a:solidFill>
              <a:ea typeface="Open Sans" panose="020B0606030504020204" pitchFamily="34" charset="0"/>
              <a:cs typeface="Segoe UI Semibold" panose="020B0502040204020203"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i="1" u="none" strike="noStrike" kern="0" cap="none" spc="0" normalizeH="0" baseline="0" noProof="0" err="1">
                <a:ln>
                  <a:noFill/>
                </a:ln>
                <a:solidFill>
                  <a:srgbClr val="FFFFFF"/>
                </a:solidFill>
                <a:effectLst/>
                <a:uLnTx/>
                <a:uFillTx/>
                <a:ea typeface="Open Sans" panose="020B0606030504020204" pitchFamily="34" charset="0"/>
                <a:cs typeface="Segoe UI Semibold" panose="020B0502040204020203" pitchFamily="34" charset="0"/>
              </a:rPr>
              <a:t>MyApp.Web</a:t>
            </a:r>
            <a:endParaRPr kumimoji="0" lang="en-US" i="1"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endParaRPr>
          </a:p>
        </p:txBody>
      </p:sp>
      <p:sp>
        <p:nvSpPr>
          <p:cNvPr id="54" name="TextBox 53">
            <a:extLst>
              <a:ext uri="{FF2B5EF4-FFF2-40B4-BE49-F238E27FC236}">
                <a16:creationId xmlns:a16="http://schemas.microsoft.com/office/drawing/2014/main" id="{CF6BDBDC-E3EB-6AE7-189D-80E93ECA9448}"/>
              </a:ext>
            </a:extLst>
          </p:cNvPr>
          <p:cNvSpPr txBox="1"/>
          <p:nvPr/>
        </p:nvSpPr>
        <p:spPr>
          <a:xfrm>
            <a:off x="7572081" y="1690688"/>
            <a:ext cx="3020905" cy="523220"/>
          </a:xfrm>
          <a:prstGeom prst="rect">
            <a:avLst/>
          </a:prstGeom>
          <a:noFill/>
        </p:spPr>
        <p:txBody>
          <a:bodyPr wrap="square" rtlCol="0">
            <a:spAutoFit/>
          </a:bodyPr>
          <a:lstStyle/>
          <a:p>
            <a:pPr algn="ctr"/>
            <a:r>
              <a:rPr lang="en-US" sz="2800"/>
              <a:t>Native</a:t>
            </a:r>
          </a:p>
        </p:txBody>
      </p:sp>
      <p:sp>
        <p:nvSpPr>
          <p:cNvPr id="39" name="Rounded Rectangle 58">
            <a:extLst>
              <a:ext uri="{FF2B5EF4-FFF2-40B4-BE49-F238E27FC236}">
                <a16:creationId xmlns:a16="http://schemas.microsoft.com/office/drawing/2014/main" id="{4839151C-11B9-743C-DC10-193FF832C0E3}"/>
              </a:ext>
            </a:extLst>
          </p:cNvPr>
          <p:cNvSpPr/>
          <p:nvPr/>
        </p:nvSpPr>
        <p:spPr bwMode="auto">
          <a:xfrm>
            <a:off x="7524454" y="2288973"/>
            <a:ext cx="3305175" cy="1841897"/>
          </a:xfrm>
          <a:prstGeom prst="roundRect">
            <a:avLst>
              <a:gd name="adj" fmla="val 10277"/>
            </a:avLst>
          </a:prstGeom>
          <a:solidFill>
            <a:srgbClr val="41276C"/>
          </a:solidFill>
          <a:ln w="6350" cap="flat" cmpd="sng" algn="ctr">
            <a:solidFill>
              <a:schemeClr val="accent5"/>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rPr>
              <a:t>MAUI hybrid app</a:t>
            </a:r>
          </a:p>
          <a:p>
            <a:pPr marL="0" marR="0" lvl="0" indent="0" algn="ctr" defTabSz="932472" eaLnBrk="1" fontAlgn="base" latinLnBrk="0" hangingPunct="1">
              <a:lnSpc>
                <a:spcPct val="100000"/>
              </a:lnSpc>
              <a:spcBef>
                <a:spcPct val="0"/>
              </a:spcBef>
              <a:spcAft>
                <a:spcPct val="0"/>
              </a:spcAft>
              <a:buClrTx/>
              <a:buSzTx/>
              <a:buFontTx/>
              <a:buNone/>
              <a:tabLst/>
              <a:defRPr/>
            </a:pPr>
            <a:endParaRPr lang="en-US" sz="2400" kern="0">
              <a:solidFill>
                <a:srgbClr val="FFFFFF"/>
              </a:solidFill>
              <a:ea typeface="Open Sans" panose="020B0606030504020204" pitchFamily="34" charset="0"/>
              <a:cs typeface="Segoe UI Semibold" panose="020B0502040204020203"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i="1" u="none" strike="noStrike" kern="0" cap="none" spc="0" normalizeH="0" baseline="0" noProof="0" err="1">
                <a:ln>
                  <a:noFill/>
                </a:ln>
                <a:solidFill>
                  <a:srgbClr val="FFFFFF"/>
                </a:solidFill>
                <a:effectLst/>
                <a:uLnTx/>
                <a:uFillTx/>
                <a:ea typeface="Open Sans" panose="020B0606030504020204" pitchFamily="34" charset="0"/>
                <a:cs typeface="Segoe UI Semibold" panose="020B0502040204020203" pitchFamily="34" charset="0"/>
              </a:rPr>
              <a:t>MyApp.MAUI</a:t>
            </a:r>
            <a:endParaRPr kumimoji="0" lang="en-US" i="1"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endParaRPr>
          </a:p>
        </p:txBody>
      </p:sp>
      <p:sp>
        <p:nvSpPr>
          <p:cNvPr id="63" name="TextBox 62">
            <a:extLst>
              <a:ext uri="{FF2B5EF4-FFF2-40B4-BE49-F238E27FC236}">
                <a16:creationId xmlns:a16="http://schemas.microsoft.com/office/drawing/2014/main" id="{874D9CA8-262A-972D-D942-9E430B96416F}"/>
              </a:ext>
            </a:extLst>
          </p:cNvPr>
          <p:cNvSpPr txBox="1"/>
          <p:nvPr/>
        </p:nvSpPr>
        <p:spPr>
          <a:xfrm>
            <a:off x="4494479" y="4261783"/>
            <a:ext cx="3203041" cy="369332"/>
          </a:xfrm>
          <a:prstGeom prst="rect">
            <a:avLst/>
          </a:prstGeom>
          <a:noFill/>
        </p:spPr>
        <p:txBody>
          <a:bodyPr wrap="square" rtlCol="0">
            <a:spAutoFit/>
          </a:bodyPr>
          <a:lstStyle/>
          <a:p>
            <a:pPr algn="ctr"/>
            <a:r>
              <a:rPr lang="en-US"/>
              <a:t>Shared UI &amp; Interfaces</a:t>
            </a:r>
          </a:p>
        </p:txBody>
      </p:sp>
      <p:grpSp>
        <p:nvGrpSpPr>
          <p:cNvPr id="52" name="Group 51" descr="Razor Class Library">
            <a:extLst>
              <a:ext uri="{FF2B5EF4-FFF2-40B4-BE49-F238E27FC236}">
                <a16:creationId xmlns:a16="http://schemas.microsoft.com/office/drawing/2014/main" id="{8FEF65D9-BC79-F22F-DDDB-4232DB61AC52}"/>
              </a:ext>
            </a:extLst>
          </p:cNvPr>
          <p:cNvGrpSpPr/>
          <p:nvPr/>
        </p:nvGrpSpPr>
        <p:grpSpPr>
          <a:xfrm>
            <a:off x="4479082" y="4704750"/>
            <a:ext cx="3203041" cy="1841897"/>
            <a:chOff x="4515430" y="4662110"/>
            <a:chExt cx="3203041" cy="1841897"/>
          </a:xfrm>
          <a:solidFill>
            <a:srgbClr val="41276C"/>
          </a:solidFill>
          <a:effectLst>
            <a:outerShdw blurRad="50800" dist="38100" dir="2700000" algn="tl" rotWithShape="0">
              <a:prstClr val="black">
                <a:alpha val="40000"/>
              </a:prstClr>
            </a:outerShdw>
          </a:effectLst>
        </p:grpSpPr>
        <p:sp>
          <p:nvSpPr>
            <p:cNvPr id="3" name="Rounded Rectangle 58">
              <a:extLst>
                <a:ext uri="{FF2B5EF4-FFF2-40B4-BE49-F238E27FC236}">
                  <a16:creationId xmlns:a16="http://schemas.microsoft.com/office/drawing/2014/main" id="{B507C3F9-DAEA-D05B-BABA-4B1ACBFD1E10}"/>
                </a:ext>
              </a:extLst>
            </p:cNvPr>
            <p:cNvSpPr/>
            <p:nvPr/>
          </p:nvSpPr>
          <p:spPr bwMode="auto">
            <a:xfrm>
              <a:off x="4515430" y="4662110"/>
              <a:ext cx="3203041" cy="1841897"/>
            </a:xfrm>
            <a:prstGeom prst="roundRect">
              <a:avLst>
                <a:gd name="adj" fmla="val 10277"/>
              </a:avLst>
            </a:prstGeom>
            <a:grpFill/>
            <a:ln w="63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rPr>
                <a:t>Razor class library</a:t>
              </a:r>
            </a:p>
            <a:p>
              <a:pPr marL="0" marR="0" lvl="0" indent="0" algn="ctr" defTabSz="932472" eaLnBrk="1" fontAlgn="base" latinLnBrk="0" hangingPunct="1">
                <a:lnSpc>
                  <a:spcPct val="100000"/>
                </a:lnSpc>
                <a:spcBef>
                  <a:spcPct val="0"/>
                </a:spcBef>
                <a:spcAft>
                  <a:spcPct val="0"/>
                </a:spcAft>
                <a:buClrTx/>
                <a:buSzTx/>
                <a:buFontTx/>
                <a:buNone/>
                <a:tabLst/>
                <a:defRPr/>
              </a:pPr>
              <a:br>
                <a:rPr kumimoji="0" lang="en-US" sz="1600" i="1"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rPr>
              </a:br>
              <a:r>
                <a:rPr kumimoji="0" lang="en-US" i="1" u="none" strike="noStrike" kern="0" cap="none" spc="0" normalizeH="0" baseline="0" noProof="0" err="1">
                  <a:ln>
                    <a:noFill/>
                  </a:ln>
                  <a:solidFill>
                    <a:srgbClr val="FFFFFF"/>
                  </a:solidFill>
                  <a:effectLst/>
                  <a:uLnTx/>
                  <a:uFillTx/>
                  <a:ea typeface="Open Sans" panose="020B0606030504020204" pitchFamily="34" charset="0"/>
                  <a:cs typeface="Segoe UI Semibold" panose="020B0502040204020203" pitchFamily="34" charset="0"/>
                </a:rPr>
                <a:t>MyApp.Shared</a:t>
              </a:r>
              <a:endParaRPr kumimoji="0" lang="en-US" i="1"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43A49780-07F0-84C0-85A0-8FE49FEA2F18}"/>
                </a:ext>
              </a:extLst>
            </p:cNvPr>
            <p:cNvSpPr/>
            <p:nvPr/>
          </p:nvSpPr>
          <p:spPr bwMode="auto">
            <a:xfrm>
              <a:off x="5249699" y="5818936"/>
              <a:ext cx="1734502" cy="611436"/>
            </a:xfrm>
            <a:prstGeom prst="rect">
              <a:avLst/>
            </a:prstGeom>
            <a:grp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Open Sans" panose="020B0606030504020204" pitchFamily="34" charset="0"/>
                  <a:cs typeface="Open Sans" panose="020B0606030504020204" pitchFamily="34" charset="0"/>
                </a:rPr>
                <a:t>Razor Components</a:t>
              </a:r>
            </a:p>
          </p:txBody>
        </p:sp>
      </p:grpSp>
      <p:cxnSp>
        <p:nvCxnSpPr>
          <p:cNvPr id="56" name="Straight Arrow Connector 55">
            <a:extLst>
              <a:ext uri="{FF2B5EF4-FFF2-40B4-BE49-F238E27FC236}">
                <a16:creationId xmlns:a16="http://schemas.microsoft.com/office/drawing/2014/main" id="{2229609E-7C29-BE6A-B07A-71D497B8A87F}"/>
              </a:ext>
              <a:ext uri="{C183D7F6-B498-43B3-948B-1728B52AA6E4}">
                <adec:decorative xmlns:adec="http://schemas.microsoft.com/office/drawing/2017/decorative" val="1"/>
              </a:ext>
            </a:extLst>
          </p:cNvPr>
          <p:cNvCxnSpPr/>
          <p:nvPr/>
        </p:nvCxnSpPr>
        <p:spPr>
          <a:xfrm flipH="1" flipV="1">
            <a:off x="4183498" y="4130870"/>
            <a:ext cx="405625" cy="57388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3B1CA3F-AA46-538A-7F09-444E5262CF94}"/>
              </a:ext>
              <a:ext uri="{C183D7F6-B498-43B3-948B-1728B52AA6E4}">
                <adec:decorative xmlns:adec="http://schemas.microsoft.com/office/drawing/2017/decorative" val="1"/>
              </a:ext>
            </a:extLst>
          </p:cNvPr>
          <p:cNvCxnSpPr>
            <a:cxnSpLocks/>
          </p:cNvCxnSpPr>
          <p:nvPr/>
        </p:nvCxnSpPr>
        <p:spPr>
          <a:xfrm flipV="1">
            <a:off x="7572081" y="4130870"/>
            <a:ext cx="501171" cy="57388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8151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56440-84FE-29E4-A68A-C438FDD29C88}"/>
              </a:ext>
            </a:extLst>
          </p:cNvPr>
          <p:cNvSpPr>
            <a:spLocks noGrp="1"/>
          </p:cNvSpPr>
          <p:nvPr>
            <p:ph type="title"/>
          </p:nvPr>
        </p:nvSpPr>
        <p:spPr>
          <a:xfrm>
            <a:off x="585216" y="2423825"/>
            <a:ext cx="6045984" cy="1107996"/>
          </a:xfrm>
        </p:spPr>
        <p:txBody>
          <a:bodyPr/>
          <a:lstStyle/>
          <a:p>
            <a:r>
              <a:rPr lang="en-US"/>
              <a:t>DEMO: .NET MAUI Blazor Hybrid and Web</a:t>
            </a:r>
          </a:p>
        </p:txBody>
      </p:sp>
      <p:sp>
        <p:nvSpPr>
          <p:cNvPr id="5" name="Text Placeholder 4">
            <a:extLst>
              <a:ext uri="{FF2B5EF4-FFF2-40B4-BE49-F238E27FC236}">
                <a16:creationId xmlns:a16="http://schemas.microsoft.com/office/drawing/2014/main" id="{B5166816-C21A-8CDD-D2A9-1E764955799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16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BF2EB8-CF22-D887-30F7-5AB04C731AB7}"/>
              </a:ext>
            </a:extLst>
          </p:cNvPr>
          <p:cNvSpPr>
            <a:spLocks noGrp="1"/>
          </p:cNvSpPr>
          <p:nvPr>
            <p:ph type="title" idx="4294967295"/>
          </p:nvPr>
        </p:nvSpPr>
        <p:spPr>
          <a:xfrm>
            <a:off x="1285103" y="966788"/>
            <a:ext cx="9232085" cy="4924425"/>
          </a:xfrm>
        </p:spPr>
        <p:txBody>
          <a:bodyPr anchor="ctr"/>
          <a:lstStyle/>
          <a:p>
            <a:pPr algn="ctr"/>
            <a:r>
              <a:rPr lang="en-US" sz="4000"/>
              <a:t>“AI is introducing the </a:t>
            </a:r>
            <a:r>
              <a:rPr lang="en-US" sz="4000">
                <a:gradFill>
                  <a:gsLst>
                    <a:gs pos="80000">
                      <a:srgbClr val="0A6BBA"/>
                    </a:gs>
                    <a:gs pos="0">
                      <a:srgbClr val="AC35AF"/>
                    </a:gs>
                  </a:gsLst>
                  <a:path path="circle">
                    <a:fillToRect l="100000" t="100000"/>
                  </a:path>
                </a:gradFill>
              </a:rPr>
              <a:t>third user-interface paradigm </a:t>
            </a:r>
            <a:r>
              <a:rPr lang="en-US" sz="4000"/>
              <a:t>in computing history, shifting to a new interaction mechanism where users tell the computer </a:t>
            </a:r>
            <a:r>
              <a:rPr lang="en-US" sz="4000">
                <a:gradFill>
                  <a:gsLst>
                    <a:gs pos="80000">
                      <a:srgbClr val="0A6BBA"/>
                    </a:gs>
                    <a:gs pos="0">
                      <a:srgbClr val="AC35AF"/>
                    </a:gs>
                  </a:gsLst>
                  <a:path path="circle">
                    <a:fillToRect l="100000" t="100000"/>
                  </a:path>
                </a:gradFill>
              </a:rPr>
              <a:t>what</a:t>
            </a:r>
            <a:r>
              <a:rPr lang="en-US" sz="4000"/>
              <a:t> they want, not </a:t>
            </a:r>
            <a:r>
              <a:rPr lang="en-US" sz="4000">
                <a:gradFill>
                  <a:gsLst>
                    <a:gs pos="80000">
                      <a:srgbClr val="0A6BBA"/>
                    </a:gs>
                    <a:gs pos="0">
                      <a:srgbClr val="AC35AF"/>
                    </a:gs>
                  </a:gsLst>
                  <a:path path="circle">
                    <a:fillToRect l="100000" t="100000"/>
                  </a:path>
                </a:gradFill>
              </a:rPr>
              <a:t>how</a:t>
            </a:r>
            <a:r>
              <a:rPr lang="en-US" sz="4000"/>
              <a:t> to do it — thus reversing the locus of control.” </a:t>
            </a:r>
            <a:br>
              <a:rPr lang="en-US" sz="4000"/>
            </a:br>
            <a:br>
              <a:rPr lang="en-US" sz="4000"/>
            </a:br>
            <a:r>
              <a:rPr lang="en-US" sz="4000">
                <a:gradFill>
                  <a:gsLst>
                    <a:gs pos="80000">
                      <a:srgbClr val="0A6BBA"/>
                    </a:gs>
                    <a:gs pos="0">
                      <a:srgbClr val="AC35AF"/>
                    </a:gs>
                  </a:gsLst>
                  <a:path path="circle">
                    <a:fillToRect l="100000" t="100000"/>
                  </a:path>
                </a:gradFill>
              </a:rPr>
              <a:t>Jakob Nielsen</a:t>
            </a:r>
          </a:p>
        </p:txBody>
      </p:sp>
    </p:spTree>
    <p:extLst>
      <p:ext uri="{BB962C8B-B14F-4D97-AF65-F5344CB8AC3E}">
        <p14:creationId xmlns:p14="http://schemas.microsoft.com/office/powerpoint/2010/main" val="390023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A1D37-4F11-29C6-EB66-017D989D22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634DE4-2ECF-01BB-D6BA-F377FA7C55EC}"/>
              </a:ext>
            </a:extLst>
          </p:cNvPr>
          <p:cNvSpPr>
            <a:spLocks noGrp="1"/>
          </p:cNvSpPr>
          <p:nvPr>
            <p:ph type="title"/>
          </p:nvPr>
        </p:nvSpPr>
        <p:spPr/>
        <p:txBody>
          <a:bodyPr/>
          <a:lstStyle/>
          <a:p>
            <a:r>
              <a:rPr lang="en-US"/>
              <a:t>Agentic DevOps</a:t>
            </a:r>
          </a:p>
        </p:txBody>
      </p:sp>
    </p:spTree>
    <p:extLst>
      <p:ext uri="{BB962C8B-B14F-4D97-AF65-F5344CB8AC3E}">
        <p14:creationId xmlns:p14="http://schemas.microsoft.com/office/powerpoint/2010/main" val="186621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F2A84-A870-504E-439C-657EDF67CED1}"/>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7262787-C4DB-035D-72D0-158F90887A09}"/>
              </a:ext>
              <a:ext uri="{C183D7F6-B498-43B3-948B-1728B52AA6E4}">
                <adec:decorative xmlns:adec="http://schemas.microsoft.com/office/drawing/2017/decorative" val="1"/>
              </a:ext>
            </a:extLst>
          </p:cNvPr>
          <p:cNvCxnSpPr>
            <a:cxnSpLocks/>
          </p:cNvCxnSpPr>
          <p:nvPr/>
        </p:nvCxnSpPr>
        <p:spPr>
          <a:xfrm>
            <a:off x="947311" y="2185978"/>
            <a:ext cx="10540064" cy="0"/>
          </a:xfrm>
          <a:prstGeom prst="line">
            <a:avLst/>
          </a:prstGeom>
          <a:ln>
            <a:gradFill>
              <a:gsLst>
                <a:gs pos="0">
                  <a:srgbClr val="0078D4"/>
                </a:gs>
                <a:gs pos="33000">
                  <a:schemeClr val="accent1">
                    <a:lumMod val="45000"/>
                    <a:lumOff val="55000"/>
                  </a:schemeClr>
                </a:gs>
                <a:gs pos="41000">
                  <a:schemeClr val="accent1">
                    <a:lumMod val="45000"/>
                    <a:lumOff val="55000"/>
                  </a:schemeClr>
                </a:gs>
                <a:gs pos="91000">
                  <a:srgbClr val="C03BC4"/>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2C64B6F-9807-DC8F-46A5-20C4E1BE908B}"/>
              </a:ext>
            </a:extLst>
          </p:cNvPr>
          <p:cNvSpPr>
            <a:spLocks noGrp="1"/>
          </p:cNvSpPr>
          <p:nvPr>
            <p:ph type="title"/>
          </p:nvPr>
        </p:nvSpPr>
        <p:spPr/>
        <p:txBody>
          <a:bodyPr/>
          <a:lstStyle/>
          <a:p>
            <a:r>
              <a:rPr lang="en-US"/>
              <a:t>Evolving DevOps</a:t>
            </a:r>
          </a:p>
        </p:txBody>
      </p:sp>
      <p:sp>
        <p:nvSpPr>
          <p:cNvPr id="6" name="Rectangle: Rounded Corners 10">
            <a:extLst>
              <a:ext uri="{FF2B5EF4-FFF2-40B4-BE49-F238E27FC236}">
                <a16:creationId xmlns:a16="http://schemas.microsoft.com/office/drawing/2014/main" id="{40D9C1E7-7D45-0FB6-4D1E-0CD564B8DA48}"/>
              </a:ext>
              <a:ext uri="{C183D7F6-B498-43B3-948B-1728B52AA6E4}">
                <adec:decorative xmlns:adec="http://schemas.microsoft.com/office/drawing/2017/decorative" val="1"/>
              </a:ext>
            </a:extLst>
          </p:cNvPr>
          <p:cNvSpPr/>
          <p:nvPr/>
        </p:nvSpPr>
        <p:spPr bwMode="auto">
          <a:xfrm>
            <a:off x="947311" y="2746998"/>
            <a:ext cx="3291840" cy="1804034"/>
          </a:xfrm>
          <a:prstGeom prst="roundRect">
            <a:avLst>
              <a:gd name="adj" fmla="val 10057"/>
            </a:avLst>
          </a:prstGeom>
          <a:noFill/>
          <a:ln>
            <a:gradFill>
              <a:gsLst>
                <a:gs pos="0">
                  <a:srgbClr val="C03BC4"/>
                </a:gs>
                <a:gs pos="76000">
                  <a:srgbClr val="0078D4"/>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Open Sans"/>
              <a:ea typeface="Segoe UI" pitchFamily="34" charset="0"/>
              <a:cs typeface="Segoe UI" pitchFamily="34" charset="0"/>
            </a:endParaRPr>
          </a:p>
        </p:txBody>
      </p:sp>
      <p:sp>
        <p:nvSpPr>
          <p:cNvPr id="7" name="Oval 6">
            <a:extLst>
              <a:ext uri="{FF2B5EF4-FFF2-40B4-BE49-F238E27FC236}">
                <a16:creationId xmlns:a16="http://schemas.microsoft.com/office/drawing/2014/main" id="{7EB98836-3A48-58B8-DA54-409025D63F39}"/>
              </a:ext>
              <a:ext uri="{C183D7F6-B498-43B3-948B-1728B52AA6E4}">
                <adec:decorative xmlns:adec="http://schemas.microsoft.com/office/drawing/2017/decorative" val="1"/>
              </a:ext>
            </a:extLst>
          </p:cNvPr>
          <p:cNvSpPr>
            <a:spLocks noChangeAspect="1"/>
          </p:cNvSpPr>
          <p:nvPr/>
        </p:nvSpPr>
        <p:spPr bwMode="auto">
          <a:xfrm>
            <a:off x="2472242" y="2064988"/>
            <a:ext cx="241979" cy="241979"/>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699" b="0" i="0" u="none" strike="noStrike" kern="1200" cap="none" spc="0" normalizeH="0" baseline="0" noProof="0">
              <a:ln>
                <a:noFill/>
              </a:ln>
              <a:solidFill>
                <a:srgbClr val="FFFFFF"/>
              </a:solidFill>
              <a:effectLst/>
              <a:uLnTx/>
              <a:uFillTx/>
              <a:latin typeface="Open Sans"/>
              <a:ea typeface="+mn-ea"/>
              <a:cs typeface="+mn-cs"/>
            </a:endParaRPr>
          </a:p>
        </p:txBody>
      </p:sp>
      <p:sp>
        <p:nvSpPr>
          <p:cNvPr id="11" name="Rectangle: Rounded Corners 1082">
            <a:extLst>
              <a:ext uri="{FF2B5EF4-FFF2-40B4-BE49-F238E27FC236}">
                <a16:creationId xmlns:a16="http://schemas.microsoft.com/office/drawing/2014/main" id="{8070E5B8-C440-865A-00FB-A3DB2EFCA12F}"/>
              </a:ext>
            </a:extLst>
          </p:cNvPr>
          <p:cNvSpPr>
            <a:spLocks/>
          </p:cNvSpPr>
          <p:nvPr/>
        </p:nvSpPr>
        <p:spPr>
          <a:xfrm>
            <a:off x="1817812" y="2812505"/>
            <a:ext cx="1550838" cy="457200"/>
          </a:xfrm>
          <a:prstGeom prst="roundRect">
            <a:avLst>
              <a:gd name="adj" fmla="val 1632"/>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Open Sans SemiBold"/>
                <a:ea typeface="+mn-ea"/>
                <a:cs typeface="+mn-cs"/>
              </a:rPr>
              <a:t>DevOps</a:t>
            </a:r>
          </a:p>
        </p:txBody>
      </p:sp>
      <p:sp>
        <p:nvSpPr>
          <p:cNvPr id="13" name="TextBox 12">
            <a:extLst>
              <a:ext uri="{FF2B5EF4-FFF2-40B4-BE49-F238E27FC236}">
                <a16:creationId xmlns:a16="http://schemas.microsoft.com/office/drawing/2014/main" id="{4C6077B1-C57A-D7EA-E0B6-74E9904CA75D}"/>
              </a:ext>
            </a:extLst>
          </p:cNvPr>
          <p:cNvSpPr txBox="1"/>
          <p:nvPr/>
        </p:nvSpPr>
        <p:spPr>
          <a:xfrm>
            <a:off x="1025178" y="3316076"/>
            <a:ext cx="313610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mn-ea"/>
                <a:cs typeface="+mn-cs"/>
              </a:rPr>
              <a:t>“Union of </a:t>
            </a:r>
            <a:r>
              <a:rPr kumimoji="0" lang="en-US" sz="1600" b="1" i="0" u="none" strike="noStrike" kern="1200" cap="none" spc="0" normalizeH="0" baseline="0" noProof="0">
                <a:ln>
                  <a:noFill/>
                </a:ln>
                <a:solidFill>
                  <a:srgbClr val="E566CC">
                    <a:lumMod val="90000"/>
                  </a:srgbClr>
                </a:solidFill>
                <a:effectLst/>
                <a:uLnTx/>
                <a:uFillTx/>
                <a:latin typeface="Open Sans"/>
                <a:ea typeface="+mn-ea"/>
                <a:cs typeface="+mn-cs"/>
              </a:rPr>
              <a:t>people, process, and technology</a:t>
            </a:r>
            <a:r>
              <a:rPr kumimoji="0" lang="en-US" sz="1600" b="0" i="0" u="none" strike="noStrike" kern="1200" cap="none" spc="0" normalizeH="0" baseline="0" noProof="0">
                <a:ln>
                  <a:noFill/>
                </a:ln>
                <a:solidFill>
                  <a:srgbClr val="E566CC">
                    <a:lumMod val="90000"/>
                  </a:srgbClr>
                </a:solidFill>
                <a:effectLst/>
                <a:uLnTx/>
                <a:uFillTx/>
                <a:latin typeface="Open Sans"/>
                <a:ea typeface="+mn-ea"/>
                <a:cs typeface="+mn-cs"/>
              </a:rPr>
              <a:t> </a:t>
            </a:r>
            <a:r>
              <a:rPr kumimoji="0" lang="en-US" sz="1600" b="0" i="0" u="none" strike="noStrike" kern="1200" cap="none" spc="0" normalizeH="0" baseline="0" noProof="0">
                <a:ln>
                  <a:noFill/>
                </a:ln>
                <a:solidFill>
                  <a:srgbClr val="FFFFFF"/>
                </a:solidFill>
                <a:effectLst/>
                <a:uLnTx/>
                <a:uFillTx/>
                <a:latin typeface="Open Sans"/>
                <a:ea typeface="+mn-ea"/>
                <a:cs typeface="+mn-cs"/>
              </a:rPr>
              <a:t>to enable continuous delivery of value to end users.”</a:t>
            </a:r>
          </a:p>
        </p:txBody>
      </p:sp>
      <p:sp>
        <p:nvSpPr>
          <p:cNvPr id="14" name="Rectangle: Rounded Corners 10">
            <a:extLst>
              <a:ext uri="{FF2B5EF4-FFF2-40B4-BE49-F238E27FC236}">
                <a16:creationId xmlns:a16="http://schemas.microsoft.com/office/drawing/2014/main" id="{5B1B58D2-9551-A297-BF8A-43B79273A32A}"/>
              </a:ext>
              <a:ext uri="{C183D7F6-B498-43B3-948B-1728B52AA6E4}">
                <adec:decorative xmlns:adec="http://schemas.microsoft.com/office/drawing/2017/decorative" val="1"/>
              </a:ext>
            </a:extLst>
          </p:cNvPr>
          <p:cNvSpPr/>
          <p:nvPr/>
        </p:nvSpPr>
        <p:spPr bwMode="auto">
          <a:xfrm>
            <a:off x="4591556" y="2626009"/>
            <a:ext cx="3291840" cy="2139191"/>
          </a:xfrm>
          <a:prstGeom prst="roundRect">
            <a:avLst>
              <a:gd name="adj" fmla="val 10057"/>
            </a:avLst>
          </a:prstGeom>
          <a:noFill/>
          <a:ln>
            <a:gradFill>
              <a:gsLst>
                <a:gs pos="0">
                  <a:srgbClr val="C03BC4"/>
                </a:gs>
                <a:gs pos="76000">
                  <a:srgbClr val="0078D4"/>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Open Sans"/>
              <a:ea typeface="Segoe UI" pitchFamily="34" charset="0"/>
              <a:cs typeface="Segoe UI" pitchFamily="34" charset="0"/>
            </a:endParaRPr>
          </a:p>
        </p:txBody>
      </p:sp>
      <p:sp>
        <p:nvSpPr>
          <p:cNvPr id="15" name="Oval 14">
            <a:extLst>
              <a:ext uri="{FF2B5EF4-FFF2-40B4-BE49-F238E27FC236}">
                <a16:creationId xmlns:a16="http://schemas.microsoft.com/office/drawing/2014/main" id="{423A7792-D3D3-330B-3D18-C6FDBC588FBA}"/>
              </a:ext>
              <a:ext uri="{C183D7F6-B498-43B3-948B-1728B52AA6E4}">
                <adec:decorative xmlns:adec="http://schemas.microsoft.com/office/drawing/2017/decorative" val="1"/>
              </a:ext>
            </a:extLst>
          </p:cNvPr>
          <p:cNvSpPr>
            <a:spLocks noChangeAspect="1"/>
          </p:cNvSpPr>
          <p:nvPr/>
        </p:nvSpPr>
        <p:spPr bwMode="auto">
          <a:xfrm>
            <a:off x="6116487" y="2064988"/>
            <a:ext cx="241979" cy="241979"/>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699" b="0" i="0" u="none" strike="noStrike" kern="1200" cap="none" spc="0" normalizeH="0" baseline="0" noProof="0">
              <a:ln>
                <a:noFill/>
              </a:ln>
              <a:solidFill>
                <a:srgbClr val="FFFFFF"/>
              </a:solidFill>
              <a:effectLst/>
              <a:uLnTx/>
              <a:uFillTx/>
              <a:latin typeface="Open Sans"/>
              <a:ea typeface="+mn-ea"/>
              <a:cs typeface="+mn-cs"/>
            </a:endParaRPr>
          </a:p>
        </p:txBody>
      </p:sp>
      <p:sp>
        <p:nvSpPr>
          <p:cNvPr id="16" name="Rectangle: Rounded Corners 1082">
            <a:extLst>
              <a:ext uri="{FF2B5EF4-FFF2-40B4-BE49-F238E27FC236}">
                <a16:creationId xmlns:a16="http://schemas.microsoft.com/office/drawing/2014/main" id="{C2EAFF4B-9677-7B46-1E91-D1AC955B3247}"/>
              </a:ext>
            </a:extLst>
          </p:cNvPr>
          <p:cNvSpPr>
            <a:spLocks/>
          </p:cNvSpPr>
          <p:nvPr/>
        </p:nvSpPr>
        <p:spPr>
          <a:xfrm>
            <a:off x="5325158" y="2812505"/>
            <a:ext cx="1980371" cy="457200"/>
          </a:xfrm>
          <a:prstGeom prst="roundRect">
            <a:avLst>
              <a:gd name="adj" fmla="val 1632"/>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gradFill>
                  <a:gsLst>
                    <a:gs pos="0">
                      <a:srgbClr val="C03BC4">
                        <a:lumMod val="50000"/>
                        <a:lumOff val="50000"/>
                      </a:srgbClr>
                    </a:gs>
                    <a:gs pos="76000">
                      <a:srgbClr val="0078D4">
                        <a:lumMod val="50000"/>
                        <a:lumOff val="50000"/>
                      </a:srgbClr>
                    </a:gs>
                  </a:gsLst>
                  <a:lin ang="12600000" scaled="0"/>
                </a:gradFill>
                <a:effectLst/>
                <a:uLnTx/>
                <a:uFillTx/>
                <a:latin typeface="Open Sans SemiBold"/>
                <a:ea typeface="+mn-ea"/>
                <a:cs typeface="+mn-cs"/>
              </a:rPr>
              <a:t>DevSecOps</a:t>
            </a:r>
            <a:endParaRPr kumimoji="0" lang="en-US" sz="2400" b="0"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Open Sans SemiBold"/>
              <a:ea typeface="+mn-ea"/>
              <a:cs typeface="+mn-cs"/>
            </a:endParaRPr>
          </a:p>
        </p:txBody>
      </p:sp>
      <p:sp>
        <p:nvSpPr>
          <p:cNvPr id="18" name="Rectangle: Rounded Corners 10">
            <a:extLst>
              <a:ext uri="{FF2B5EF4-FFF2-40B4-BE49-F238E27FC236}">
                <a16:creationId xmlns:a16="http://schemas.microsoft.com/office/drawing/2014/main" id="{C284AD65-1B56-C273-08BB-DDCAE05363EC}"/>
              </a:ext>
              <a:ext uri="{C183D7F6-B498-43B3-948B-1728B52AA6E4}">
                <adec:decorative xmlns:adec="http://schemas.microsoft.com/office/drawing/2017/decorative" val="1"/>
              </a:ext>
            </a:extLst>
          </p:cNvPr>
          <p:cNvSpPr/>
          <p:nvPr/>
        </p:nvSpPr>
        <p:spPr bwMode="auto">
          <a:xfrm>
            <a:off x="8259381" y="2595738"/>
            <a:ext cx="3291840" cy="2420759"/>
          </a:xfrm>
          <a:prstGeom prst="roundRect">
            <a:avLst>
              <a:gd name="adj" fmla="val 10057"/>
            </a:avLst>
          </a:prstGeom>
          <a:noFill/>
          <a:ln>
            <a:gradFill>
              <a:gsLst>
                <a:gs pos="0">
                  <a:srgbClr val="C03BC4"/>
                </a:gs>
                <a:gs pos="76000">
                  <a:srgbClr val="0078D4"/>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Open Sans"/>
              <a:ea typeface="Segoe UI" pitchFamily="34" charset="0"/>
              <a:cs typeface="Segoe UI" pitchFamily="34" charset="0"/>
            </a:endParaRPr>
          </a:p>
        </p:txBody>
      </p:sp>
      <p:sp>
        <p:nvSpPr>
          <p:cNvPr id="19" name="Oval 18">
            <a:extLst>
              <a:ext uri="{FF2B5EF4-FFF2-40B4-BE49-F238E27FC236}">
                <a16:creationId xmlns:a16="http://schemas.microsoft.com/office/drawing/2014/main" id="{47C087C5-7B0C-525C-E28A-E4F66EA64E50}"/>
              </a:ext>
              <a:ext uri="{C183D7F6-B498-43B3-948B-1728B52AA6E4}">
                <adec:decorative xmlns:adec="http://schemas.microsoft.com/office/drawing/2017/decorative" val="1"/>
              </a:ext>
            </a:extLst>
          </p:cNvPr>
          <p:cNvSpPr>
            <a:spLocks noChangeAspect="1"/>
          </p:cNvSpPr>
          <p:nvPr/>
        </p:nvSpPr>
        <p:spPr bwMode="auto">
          <a:xfrm>
            <a:off x="9784312" y="2064988"/>
            <a:ext cx="241979" cy="241979"/>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699" b="0" i="0" u="none" strike="noStrike" kern="1200" cap="none" spc="0" normalizeH="0" baseline="0" noProof="0">
              <a:ln>
                <a:noFill/>
              </a:ln>
              <a:solidFill>
                <a:srgbClr val="FFFFFF"/>
              </a:solidFill>
              <a:effectLst/>
              <a:uLnTx/>
              <a:uFillTx/>
              <a:latin typeface="Open Sans"/>
              <a:ea typeface="+mn-ea"/>
              <a:cs typeface="+mn-cs"/>
            </a:endParaRPr>
          </a:p>
        </p:txBody>
      </p:sp>
      <p:sp>
        <p:nvSpPr>
          <p:cNvPr id="20" name="Rectangle: Rounded Corners 1082">
            <a:extLst>
              <a:ext uri="{FF2B5EF4-FFF2-40B4-BE49-F238E27FC236}">
                <a16:creationId xmlns:a16="http://schemas.microsoft.com/office/drawing/2014/main" id="{4E37163E-E90E-804A-9B59-357A4C51AC37}"/>
              </a:ext>
            </a:extLst>
          </p:cNvPr>
          <p:cNvSpPr>
            <a:spLocks/>
          </p:cNvSpPr>
          <p:nvPr/>
        </p:nvSpPr>
        <p:spPr>
          <a:xfrm>
            <a:off x="8453620" y="2812505"/>
            <a:ext cx="2903362" cy="457200"/>
          </a:xfrm>
          <a:prstGeom prst="roundRect">
            <a:avLst>
              <a:gd name="adj" fmla="val 1632"/>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Open Sans SemiBold"/>
                <a:ea typeface="+mn-ea"/>
                <a:cs typeface="+mn-cs"/>
              </a:rPr>
              <a:t>Agentic DevOps</a:t>
            </a:r>
          </a:p>
        </p:txBody>
      </p:sp>
      <p:sp>
        <p:nvSpPr>
          <p:cNvPr id="23" name="TextBox 22">
            <a:extLst>
              <a:ext uri="{FF2B5EF4-FFF2-40B4-BE49-F238E27FC236}">
                <a16:creationId xmlns:a16="http://schemas.microsoft.com/office/drawing/2014/main" id="{A31BB546-F045-E03F-09C5-A885648064EE}"/>
              </a:ext>
            </a:extLst>
          </p:cNvPr>
          <p:cNvSpPr txBox="1"/>
          <p:nvPr/>
        </p:nvSpPr>
        <p:spPr>
          <a:xfrm>
            <a:off x="4747290" y="3341476"/>
            <a:ext cx="3136106"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mn-ea"/>
                <a:cs typeface="+mn-cs"/>
              </a:rPr>
              <a:t>“Union of </a:t>
            </a:r>
            <a:r>
              <a:rPr kumimoji="0" lang="en-US" sz="1600" b="1" i="0" u="none" strike="noStrike" kern="1200" cap="none" spc="0" normalizeH="0" baseline="0" noProof="0">
                <a:ln>
                  <a:noFill/>
                </a:ln>
                <a:solidFill>
                  <a:srgbClr val="E566CC">
                    <a:lumMod val="90000"/>
                  </a:srgbClr>
                </a:solidFill>
                <a:effectLst/>
                <a:uLnTx/>
                <a:uFillTx/>
                <a:latin typeface="Open Sans"/>
                <a:ea typeface="+mn-ea"/>
                <a:cs typeface="+mn-cs"/>
              </a:rPr>
              <a:t>people, process, and technology</a:t>
            </a:r>
            <a:r>
              <a:rPr kumimoji="0" lang="en-US" sz="1600" b="0" i="0" u="none" strike="noStrike" kern="1200" cap="none" spc="0" normalizeH="0" baseline="0" noProof="0">
                <a:ln>
                  <a:noFill/>
                </a:ln>
                <a:solidFill>
                  <a:srgbClr val="FFFFFF"/>
                </a:solidFill>
                <a:effectLst/>
                <a:uLnTx/>
                <a:uFillTx/>
                <a:latin typeface="Open Sans"/>
                <a:ea typeface="+mn-ea"/>
                <a:cs typeface="+mn-cs"/>
              </a:rPr>
              <a:t> </a:t>
            </a:r>
            <a:r>
              <a:rPr kumimoji="0" lang="en-US" sz="1600" b="1" i="0" u="none" strike="noStrike" kern="1200" cap="none" spc="0" normalizeH="0" baseline="0" noProof="0">
                <a:ln>
                  <a:noFill/>
                </a:ln>
                <a:solidFill>
                  <a:srgbClr val="E566CC">
                    <a:lumMod val="90000"/>
                  </a:srgbClr>
                </a:solidFill>
                <a:effectLst/>
                <a:uLnTx/>
                <a:uFillTx/>
                <a:latin typeface="Open Sans"/>
                <a:ea typeface="+mn-ea"/>
                <a:cs typeface="+mn-cs"/>
              </a:rPr>
              <a:t>with</a:t>
            </a:r>
            <a:r>
              <a:rPr kumimoji="0" lang="en-US" sz="1600" b="0" i="0" u="none" strike="noStrike" kern="1200" cap="none" spc="0" normalizeH="0" baseline="0" noProof="0">
                <a:ln>
                  <a:noFill/>
                </a:ln>
                <a:solidFill>
                  <a:srgbClr val="FFFFFF"/>
                </a:solidFill>
                <a:effectLst/>
                <a:uLnTx/>
                <a:uFillTx/>
                <a:latin typeface="Open Sans"/>
                <a:ea typeface="+mn-ea"/>
                <a:cs typeface="+mn-cs"/>
              </a:rPr>
              <a:t> </a:t>
            </a:r>
            <a:r>
              <a:rPr kumimoji="0" lang="en-US" sz="1600" b="1" i="0" u="none" strike="noStrike" kern="1200" cap="none" spc="0" normalizeH="0" baseline="0" noProof="0">
                <a:ln>
                  <a:noFill/>
                </a:ln>
                <a:solidFill>
                  <a:srgbClr val="E566CC">
                    <a:lumMod val="90000"/>
                  </a:srgbClr>
                </a:solidFill>
                <a:effectLst/>
                <a:uLnTx/>
                <a:uFillTx/>
                <a:latin typeface="Open Sans"/>
                <a:ea typeface="+mn-ea"/>
                <a:cs typeface="+mn-cs"/>
              </a:rPr>
              <a:t>security</a:t>
            </a:r>
            <a:r>
              <a:rPr kumimoji="0" lang="en-US" sz="1600" b="0" i="0" u="none" strike="noStrike" kern="1200" cap="none" spc="0" normalizeH="0" baseline="0" noProof="0">
                <a:ln>
                  <a:noFill/>
                </a:ln>
                <a:solidFill>
                  <a:srgbClr val="FFFFFF"/>
                </a:solidFill>
                <a:effectLst/>
                <a:uLnTx/>
                <a:uFillTx/>
                <a:latin typeface="Open Sans"/>
                <a:ea typeface="+mn-ea"/>
                <a:cs typeface="+mn-cs"/>
              </a:rPr>
              <a:t> as a shared responsibility to enable continuous delivery of value to end users.”</a:t>
            </a:r>
          </a:p>
        </p:txBody>
      </p:sp>
      <p:sp>
        <p:nvSpPr>
          <p:cNvPr id="24" name="TextBox 23">
            <a:extLst>
              <a:ext uri="{FF2B5EF4-FFF2-40B4-BE49-F238E27FC236}">
                <a16:creationId xmlns:a16="http://schemas.microsoft.com/office/drawing/2014/main" id="{A636F5F2-6B87-9830-0E8C-0A0CD64B42BB}"/>
              </a:ext>
            </a:extLst>
          </p:cNvPr>
          <p:cNvSpPr txBox="1"/>
          <p:nvPr/>
        </p:nvSpPr>
        <p:spPr>
          <a:xfrm>
            <a:off x="8337248" y="3396291"/>
            <a:ext cx="3136106"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566CC">
                    <a:lumMod val="90000"/>
                  </a:srgbClr>
                </a:solidFill>
                <a:effectLst/>
                <a:uLnTx/>
                <a:uFillTx/>
                <a:latin typeface="Open Sans"/>
                <a:ea typeface="+mn-ea"/>
                <a:cs typeface="+mn-cs"/>
              </a:rPr>
              <a:t>AI-powered agents </a:t>
            </a:r>
            <a:r>
              <a:rPr kumimoji="0" lang="en-US" sz="1600" b="0" i="0" u="none" strike="noStrike" kern="1200" cap="none" spc="0" normalizeH="0" baseline="0" noProof="0">
                <a:ln>
                  <a:noFill/>
                </a:ln>
                <a:solidFill>
                  <a:srgbClr val="FFFFFF"/>
                </a:solidFill>
                <a:effectLst/>
                <a:uLnTx/>
                <a:uFillTx/>
                <a:latin typeface="Open Sans"/>
                <a:ea typeface="+mn-ea"/>
                <a:cs typeface="+mn-cs"/>
              </a:rPr>
              <a:t>operating as a member of your dev team to </a:t>
            </a:r>
            <a:r>
              <a:rPr kumimoji="0" lang="en-US" sz="1600" b="1" i="0" u="none" strike="noStrike" kern="1200" cap="none" spc="0" normalizeH="0" baseline="0" noProof="0">
                <a:ln>
                  <a:noFill/>
                </a:ln>
                <a:solidFill>
                  <a:srgbClr val="E566CC">
                    <a:lumMod val="90000"/>
                  </a:srgbClr>
                </a:solidFill>
                <a:effectLst/>
                <a:uLnTx/>
                <a:uFillTx/>
                <a:latin typeface="Open Sans"/>
                <a:ea typeface="+mn-ea"/>
                <a:cs typeface="+mn-cs"/>
              </a:rPr>
              <a:t>automate, optimize, and accelerate every stage </a:t>
            </a:r>
            <a:r>
              <a:rPr kumimoji="0" lang="en-US" sz="1600" b="0" i="0" u="none" strike="noStrike" kern="1200" cap="none" spc="0" normalizeH="0" baseline="0" noProof="0">
                <a:ln>
                  <a:noFill/>
                </a:ln>
                <a:solidFill>
                  <a:srgbClr val="FFFFFF"/>
                </a:solidFill>
                <a:effectLst/>
                <a:uLnTx/>
                <a:uFillTx/>
                <a:latin typeface="Open Sans"/>
                <a:ea typeface="+mn-ea"/>
                <a:cs typeface="+mn-cs"/>
              </a:rPr>
              <a:t>of the software development lifecycle.</a:t>
            </a:r>
          </a:p>
        </p:txBody>
      </p:sp>
    </p:spTree>
    <p:extLst>
      <p:ext uri="{BB962C8B-B14F-4D97-AF65-F5344CB8AC3E}">
        <p14:creationId xmlns:p14="http://schemas.microsoft.com/office/powerpoint/2010/main" val="4482776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25CC4-4F9A-FD68-DFE5-904859D637A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12EE8DD-EA9B-4374-4525-DC46475DAFEC}"/>
              </a:ext>
            </a:extLst>
          </p:cNvPr>
          <p:cNvSpPr>
            <a:spLocks noGrp="1"/>
          </p:cNvSpPr>
          <p:nvPr>
            <p:ph type="title"/>
          </p:nvPr>
        </p:nvSpPr>
        <p:spPr/>
        <p:txBody>
          <a:bodyPr/>
          <a:lstStyle/>
          <a:p>
            <a:r>
              <a:rPr lang="en-US" sz="3600"/>
              <a:t>GitHub Copilot is built for developer experience</a:t>
            </a:r>
          </a:p>
        </p:txBody>
      </p:sp>
      <p:pic>
        <p:nvPicPr>
          <p:cNvPr id="12" name="Picture 11">
            <a:extLst>
              <a:ext uri="{FF2B5EF4-FFF2-40B4-BE49-F238E27FC236}">
                <a16:creationId xmlns:a16="http://schemas.microsoft.com/office/drawing/2014/main" id="{359CA88F-F766-91AF-4418-7198F045A54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3744"/>
            <a:ext cx="3140238" cy="4119886"/>
          </a:xfrm>
          <a:prstGeom prst="rect">
            <a:avLst/>
          </a:prstGeom>
        </p:spPr>
      </p:pic>
      <p:grpSp>
        <p:nvGrpSpPr>
          <p:cNvPr id="2" name="Group 1" descr="Diagram showing all the development tasks GitHub Copilot has been designed to support.">
            <a:extLst>
              <a:ext uri="{FF2B5EF4-FFF2-40B4-BE49-F238E27FC236}">
                <a16:creationId xmlns:a16="http://schemas.microsoft.com/office/drawing/2014/main" id="{FB3413AD-396E-15D5-A98F-F9821A0554F2}"/>
              </a:ext>
            </a:extLst>
          </p:cNvPr>
          <p:cNvGrpSpPr/>
          <p:nvPr/>
        </p:nvGrpSpPr>
        <p:grpSpPr>
          <a:xfrm>
            <a:off x="3698101" y="2102834"/>
            <a:ext cx="5531324" cy="3701706"/>
            <a:chOff x="3698101" y="2102834"/>
            <a:chExt cx="5531324" cy="3701706"/>
          </a:xfrm>
        </p:grpSpPr>
        <p:sp>
          <p:nvSpPr>
            <p:cNvPr id="40" name="Rounded Rectangle 3">
              <a:extLst>
                <a:ext uri="{FF2B5EF4-FFF2-40B4-BE49-F238E27FC236}">
                  <a16:creationId xmlns:a16="http://schemas.microsoft.com/office/drawing/2014/main" id="{BAFC027E-C1FD-2C25-7710-8E19B9419AE9}"/>
                </a:ext>
              </a:extLst>
            </p:cNvPr>
            <p:cNvSpPr/>
            <p:nvPr/>
          </p:nvSpPr>
          <p:spPr>
            <a:xfrm>
              <a:off x="3698101" y="2649753"/>
              <a:ext cx="4721092" cy="425070"/>
            </a:xfrm>
            <a:prstGeom prst="roundRect">
              <a:avLst>
                <a:gd name="adj" fmla="val 50000"/>
              </a:avLst>
            </a:prstGeom>
            <a:noFill/>
            <a:ln w="10795" cap="flat" cmpd="sng" algn="ctr">
              <a:solidFill>
                <a:schemeClr val="tx1"/>
              </a:solidFill>
              <a:prstDash val="solid"/>
            </a:ln>
            <a:effectLst>
              <a:outerShdw blurRad="175582" dist="38100" dir="2700000" algn="tl" rotWithShape="0">
                <a:prstClr val="black">
                  <a:alpha val="2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Sense making (summarization, code understanding)</a:t>
              </a:r>
            </a:p>
          </p:txBody>
        </p:sp>
        <p:sp>
          <p:nvSpPr>
            <p:cNvPr id="41" name="Rounded Rectangle 4">
              <a:extLst>
                <a:ext uri="{FF2B5EF4-FFF2-40B4-BE49-F238E27FC236}">
                  <a16:creationId xmlns:a16="http://schemas.microsoft.com/office/drawing/2014/main" id="{08F49A3F-2E07-F0C1-C3FB-881DA3D3C20E}"/>
                </a:ext>
              </a:extLst>
            </p:cNvPr>
            <p:cNvSpPr/>
            <p:nvPr/>
          </p:nvSpPr>
          <p:spPr>
            <a:xfrm>
              <a:off x="3698101" y="3195696"/>
              <a:ext cx="1471092" cy="425070"/>
            </a:xfrm>
            <a:prstGeom prst="roundRect">
              <a:avLst>
                <a:gd name="adj" fmla="val 50000"/>
              </a:avLst>
            </a:prstGeom>
            <a:noFill/>
            <a:ln w="10795" cap="flat" cmpd="sng" algn="ctr">
              <a:solidFill>
                <a:schemeClr val="tx1"/>
              </a:solidFill>
              <a:prstDash val="solid"/>
            </a:ln>
            <a:effectLst>
              <a:outerShdw blurRad="175582" dist="38100" dir="2700000" algn="tl" rotWithShape="0">
                <a:prstClr val="black">
                  <a:alpha val="2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Writing code</a:t>
              </a:r>
            </a:p>
          </p:txBody>
        </p:sp>
        <p:sp>
          <p:nvSpPr>
            <p:cNvPr id="45" name="Rounded Rectangle 5">
              <a:extLst>
                <a:ext uri="{FF2B5EF4-FFF2-40B4-BE49-F238E27FC236}">
                  <a16:creationId xmlns:a16="http://schemas.microsoft.com/office/drawing/2014/main" id="{2D7C8249-7B10-0EEB-D877-F155102727DC}"/>
                </a:ext>
              </a:extLst>
            </p:cNvPr>
            <p:cNvSpPr/>
            <p:nvPr/>
          </p:nvSpPr>
          <p:spPr>
            <a:xfrm>
              <a:off x="5262181" y="3195696"/>
              <a:ext cx="2807866" cy="425070"/>
            </a:xfrm>
            <a:prstGeom prst="roundRect">
              <a:avLst>
                <a:gd name="adj" fmla="val 50000"/>
              </a:avLst>
            </a:prstGeom>
            <a:noFill/>
            <a:ln w="10795" cap="flat" cmpd="sng" algn="ctr">
              <a:solidFill>
                <a:schemeClr val="tx1"/>
              </a:solidFill>
              <a:prstDash val="solid"/>
            </a:ln>
            <a:effectLst>
              <a:outerShdw blurRad="175582" dist="38100" dir="2700000" algn="tl" rotWithShape="0">
                <a:prstClr val="black">
                  <a:alpha val="2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Writing tests, documentation</a:t>
              </a:r>
            </a:p>
          </p:txBody>
        </p:sp>
        <p:sp>
          <p:nvSpPr>
            <p:cNvPr id="47" name="Rounded Rectangle 7">
              <a:extLst>
                <a:ext uri="{FF2B5EF4-FFF2-40B4-BE49-F238E27FC236}">
                  <a16:creationId xmlns:a16="http://schemas.microsoft.com/office/drawing/2014/main" id="{C0A61136-2CB6-CC4D-0DE2-E599B7A2F772}"/>
                </a:ext>
              </a:extLst>
            </p:cNvPr>
            <p:cNvSpPr/>
            <p:nvPr/>
          </p:nvSpPr>
          <p:spPr>
            <a:xfrm>
              <a:off x="3698101" y="2102834"/>
              <a:ext cx="1298161" cy="425070"/>
            </a:xfrm>
            <a:prstGeom prst="roundRect">
              <a:avLst>
                <a:gd name="adj" fmla="val 50000"/>
              </a:avLst>
            </a:prstGeom>
            <a:noFill/>
            <a:ln w="28575" cap="flat" cmpd="sng" algn="ctr">
              <a:gradFill>
                <a:gsLst>
                  <a:gs pos="0">
                    <a:srgbClr val="8DE971"/>
                  </a:gs>
                  <a:gs pos="100000">
                    <a:srgbClr val="8DC8E8"/>
                  </a:gs>
                  <a:gs pos="64000">
                    <a:srgbClr val="49C5B1"/>
                  </a:gs>
                </a:gsLst>
                <a:lin ang="18900000" scaled="0"/>
              </a:gra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Experiences</a:t>
              </a:r>
            </a:p>
          </p:txBody>
        </p:sp>
        <p:sp>
          <p:nvSpPr>
            <p:cNvPr id="50" name="Rounded Rectangle 14">
              <a:extLst>
                <a:ext uri="{FF2B5EF4-FFF2-40B4-BE49-F238E27FC236}">
                  <a16:creationId xmlns:a16="http://schemas.microsoft.com/office/drawing/2014/main" id="{97A1A17E-6941-C0CA-1298-892C746F4464}"/>
                </a:ext>
              </a:extLst>
            </p:cNvPr>
            <p:cNvSpPr/>
            <p:nvPr/>
          </p:nvSpPr>
          <p:spPr>
            <a:xfrm>
              <a:off x="3698101" y="3741639"/>
              <a:ext cx="1754172" cy="425070"/>
            </a:xfrm>
            <a:prstGeom prst="roundRect">
              <a:avLst>
                <a:gd name="adj" fmla="val 50000"/>
              </a:avLst>
            </a:prstGeom>
            <a:noFill/>
            <a:ln w="10795" cap="flat" cmpd="sng" algn="ctr">
              <a:solidFill>
                <a:schemeClr val="tx1"/>
              </a:solidFill>
              <a:prstDash val="solid"/>
            </a:ln>
            <a:effectLst>
              <a:outerShdw blurRad="175582" dist="38100" dir="2700000" algn="tl" rotWithShape="0">
                <a:prstClr val="black">
                  <a:alpha val="2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Debugging code</a:t>
              </a:r>
            </a:p>
          </p:txBody>
        </p:sp>
        <p:sp>
          <p:nvSpPr>
            <p:cNvPr id="51" name="Rounded Rectangle 15">
              <a:extLst>
                <a:ext uri="{FF2B5EF4-FFF2-40B4-BE49-F238E27FC236}">
                  <a16:creationId xmlns:a16="http://schemas.microsoft.com/office/drawing/2014/main" id="{8B66BDB9-DBFE-31D0-B69F-954AB951C775}"/>
                </a:ext>
              </a:extLst>
            </p:cNvPr>
            <p:cNvSpPr/>
            <p:nvPr/>
          </p:nvSpPr>
          <p:spPr>
            <a:xfrm>
              <a:off x="5545261" y="3741637"/>
              <a:ext cx="1754172" cy="425070"/>
            </a:xfrm>
            <a:prstGeom prst="roundRect">
              <a:avLst>
                <a:gd name="adj" fmla="val 50000"/>
              </a:avLst>
            </a:prstGeom>
            <a:noFill/>
            <a:ln w="10795" cap="flat" cmpd="sng" algn="ctr">
              <a:solidFill>
                <a:schemeClr val="tx1"/>
              </a:solidFill>
              <a:prstDash val="solid"/>
            </a:ln>
            <a:effectLst>
              <a:outerShdw blurRad="175582" dist="38100" dir="2700000" algn="tl" rotWithShape="0">
                <a:prstClr val="black">
                  <a:alpha val="2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Reviewing code</a:t>
              </a:r>
            </a:p>
          </p:txBody>
        </p:sp>
        <p:sp>
          <p:nvSpPr>
            <p:cNvPr id="52" name="Rounded Rectangle 16">
              <a:extLst>
                <a:ext uri="{FF2B5EF4-FFF2-40B4-BE49-F238E27FC236}">
                  <a16:creationId xmlns:a16="http://schemas.microsoft.com/office/drawing/2014/main" id="{C0CBB20C-9A7E-C412-2686-34CC131C3941}"/>
                </a:ext>
              </a:extLst>
            </p:cNvPr>
            <p:cNvSpPr/>
            <p:nvPr/>
          </p:nvSpPr>
          <p:spPr>
            <a:xfrm>
              <a:off x="3698101" y="4287582"/>
              <a:ext cx="2976686" cy="425070"/>
            </a:xfrm>
            <a:prstGeom prst="roundRect">
              <a:avLst>
                <a:gd name="adj" fmla="val 50000"/>
              </a:avLst>
            </a:prstGeom>
            <a:noFill/>
            <a:ln w="10795" cap="flat" cmpd="sng" algn="ctr">
              <a:solidFill>
                <a:schemeClr val="tx1"/>
              </a:solidFill>
              <a:prstDash val="solid"/>
            </a:ln>
            <a:effectLst>
              <a:outerShdw blurRad="175582" dist="38100" dir="2700000" algn="tl" rotWithShape="0">
                <a:prstClr val="black">
                  <a:alpha val="2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Fixing bugs and vulnerabilities</a:t>
              </a:r>
            </a:p>
          </p:txBody>
        </p:sp>
        <p:sp>
          <p:nvSpPr>
            <p:cNvPr id="53" name="Rounded Rectangle 17">
              <a:extLst>
                <a:ext uri="{FF2B5EF4-FFF2-40B4-BE49-F238E27FC236}">
                  <a16:creationId xmlns:a16="http://schemas.microsoft.com/office/drawing/2014/main" id="{A350FA43-1335-CA65-E72B-E494E740B451}"/>
                </a:ext>
              </a:extLst>
            </p:cNvPr>
            <p:cNvSpPr/>
            <p:nvPr/>
          </p:nvSpPr>
          <p:spPr>
            <a:xfrm>
              <a:off x="6767775" y="4287578"/>
              <a:ext cx="2461650" cy="425070"/>
            </a:xfrm>
            <a:prstGeom prst="roundRect">
              <a:avLst>
                <a:gd name="adj" fmla="val 50000"/>
              </a:avLst>
            </a:prstGeom>
            <a:noFill/>
            <a:ln w="10795" cap="flat" cmpd="sng" algn="ctr">
              <a:solidFill>
                <a:schemeClr val="tx1"/>
              </a:solidFill>
              <a:prstDash val="solid"/>
            </a:ln>
            <a:effectLst>
              <a:outerShdw blurRad="175582" dist="38100" dir="2700000" algn="tl" rotWithShape="0">
                <a:prstClr val="black">
                  <a:alpha val="2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Upgrading dependencies</a:t>
              </a:r>
            </a:p>
          </p:txBody>
        </p:sp>
        <p:sp>
          <p:nvSpPr>
            <p:cNvPr id="54" name="Rounded Rectangle 18">
              <a:extLst>
                <a:ext uri="{FF2B5EF4-FFF2-40B4-BE49-F238E27FC236}">
                  <a16:creationId xmlns:a16="http://schemas.microsoft.com/office/drawing/2014/main" id="{36353024-76FD-8CA5-F6DE-7984B972BC26}"/>
                </a:ext>
              </a:extLst>
            </p:cNvPr>
            <p:cNvSpPr/>
            <p:nvPr/>
          </p:nvSpPr>
          <p:spPr>
            <a:xfrm>
              <a:off x="3698101" y="4833525"/>
              <a:ext cx="3140238" cy="425070"/>
            </a:xfrm>
            <a:prstGeom prst="roundRect">
              <a:avLst>
                <a:gd name="adj" fmla="val 50000"/>
              </a:avLst>
            </a:prstGeom>
            <a:noFill/>
            <a:ln w="10795" cap="flat" cmpd="sng" algn="ctr">
              <a:solidFill>
                <a:schemeClr val="tx1"/>
              </a:solidFill>
              <a:prstDash val="solid"/>
            </a:ln>
            <a:effectLst>
              <a:outerShdw blurRad="175582" dist="38100" dir="2700000" algn="tl" rotWithShape="0">
                <a:prstClr val="black">
                  <a:alpha val="2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Code modernization, refactoring</a:t>
              </a:r>
            </a:p>
          </p:txBody>
        </p:sp>
        <p:sp>
          <p:nvSpPr>
            <p:cNvPr id="55" name="Rounded Rectangle 19">
              <a:extLst>
                <a:ext uri="{FF2B5EF4-FFF2-40B4-BE49-F238E27FC236}">
                  <a16:creationId xmlns:a16="http://schemas.microsoft.com/office/drawing/2014/main" id="{E6D735AB-61BD-94B8-DCDD-E93A3456A267}"/>
                </a:ext>
              </a:extLst>
            </p:cNvPr>
            <p:cNvSpPr/>
            <p:nvPr/>
          </p:nvSpPr>
          <p:spPr>
            <a:xfrm>
              <a:off x="3698101" y="5379470"/>
              <a:ext cx="2440090" cy="425070"/>
            </a:xfrm>
            <a:prstGeom prst="roundRect">
              <a:avLst>
                <a:gd name="adj" fmla="val 50000"/>
              </a:avLst>
            </a:prstGeom>
            <a:noFill/>
            <a:ln w="10795" cap="flat" cmpd="sng" algn="ctr">
              <a:solidFill>
                <a:schemeClr val="tx1"/>
              </a:solidFill>
              <a:prstDash val="solid"/>
            </a:ln>
            <a:effectLst>
              <a:outerShdw blurRad="175582" dist="38100" dir="2700000" algn="tl" rotWithShape="0">
                <a:prstClr val="black">
                  <a:alpha val="22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Updating stakeholders</a:t>
              </a:r>
            </a:p>
          </p:txBody>
        </p:sp>
      </p:grpSp>
      <p:sp>
        <p:nvSpPr>
          <p:cNvPr id="3" name="TextBox 2">
            <a:extLst>
              <a:ext uri="{FF2B5EF4-FFF2-40B4-BE49-F238E27FC236}">
                <a16:creationId xmlns:a16="http://schemas.microsoft.com/office/drawing/2014/main" id="{C60589DB-CECB-A5F2-19BF-60BBADEB8CA6}"/>
              </a:ext>
            </a:extLst>
          </p:cNvPr>
          <p:cNvSpPr txBox="1"/>
          <p:nvPr/>
        </p:nvSpPr>
        <p:spPr>
          <a:xfrm>
            <a:off x="684780" y="1034791"/>
            <a:ext cx="10822439" cy="461665"/>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Segoe UI Semibold"/>
                <a:ea typeface="+mn-ea"/>
                <a:cs typeface="+mn-cs"/>
                <a:sym typeface="Arial"/>
              </a:rPr>
              <a:t>Automate the mundane and focus on what matters</a:t>
            </a:r>
          </a:p>
        </p:txBody>
      </p:sp>
    </p:spTree>
    <p:extLst>
      <p:ext uri="{BB962C8B-B14F-4D97-AF65-F5344CB8AC3E}">
        <p14:creationId xmlns:p14="http://schemas.microsoft.com/office/powerpoint/2010/main" val="9267112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BCB62-9E6F-EFAA-DDE3-D1CF0A9F98C0}"/>
            </a:ext>
          </a:extLst>
        </p:cNvPr>
        <p:cNvGrpSpPr/>
        <p:nvPr/>
      </p:nvGrpSpPr>
      <p:grpSpPr>
        <a:xfrm>
          <a:off x="0" y="0"/>
          <a:ext cx="0" cy="0"/>
          <a:chOff x="0" y="0"/>
          <a:chExt cx="0" cy="0"/>
        </a:xfrm>
      </p:grpSpPr>
      <p:sp>
        <p:nvSpPr>
          <p:cNvPr id="15" name="Rectangle: Rounded Corners 10">
            <a:extLst>
              <a:ext uri="{FF2B5EF4-FFF2-40B4-BE49-F238E27FC236}">
                <a16:creationId xmlns:a16="http://schemas.microsoft.com/office/drawing/2014/main" id="{3C228E0C-744C-D832-DA74-E9DC812474ED}"/>
              </a:ext>
            </a:extLst>
          </p:cNvPr>
          <p:cNvSpPr/>
          <p:nvPr/>
        </p:nvSpPr>
        <p:spPr bwMode="auto">
          <a:xfrm>
            <a:off x="6789864" y="180975"/>
            <a:ext cx="3712995" cy="6069438"/>
          </a:xfrm>
          <a:prstGeom prst="roundRect">
            <a:avLst>
              <a:gd name="adj" fmla="val 5528"/>
            </a:avLst>
          </a:prstGeom>
          <a:gradFill flip="none" rotWithShape="1">
            <a:gsLst>
              <a:gs pos="0">
                <a:srgbClr val="2E3252"/>
              </a:gs>
              <a:gs pos="73000">
                <a:srgbClr val="2A2F49">
                  <a:alpha val="0"/>
                </a:srgbClr>
              </a:gs>
            </a:gsLst>
            <a:lin ang="0" scaled="1"/>
            <a:tileRect/>
          </a:gradFill>
          <a:ln w="52388" cap="flat">
            <a:noFill/>
            <a:prstDash val="solid"/>
            <a:miter/>
          </a:ln>
          <a:effectLst>
            <a:outerShdw blurRad="889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a typeface="+mn-ea"/>
              <a:cs typeface="+mn-cs"/>
            </a:endParaRPr>
          </a:p>
        </p:txBody>
      </p:sp>
      <p:grpSp>
        <p:nvGrpSpPr>
          <p:cNvPr id="14" name="Group 13">
            <a:extLst>
              <a:ext uri="{FF2B5EF4-FFF2-40B4-BE49-F238E27FC236}">
                <a16:creationId xmlns:a16="http://schemas.microsoft.com/office/drawing/2014/main" id="{A3FF6473-6520-41A6-3A1D-E4C22F88E194}"/>
              </a:ext>
            </a:extLst>
          </p:cNvPr>
          <p:cNvGrpSpPr/>
          <p:nvPr/>
        </p:nvGrpSpPr>
        <p:grpSpPr>
          <a:xfrm>
            <a:off x="6673482" y="2318479"/>
            <a:ext cx="2967976" cy="493776"/>
            <a:chOff x="7209006" y="2367797"/>
            <a:chExt cx="2967976" cy="493776"/>
          </a:xfrm>
        </p:grpSpPr>
        <p:sp>
          <p:nvSpPr>
            <p:cNvPr id="20" name="Rectangle: Rounded Corners 10">
              <a:extLst>
                <a:ext uri="{FF2B5EF4-FFF2-40B4-BE49-F238E27FC236}">
                  <a16:creationId xmlns:a16="http://schemas.microsoft.com/office/drawing/2014/main" id="{9D3AAD22-5328-59D2-2570-B3228A3C9A66}"/>
                </a:ext>
              </a:extLst>
            </p:cNvPr>
            <p:cNvSpPr/>
            <p:nvPr/>
          </p:nvSpPr>
          <p:spPr bwMode="auto">
            <a:xfrm>
              <a:off x="7406350" y="2367797"/>
              <a:ext cx="2770632" cy="493776"/>
            </a:xfrm>
            <a:prstGeom prst="roundRect">
              <a:avLst>
                <a:gd name="adj" fmla="val 10057"/>
              </a:avLst>
            </a:prstGeom>
            <a:noFill/>
            <a:ln>
              <a:gradFill>
                <a:gsLst>
                  <a:gs pos="0">
                    <a:srgbClr val="C03BC4"/>
                  </a:gs>
                  <a:gs pos="76000">
                    <a:srgbClr val="0078D4"/>
                  </a:gs>
                </a:gsLst>
                <a:lin ang="12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Open Sans SemiBold"/>
                  <a:ea typeface="+mn-ea"/>
                  <a:cs typeface="+mn-cs"/>
                </a:rPr>
                <a:t>AI assisted coding</a:t>
              </a:r>
            </a:p>
          </p:txBody>
        </p:sp>
        <p:sp>
          <p:nvSpPr>
            <p:cNvPr id="21" name="Oval 20">
              <a:extLst>
                <a:ext uri="{FF2B5EF4-FFF2-40B4-BE49-F238E27FC236}">
                  <a16:creationId xmlns:a16="http://schemas.microsoft.com/office/drawing/2014/main" id="{B40F11B5-24A6-E8E4-5B02-E6EED5FC9519}"/>
                </a:ext>
                <a:ext uri="{C183D7F6-B498-43B3-948B-1728B52AA6E4}">
                  <adec:decorative xmlns:adec="http://schemas.microsoft.com/office/drawing/2017/decorative" val="1"/>
                </a:ext>
              </a:extLst>
            </p:cNvPr>
            <p:cNvSpPr>
              <a:spLocks noChangeAspect="1"/>
            </p:cNvSpPr>
            <p:nvPr/>
          </p:nvSpPr>
          <p:spPr bwMode="auto">
            <a:xfrm>
              <a:off x="7209006" y="2426414"/>
              <a:ext cx="394694" cy="39469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299" tIns="45649" rIns="91299"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07" name="tool" descr="icon, empower employees">
              <a:extLst>
                <a:ext uri="{FF2B5EF4-FFF2-40B4-BE49-F238E27FC236}">
                  <a16:creationId xmlns:a16="http://schemas.microsoft.com/office/drawing/2014/main" id="{25DC002C-96E7-2708-E776-893E7E6BB324}"/>
                </a:ext>
              </a:extLst>
            </p:cNvPr>
            <p:cNvSpPr>
              <a:spLocks noChangeAspect="1" noEditPoints="1"/>
            </p:cNvSpPr>
            <p:nvPr/>
          </p:nvSpPr>
          <p:spPr bwMode="auto">
            <a:xfrm>
              <a:off x="7343049" y="2534592"/>
              <a:ext cx="126607" cy="17833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bg1"/>
              </a:solidFill>
              <a:prstDash val="solid"/>
              <a:miter lim="800000"/>
              <a:headEnd/>
              <a:tailEnd/>
            </a:ln>
          </p:spPr>
          <p:txBody>
            <a:bodyPr vert="horz" wrap="square" lIns="89642" tIns="44821" rIns="89642" bIns="44821"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Helvetica"/>
                <a:ea typeface="+mn-ea"/>
                <a:cs typeface="+mn-cs"/>
              </a:endParaRPr>
            </a:p>
          </p:txBody>
        </p:sp>
      </p:grpSp>
      <p:grpSp>
        <p:nvGrpSpPr>
          <p:cNvPr id="34" name="Group 33">
            <a:extLst>
              <a:ext uri="{FF2B5EF4-FFF2-40B4-BE49-F238E27FC236}">
                <a16:creationId xmlns:a16="http://schemas.microsoft.com/office/drawing/2014/main" id="{9588A721-193B-3537-5CF8-41A7B40E970C}"/>
              </a:ext>
            </a:extLst>
          </p:cNvPr>
          <p:cNvGrpSpPr/>
          <p:nvPr/>
        </p:nvGrpSpPr>
        <p:grpSpPr>
          <a:xfrm>
            <a:off x="6880684" y="368800"/>
            <a:ext cx="2973519" cy="491722"/>
            <a:chOff x="7364431" y="428625"/>
            <a:chExt cx="2973519" cy="491722"/>
          </a:xfrm>
          <a:effectLst>
            <a:outerShdw blurRad="50800" dist="38100" dir="8100000" algn="tr" rotWithShape="0">
              <a:prstClr val="black">
                <a:alpha val="40000"/>
              </a:prstClr>
            </a:outerShdw>
          </a:effectLst>
        </p:grpSpPr>
        <p:sp>
          <p:nvSpPr>
            <p:cNvPr id="3" name="Rectangle: Rounded Corners 10">
              <a:extLst>
                <a:ext uri="{FF2B5EF4-FFF2-40B4-BE49-F238E27FC236}">
                  <a16:creationId xmlns:a16="http://schemas.microsoft.com/office/drawing/2014/main" id="{F1E2CE80-5172-A372-42F6-EC6AF295FE9C}"/>
                </a:ext>
              </a:extLst>
            </p:cNvPr>
            <p:cNvSpPr/>
            <p:nvPr/>
          </p:nvSpPr>
          <p:spPr bwMode="auto">
            <a:xfrm>
              <a:off x="7567746" y="428625"/>
              <a:ext cx="2770204" cy="491722"/>
            </a:xfrm>
            <a:prstGeom prst="roundRect">
              <a:avLst>
                <a:gd name="adj" fmla="val 10057"/>
              </a:avLst>
            </a:prstGeom>
            <a:gradFill flip="none" rotWithShape="1">
              <a:gsLst>
                <a:gs pos="0">
                  <a:srgbClr val="F65567"/>
                </a:gs>
                <a:gs pos="20000">
                  <a:srgbClr val="AC35AF"/>
                </a:gs>
                <a:gs pos="62000">
                  <a:srgbClr val="0A6BBA"/>
                </a:gs>
                <a:gs pos="100000">
                  <a:srgbClr val="318581"/>
                </a:gs>
              </a:gsLst>
              <a:path path="circle">
                <a:fillToRect l="100000" t="100000"/>
              </a:path>
              <a:tileRect r="-100000" b="-100000"/>
            </a:gradFill>
            <a:ln w="28575">
              <a:noFill/>
            </a:ln>
            <a:effectLst/>
            <a:scene3d>
              <a:camera prst="orthographicFront"/>
              <a:lightRig rig="threePt" dir="t"/>
            </a:scene3d>
            <a:sp3d extrusionH="44450">
              <a:extrusionClr>
                <a:srgbClr val="EEEBE9"/>
              </a:extrusionClr>
              <a:contourClr>
                <a:srgbClr val="8E4BC8"/>
              </a:contourClr>
            </a:sp3d>
          </p:spPr>
          <p:style>
            <a:lnRef idx="2">
              <a:schemeClr val="accent1">
                <a:shade val="15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a:ea typeface="+mn-ea"/>
                  <a:cs typeface="+mn-cs"/>
                </a:rPr>
                <a:t>Ideation</a:t>
              </a:r>
            </a:p>
          </p:txBody>
        </p:sp>
        <p:sp>
          <p:nvSpPr>
            <p:cNvPr id="11" name="Oval 10">
              <a:extLst>
                <a:ext uri="{FF2B5EF4-FFF2-40B4-BE49-F238E27FC236}">
                  <a16:creationId xmlns:a16="http://schemas.microsoft.com/office/drawing/2014/main" id="{4A10CA36-B261-1AB3-6E75-CF1A46CC7A13}"/>
                </a:ext>
                <a:ext uri="{C183D7F6-B498-43B3-948B-1728B52AA6E4}">
                  <adec:decorative xmlns:adec="http://schemas.microsoft.com/office/drawing/2017/decorative" val="1"/>
                </a:ext>
              </a:extLst>
            </p:cNvPr>
            <p:cNvSpPr>
              <a:spLocks noChangeAspect="1"/>
            </p:cNvSpPr>
            <p:nvPr/>
          </p:nvSpPr>
          <p:spPr bwMode="auto">
            <a:xfrm>
              <a:off x="7364431" y="478465"/>
              <a:ext cx="392043" cy="39204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45649" rIns="0"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103" name="BulletedList_E8FD" descr="icon, bullet list ">
              <a:extLst>
                <a:ext uri="{FF2B5EF4-FFF2-40B4-BE49-F238E27FC236}">
                  <a16:creationId xmlns:a16="http://schemas.microsoft.com/office/drawing/2014/main" id="{4A51EEAC-C9C4-5A80-E25B-C61B546D9EE5}"/>
                </a:ext>
              </a:extLst>
            </p:cNvPr>
            <p:cNvSpPr>
              <a:spLocks noChangeAspect="1" noEditPoints="1"/>
            </p:cNvSpPr>
            <p:nvPr/>
          </p:nvSpPr>
          <p:spPr bwMode="auto">
            <a:xfrm>
              <a:off x="7441610" y="607587"/>
              <a:ext cx="237684" cy="133799"/>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4821" rIns="0" bIns="44821"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Helvetica"/>
                <a:ea typeface="+mn-ea"/>
                <a:cs typeface="+mn-cs"/>
              </a:endParaRPr>
            </a:p>
          </p:txBody>
        </p:sp>
      </p:grpSp>
      <p:grpSp>
        <p:nvGrpSpPr>
          <p:cNvPr id="33" name="Group 32">
            <a:extLst>
              <a:ext uri="{FF2B5EF4-FFF2-40B4-BE49-F238E27FC236}">
                <a16:creationId xmlns:a16="http://schemas.microsoft.com/office/drawing/2014/main" id="{5622C714-B728-9182-9366-1803756A3775}"/>
              </a:ext>
            </a:extLst>
          </p:cNvPr>
          <p:cNvGrpSpPr/>
          <p:nvPr/>
        </p:nvGrpSpPr>
        <p:grpSpPr>
          <a:xfrm>
            <a:off x="6880683" y="1018569"/>
            <a:ext cx="2969024" cy="492094"/>
            <a:chOff x="7364430" y="1078118"/>
            <a:chExt cx="2969024" cy="492094"/>
          </a:xfrm>
          <a:effectLst>
            <a:outerShdw blurRad="50800" dist="38100" dir="8100000" algn="tr" rotWithShape="0">
              <a:prstClr val="black">
                <a:alpha val="40000"/>
              </a:prstClr>
            </a:outerShdw>
          </a:effectLst>
        </p:grpSpPr>
        <p:sp>
          <p:nvSpPr>
            <p:cNvPr id="7" name="Rectangle: Rounded Corners 10">
              <a:extLst>
                <a:ext uri="{FF2B5EF4-FFF2-40B4-BE49-F238E27FC236}">
                  <a16:creationId xmlns:a16="http://schemas.microsoft.com/office/drawing/2014/main" id="{F6615C98-2B94-74FC-27E8-2794BE43AF62}"/>
                </a:ext>
              </a:extLst>
            </p:cNvPr>
            <p:cNvSpPr/>
            <p:nvPr/>
          </p:nvSpPr>
          <p:spPr bwMode="auto">
            <a:xfrm>
              <a:off x="7563251" y="1078118"/>
              <a:ext cx="2770203" cy="492094"/>
            </a:xfrm>
            <a:prstGeom prst="roundRect">
              <a:avLst>
                <a:gd name="adj" fmla="val 10057"/>
              </a:avLst>
            </a:prstGeom>
            <a:gradFill flip="none" rotWithShape="1">
              <a:gsLst>
                <a:gs pos="0">
                  <a:srgbClr val="F65567"/>
                </a:gs>
                <a:gs pos="20000">
                  <a:srgbClr val="AC35AF"/>
                </a:gs>
                <a:gs pos="62000">
                  <a:srgbClr val="0A6BBA"/>
                </a:gs>
                <a:gs pos="100000">
                  <a:srgbClr val="318581"/>
                </a:gs>
              </a:gsLst>
              <a:path path="circle">
                <a:fillToRect l="100000" t="100000"/>
              </a:path>
              <a:tileRect r="-100000" b="-100000"/>
            </a:gradFill>
            <a:ln w="28575">
              <a:noFill/>
            </a:ln>
            <a:effectLst/>
            <a:scene3d>
              <a:camera prst="orthographicFront"/>
              <a:lightRig rig="threePt" dir="t"/>
            </a:scene3d>
            <a:sp3d extrusionH="44450">
              <a:extrusionClr>
                <a:srgbClr val="EEEBE9"/>
              </a:extrusionClr>
              <a:contourClr>
                <a:srgbClr val="8E4BC8"/>
              </a:contourClr>
            </a:sp3d>
          </p:spPr>
          <p:style>
            <a:lnRef idx="2">
              <a:schemeClr val="accent1">
                <a:shade val="15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a:ea typeface="+mn-ea"/>
                  <a:cs typeface="+mn-cs"/>
                </a:rPr>
                <a:t>Planning</a:t>
              </a:r>
            </a:p>
          </p:txBody>
        </p:sp>
        <p:sp>
          <p:nvSpPr>
            <p:cNvPr id="16" name="Oval 15">
              <a:extLst>
                <a:ext uri="{FF2B5EF4-FFF2-40B4-BE49-F238E27FC236}">
                  <a16:creationId xmlns:a16="http://schemas.microsoft.com/office/drawing/2014/main" id="{4447ADC6-9BBC-EDE9-ADAB-38BC80938E71}"/>
                </a:ext>
                <a:ext uri="{C183D7F6-B498-43B3-948B-1728B52AA6E4}">
                  <adec:decorative xmlns:adec="http://schemas.microsoft.com/office/drawing/2017/decorative" val="1"/>
                </a:ext>
              </a:extLst>
            </p:cNvPr>
            <p:cNvSpPr>
              <a:spLocks noChangeAspect="1"/>
            </p:cNvSpPr>
            <p:nvPr/>
          </p:nvSpPr>
          <p:spPr bwMode="auto">
            <a:xfrm>
              <a:off x="7364430" y="1126818"/>
              <a:ext cx="394694" cy="39469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45649" rIns="0"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104" name="Graphic 107" descr="icon, to-do list ">
              <a:extLst>
                <a:ext uri="{FF2B5EF4-FFF2-40B4-BE49-F238E27FC236}">
                  <a16:creationId xmlns:a16="http://schemas.microsoft.com/office/drawing/2014/main" id="{AEC52DEA-8C89-F9A5-4FE7-82A52A0514D5}"/>
                </a:ext>
              </a:extLst>
            </p:cNvPr>
            <p:cNvSpPr/>
            <p:nvPr/>
          </p:nvSpPr>
          <p:spPr>
            <a:xfrm>
              <a:off x="7492634" y="1229323"/>
              <a:ext cx="138286" cy="189683"/>
            </a:xfrm>
            <a:custGeom>
              <a:avLst/>
              <a:gdLst>
                <a:gd name="connsiteX0" fmla="*/ 96646 w 265997"/>
                <a:gd name="connsiteY0" fmla="*/ 36501 h 364859"/>
                <a:gd name="connsiteX1" fmla="*/ 132851 w 265997"/>
                <a:gd name="connsiteY1" fmla="*/ 0 h 364859"/>
                <a:gd name="connsiteX2" fmla="*/ 169056 w 265997"/>
                <a:gd name="connsiteY2" fmla="*/ 36501 h 364859"/>
                <a:gd name="connsiteX3" fmla="*/ 169056 w 265997"/>
                <a:gd name="connsiteY3" fmla="*/ 48618 h 364859"/>
                <a:gd name="connsiteX4" fmla="*/ 217379 w 265997"/>
                <a:gd name="connsiteY4" fmla="*/ 48618 h 364859"/>
                <a:gd name="connsiteX5" fmla="*/ 217379 w 265997"/>
                <a:gd name="connsiteY5" fmla="*/ 97237 h 364859"/>
                <a:gd name="connsiteX6" fmla="*/ 48175 w 265997"/>
                <a:gd name="connsiteY6" fmla="*/ 97237 h 364859"/>
                <a:gd name="connsiteX7" fmla="*/ 48175 w 265997"/>
                <a:gd name="connsiteY7" fmla="*/ 48618 h 364859"/>
                <a:gd name="connsiteX8" fmla="*/ 96498 w 265997"/>
                <a:gd name="connsiteY8" fmla="*/ 48618 h 364859"/>
                <a:gd name="connsiteX9" fmla="*/ 96498 w 265997"/>
                <a:gd name="connsiteY9" fmla="*/ 36501 h 364859"/>
                <a:gd name="connsiteX10" fmla="*/ 96646 w 265997"/>
                <a:gd name="connsiteY10" fmla="*/ 36501 h 364859"/>
                <a:gd name="connsiteX11" fmla="*/ 96646 w 265997"/>
                <a:gd name="connsiteY11" fmla="*/ 36501 h 364859"/>
                <a:gd name="connsiteX12" fmla="*/ 48323 w 265997"/>
                <a:gd name="connsiteY12" fmla="*/ 48766 h 364859"/>
                <a:gd name="connsiteX13" fmla="*/ 0 w 265997"/>
                <a:gd name="connsiteY13" fmla="*/ 48766 h 364859"/>
                <a:gd name="connsiteX14" fmla="*/ 0 w 265997"/>
                <a:gd name="connsiteY14" fmla="*/ 364859 h 364859"/>
                <a:gd name="connsiteX15" fmla="*/ 265997 w 265997"/>
                <a:gd name="connsiteY15" fmla="*/ 364859 h 364859"/>
                <a:gd name="connsiteX16" fmla="*/ 265997 w 265997"/>
                <a:gd name="connsiteY16" fmla="*/ 48766 h 364859"/>
                <a:gd name="connsiteX17" fmla="*/ 217675 w 265997"/>
                <a:gd name="connsiteY17" fmla="*/ 48766 h 364859"/>
                <a:gd name="connsiteX18" fmla="*/ 48323 w 265997"/>
                <a:gd name="connsiteY18" fmla="*/ 170238 h 364859"/>
                <a:gd name="connsiteX19" fmla="*/ 145116 w 265997"/>
                <a:gd name="connsiteY19" fmla="*/ 170238 h 364859"/>
                <a:gd name="connsiteX20" fmla="*/ 144969 w 265997"/>
                <a:gd name="connsiteY20" fmla="*/ 243240 h 364859"/>
                <a:gd name="connsiteX21" fmla="*/ 48175 w 265997"/>
                <a:gd name="connsiteY21" fmla="*/ 243240 h 364859"/>
                <a:gd name="connsiteX22" fmla="*/ 144969 w 265997"/>
                <a:gd name="connsiteY22" fmla="*/ 316241 h 364859"/>
                <a:gd name="connsiteX23" fmla="*/ 48175 w 265997"/>
                <a:gd name="connsiteY23" fmla="*/ 316241 h 364859"/>
                <a:gd name="connsiteX24" fmla="*/ 169204 w 265997"/>
                <a:gd name="connsiteY24" fmla="*/ 146003 h 364859"/>
                <a:gd name="connsiteX25" fmla="*/ 193439 w 265997"/>
                <a:gd name="connsiteY25" fmla="*/ 170386 h 364859"/>
                <a:gd name="connsiteX26" fmla="*/ 229644 w 265997"/>
                <a:gd name="connsiteY26" fmla="*/ 133885 h 364859"/>
                <a:gd name="connsiteX27" fmla="*/ 169204 w 265997"/>
                <a:gd name="connsiteY27" fmla="*/ 219004 h 364859"/>
                <a:gd name="connsiteX28" fmla="*/ 193439 w 265997"/>
                <a:gd name="connsiteY28" fmla="*/ 243387 h 364859"/>
                <a:gd name="connsiteX29" fmla="*/ 229644 w 265997"/>
                <a:gd name="connsiteY29" fmla="*/ 206887 h 364859"/>
                <a:gd name="connsiteX30" fmla="*/ 169204 w 265997"/>
                <a:gd name="connsiteY30" fmla="*/ 291858 h 364859"/>
                <a:gd name="connsiteX31" fmla="*/ 193439 w 265997"/>
                <a:gd name="connsiteY31" fmla="*/ 316241 h 364859"/>
                <a:gd name="connsiteX32" fmla="*/ 229644 w 265997"/>
                <a:gd name="connsiteY32" fmla="*/ 279740 h 364859"/>
                <a:gd name="connsiteX0" fmla="*/ 96646 w 265997"/>
                <a:gd name="connsiteY0" fmla="*/ 36501 h 364859"/>
                <a:gd name="connsiteX1" fmla="*/ 132851 w 265997"/>
                <a:gd name="connsiteY1" fmla="*/ 0 h 364859"/>
                <a:gd name="connsiteX2" fmla="*/ 169056 w 265997"/>
                <a:gd name="connsiteY2" fmla="*/ 36501 h 364859"/>
                <a:gd name="connsiteX3" fmla="*/ 169056 w 265997"/>
                <a:gd name="connsiteY3" fmla="*/ 48618 h 364859"/>
                <a:gd name="connsiteX4" fmla="*/ 217379 w 265997"/>
                <a:gd name="connsiteY4" fmla="*/ 48618 h 364859"/>
                <a:gd name="connsiteX5" fmla="*/ 217379 w 265997"/>
                <a:gd name="connsiteY5" fmla="*/ 97237 h 364859"/>
                <a:gd name="connsiteX6" fmla="*/ 48175 w 265997"/>
                <a:gd name="connsiteY6" fmla="*/ 97237 h 364859"/>
                <a:gd name="connsiteX7" fmla="*/ 48175 w 265997"/>
                <a:gd name="connsiteY7" fmla="*/ 48618 h 364859"/>
                <a:gd name="connsiteX8" fmla="*/ 96498 w 265997"/>
                <a:gd name="connsiteY8" fmla="*/ 48618 h 364859"/>
                <a:gd name="connsiteX9" fmla="*/ 96498 w 265997"/>
                <a:gd name="connsiteY9" fmla="*/ 36501 h 364859"/>
                <a:gd name="connsiteX10" fmla="*/ 96646 w 265997"/>
                <a:gd name="connsiteY10" fmla="*/ 36501 h 364859"/>
                <a:gd name="connsiteX11" fmla="*/ 96646 w 265997"/>
                <a:gd name="connsiteY11" fmla="*/ 36501 h 364859"/>
                <a:gd name="connsiteX12" fmla="*/ 48323 w 265997"/>
                <a:gd name="connsiteY12" fmla="*/ 48766 h 364859"/>
                <a:gd name="connsiteX13" fmla="*/ 0 w 265997"/>
                <a:gd name="connsiteY13" fmla="*/ 48766 h 364859"/>
                <a:gd name="connsiteX14" fmla="*/ 0 w 265997"/>
                <a:gd name="connsiteY14" fmla="*/ 364859 h 364859"/>
                <a:gd name="connsiteX15" fmla="*/ 265997 w 265997"/>
                <a:gd name="connsiteY15" fmla="*/ 364859 h 364859"/>
                <a:gd name="connsiteX16" fmla="*/ 265997 w 265997"/>
                <a:gd name="connsiteY16" fmla="*/ 48766 h 364859"/>
                <a:gd name="connsiteX17" fmla="*/ 217675 w 265997"/>
                <a:gd name="connsiteY17" fmla="*/ 48766 h 364859"/>
                <a:gd name="connsiteX18" fmla="*/ 48323 w 265997"/>
                <a:gd name="connsiteY18" fmla="*/ 170238 h 364859"/>
                <a:gd name="connsiteX19" fmla="*/ 145116 w 265997"/>
                <a:gd name="connsiteY19" fmla="*/ 170238 h 364859"/>
                <a:gd name="connsiteX20" fmla="*/ 144969 w 265997"/>
                <a:gd name="connsiteY20" fmla="*/ 243240 h 364859"/>
                <a:gd name="connsiteX21" fmla="*/ 48175 w 265997"/>
                <a:gd name="connsiteY21" fmla="*/ 243240 h 364859"/>
                <a:gd name="connsiteX22" fmla="*/ 144969 w 265997"/>
                <a:gd name="connsiteY22" fmla="*/ 316241 h 364859"/>
                <a:gd name="connsiteX23" fmla="*/ 48175 w 265997"/>
                <a:gd name="connsiteY23" fmla="*/ 316241 h 364859"/>
                <a:gd name="connsiteX24" fmla="*/ 169204 w 265997"/>
                <a:gd name="connsiteY24" fmla="*/ 146003 h 364859"/>
                <a:gd name="connsiteX25" fmla="*/ 193439 w 265997"/>
                <a:gd name="connsiteY25" fmla="*/ 170386 h 364859"/>
                <a:gd name="connsiteX26" fmla="*/ 229644 w 265997"/>
                <a:gd name="connsiteY26" fmla="*/ 133885 h 364859"/>
                <a:gd name="connsiteX27" fmla="*/ 169204 w 265997"/>
                <a:gd name="connsiteY27" fmla="*/ 219004 h 364859"/>
                <a:gd name="connsiteX28" fmla="*/ 193439 w 265997"/>
                <a:gd name="connsiteY28" fmla="*/ 243387 h 364859"/>
                <a:gd name="connsiteX29" fmla="*/ 229644 w 265997"/>
                <a:gd name="connsiteY29" fmla="*/ 206887 h 364859"/>
                <a:gd name="connsiteX30" fmla="*/ 169204 w 265997"/>
                <a:gd name="connsiteY30" fmla="*/ 291858 h 364859"/>
                <a:gd name="connsiteX31" fmla="*/ 193439 w 265997"/>
                <a:gd name="connsiteY31" fmla="*/ 316241 h 364859"/>
                <a:gd name="connsiteX32" fmla="*/ 229644 w 265997"/>
                <a:gd name="connsiteY32" fmla="*/ 279740 h 36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997" h="364859">
                  <a:moveTo>
                    <a:pt x="96646" y="36501"/>
                  </a:moveTo>
                  <a:cubicBezTo>
                    <a:pt x="96646" y="16403"/>
                    <a:pt x="112901" y="0"/>
                    <a:pt x="132851" y="0"/>
                  </a:cubicBezTo>
                  <a:cubicBezTo>
                    <a:pt x="152801" y="0"/>
                    <a:pt x="169056" y="16403"/>
                    <a:pt x="169056" y="36501"/>
                  </a:cubicBezTo>
                  <a:lnTo>
                    <a:pt x="169056" y="48618"/>
                  </a:lnTo>
                  <a:lnTo>
                    <a:pt x="217379" y="48618"/>
                  </a:lnTo>
                  <a:lnTo>
                    <a:pt x="217379" y="97237"/>
                  </a:lnTo>
                  <a:lnTo>
                    <a:pt x="48175" y="97237"/>
                  </a:lnTo>
                  <a:lnTo>
                    <a:pt x="48175" y="48618"/>
                  </a:lnTo>
                  <a:lnTo>
                    <a:pt x="96498" y="48618"/>
                  </a:lnTo>
                  <a:lnTo>
                    <a:pt x="96498" y="36501"/>
                  </a:lnTo>
                  <a:lnTo>
                    <a:pt x="96646" y="36501"/>
                  </a:lnTo>
                  <a:lnTo>
                    <a:pt x="96646" y="36501"/>
                  </a:lnTo>
                  <a:close/>
                  <a:moveTo>
                    <a:pt x="48323" y="48766"/>
                  </a:moveTo>
                  <a:lnTo>
                    <a:pt x="0" y="48766"/>
                  </a:lnTo>
                  <a:lnTo>
                    <a:pt x="0" y="364859"/>
                  </a:lnTo>
                  <a:lnTo>
                    <a:pt x="265997" y="364859"/>
                  </a:lnTo>
                  <a:lnTo>
                    <a:pt x="265997" y="48766"/>
                  </a:lnTo>
                  <a:lnTo>
                    <a:pt x="217675" y="48766"/>
                  </a:lnTo>
                  <a:moveTo>
                    <a:pt x="48323" y="170238"/>
                  </a:moveTo>
                  <a:lnTo>
                    <a:pt x="145116" y="170238"/>
                  </a:lnTo>
                  <a:moveTo>
                    <a:pt x="144969" y="243240"/>
                  </a:moveTo>
                  <a:lnTo>
                    <a:pt x="48175" y="243240"/>
                  </a:lnTo>
                  <a:moveTo>
                    <a:pt x="144969" y="316241"/>
                  </a:moveTo>
                  <a:lnTo>
                    <a:pt x="48175" y="316241"/>
                  </a:lnTo>
                  <a:moveTo>
                    <a:pt x="169204" y="146003"/>
                  </a:moveTo>
                  <a:lnTo>
                    <a:pt x="193439" y="170386"/>
                  </a:lnTo>
                  <a:lnTo>
                    <a:pt x="229644" y="133885"/>
                  </a:lnTo>
                  <a:moveTo>
                    <a:pt x="169204" y="219004"/>
                  </a:moveTo>
                  <a:lnTo>
                    <a:pt x="193439" y="243387"/>
                  </a:lnTo>
                  <a:lnTo>
                    <a:pt x="229644" y="206887"/>
                  </a:lnTo>
                  <a:moveTo>
                    <a:pt x="169204" y="291858"/>
                  </a:moveTo>
                  <a:lnTo>
                    <a:pt x="193439" y="316241"/>
                  </a:lnTo>
                  <a:lnTo>
                    <a:pt x="229644" y="279740"/>
                  </a:lnTo>
                </a:path>
              </a:pathLst>
            </a:custGeom>
            <a:noFill/>
            <a:ln w="15875" cap="flat">
              <a:solidFill>
                <a:schemeClr val="bg1"/>
              </a:solidFill>
              <a:prstDash val="solid"/>
              <a:miter/>
            </a:ln>
          </p:spPr>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Helvetica"/>
                <a:ea typeface="+mn-ea"/>
                <a:cs typeface="+mn-cs"/>
              </a:endParaRPr>
            </a:p>
          </p:txBody>
        </p:sp>
      </p:grpSp>
      <p:grpSp>
        <p:nvGrpSpPr>
          <p:cNvPr id="30" name="Group 29">
            <a:extLst>
              <a:ext uri="{FF2B5EF4-FFF2-40B4-BE49-F238E27FC236}">
                <a16:creationId xmlns:a16="http://schemas.microsoft.com/office/drawing/2014/main" id="{FC3994D1-9B6C-58CA-D563-4A75EDFD9FE7}"/>
              </a:ext>
            </a:extLst>
          </p:cNvPr>
          <p:cNvGrpSpPr/>
          <p:nvPr/>
        </p:nvGrpSpPr>
        <p:grpSpPr>
          <a:xfrm>
            <a:off x="6880684" y="1668710"/>
            <a:ext cx="2973519" cy="491722"/>
            <a:chOff x="7364431" y="1728221"/>
            <a:chExt cx="2973519" cy="491722"/>
          </a:xfrm>
          <a:effectLst>
            <a:outerShdw blurRad="50800" dist="38100" dir="8100000" algn="tr" rotWithShape="0">
              <a:prstClr val="black">
                <a:alpha val="40000"/>
              </a:prstClr>
            </a:outerShdw>
          </a:effectLst>
        </p:grpSpPr>
        <p:sp>
          <p:nvSpPr>
            <p:cNvPr id="10" name="Rectangle: Rounded Corners 10">
              <a:extLst>
                <a:ext uri="{FF2B5EF4-FFF2-40B4-BE49-F238E27FC236}">
                  <a16:creationId xmlns:a16="http://schemas.microsoft.com/office/drawing/2014/main" id="{C173C462-8B0F-C0CF-79E6-5BB6A3A49B74}"/>
                </a:ext>
              </a:extLst>
            </p:cNvPr>
            <p:cNvSpPr/>
            <p:nvPr/>
          </p:nvSpPr>
          <p:spPr bwMode="auto">
            <a:xfrm>
              <a:off x="7567746" y="1728221"/>
              <a:ext cx="2770204" cy="491722"/>
            </a:xfrm>
            <a:prstGeom prst="roundRect">
              <a:avLst>
                <a:gd name="adj" fmla="val 10057"/>
              </a:avLst>
            </a:prstGeom>
            <a:gradFill flip="none" rotWithShape="1">
              <a:gsLst>
                <a:gs pos="0">
                  <a:srgbClr val="F65567"/>
                </a:gs>
                <a:gs pos="20000">
                  <a:srgbClr val="AC35AF"/>
                </a:gs>
                <a:gs pos="62000">
                  <a:srgbClr val="0A6BBA"/>
                </a:gs>
                <a:gs pos="100000">
                  <a:srgbClr val="318581"/>
                </a:gs>
              </a:gsLst>
              <a:path path="circle">
                <a:fillToRect l="100000" t="100000"/>
              </a:path>
              <a:tileRect r="-100000" b="-100000"/>
            </a:gradFill>
            <a:ln w="28575">
              <a:noFill/>
            </a:ln>
            <a:effectLst/>
            <a:scene3d>
              <a:camera prst="orthographicFront"/>
              <a:lightRig rig="threePt" dir="t"/>
            </a:scene3d>
            <a:sp3d extrusionH="44450">
              <a:extrusionClr>
                <a:srgbClr val="EEEBE9"/>
              </a:extrusionClr>
              <a:contourClr>
                <a:srgbClr val="8E4BC8"/>
              </a:contourClr>
            </a:sp3d>
          </p:spPr>
          <p:style>
            <a:lnRef idx="2">
              <a:schemeClr val="accent1">
                <a:shade val="15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a:ea typeface="+mn-ea"/>
                  <a:cs typeface="+mn-cs"/>
                </a:rPr>
                <a:t>Model evaluation</a:t>
              </a:r>
            </a:p>
          </p:txBody>
        </p:sp>
        <p:sp>
          <p:nvSpPr>
            <p:cNvPr id="27" name="Oval 26">
              <a:extLst>
                <a:ext uri="{FF2B5EF4-FFF2-40B4-BE49-F238E27FC236}">
                  <a16:creationId xmlns:a16="http://schemas.microsoft.com/office/drawing/2014/main" id="{348A4D83-CEB5-9C96-3D0B-7874307AE910}"/>
                </a:ext>
                <a:ext uri="{C183D7F6-B498-43B3-948B-1728B52AA6E4}">
                  <adec:decorative xmlns:adec="http://schemas.microsoft.com/office/drawing/2017/decorative" val="1"/>
                </a:ext>
              </a:extLst>
            </p:cNvPr>
            <p:cNvSpPr>
              <a:spLocks noChangeAspect="1"/>
            </p:cNvSpPr>
            <p:nvPr/>
          </p:nvSpPr>
          <p:spPr bwMode="auto">
            <a:xfrm>
              <a:off x="7364431" y="1778061"/>
              <a:ext cx="392043" cy="39204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45649" rIns="0"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106" name="maze" descr="icon, maze ">
              <a:extLst>
                <a:ext uri="{FF2B5EF4-FFF2-40B4-BE49-F238E27FC236}">
                  <a16:creationId xmlns:a16="http://schemas.microsoft.com/office/drawing/2014/main" id="{54365F80-B287-E698-C6F7-66BE320F71FF}"/>
                </a:ext>
              </a:extLst>
            </p:cNvPr>
            <p:cNvSpPr>
              <a:spLocks noChangeAspect="1" noEditPoints="1"/>
            </p:cNvSpPr>
            <p:nvPr/>
          </p:nvSpPr>
          <p:spPr bwMode="auto">
            <a:xfrm>
              <a:off x="7465908" y="1879008"/>
              <a:ext cx="189090" cy="190149"/>
            </a:xfrm>
            <a:custGeom>
              <a:avLst/>
              <a:gdLst>
                <a:gd name="T0" fmla="*/ 536 w 536"/>
                <a:gd name="T1" fmla="*/ 429 h 539"/>
                <a:gd name="T2" fmla="*/ 536 w 536"/>
                <a:gd name="T3" fmla="*/ 539 h 539"/>
                <a:gd name="T4" fmla="*/ 0 w 536"/>
                <a:gd name="T5" fmla="*/ 539 h 539"/>
                <a:gd name="T6" fmla="*/ 0 w 536"/>
                <a:gd name="T7" fmla="*/ 0 h 539"/>
                <a:gd name="T8" fmla="*/ 101 w 536"/>
                <a:gd name="T9" fmla="*/ 0 h 539"/>
                <a:gd name="T10" fmla="*/ 536 w 536"/>
                <a:gd name="T11" fmla="*/ 322 h 539"/>
                <a:gd name="T12" fmla="*/ 536 w 536"/>
                <a:gd name="T13" fmla="*/ 0 h 539"/>
                <a:gd name="T14" fmla="*/ 211 w 536"/>
                <a:gd name="T15" fmla="*/ 0 h 539"/>
                <a:gd name="T16" fmla="*/ 211 w 536"/>
                <a:gd name="T17" fmla="*/ 107 h 539"/>
                <a:gd name="T18" fmla="*/ 319 w 536"/>
                <a:gd name="T19" fmla="*/ 107 h 539"/>
                <a:gd name="T20" fmla="*/ 536 w 536"/>
                <a:gd name="T21" fmla="*/ 107 h 539"/>
                <a:gd name="T22" fmla="*/ 428 w 536"/>
                <a:gd name="T23" fmla="*/ 107 h 539"/>
                <a:gd name="T24" fmla="*/ 428 w 536"/>
                <a:gd name="T25" fmla="*/ 322 h 539"/>
                <a:gd name="T26" fmla="*/ 428 w 536"/>
                <a:gd name="T27" fmla="*/ 429 h 539"/>
                <a:gd name="T28" fmla="*/ 319 w 536"/>
                <a:gd name="T29" fmla="*/ 429 h 539"/>
                <a:gd name="T30" fmla="*/ 319 w 536"/>
                <a:gd name="T31" fmla="*/ 539 h 539"/>
                <a:gd name="T32" fmla="*/ 211 w 536"/>
                <a:gd name="T33" fmla="*/ 322 h 539"/>
                <a:gd name="T34" fmla="*/ 211 w 536"/>
                <a:gd name="T35" fmla="*/ 539 h 539"/>
                <a:gd name="T36" fmla="*/ 319 w 536"/>
                <a:gd name="T37" fmla="*/ 322 h 539"/>
                <a:gd name="T38" fmla="*/ 319 w 536"/>
                <a:gd name="T39" fmla="*/ 216 h 539"/>
                <a:gd name="T40" fmla="*/ 101 w 536"/>
                <a:gd name="T41" fmla="*/ 216 h 539"/>
                <a:gd name="T42" fmla="*/ 101 w 536"/>
                <a:gd name="T43" fmla="*/ 429 h 539"/>
                <a:gd name="T44" fmla="*/ 101 w 536"/>
                <a:gd name="T45" fmla="*/ 322 h 539"/>
                <a:gd name="T46" fmla="*/ 0 w 536"/>
                <a:gd name="T47" fmla="*/ 322 h 539"/>
                <a:gd name="T48" fmla="*/ 101 w 536"/>
                <a:gd name="T49" fmla="*/ 105 h 539"/>
                <a:gd name="T50" fmla="*/ 0 w 536"/>
                <a:gd name="T51" fmla="*/ 10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6" h="539">
                  <a:moveTo>
                    <a:pt x="536" y="429"/>
                  </a:moveTo>
                  <a:lnTo>
                    <a:pt x="536" y="539"/>
                  </a:lnTo>
                  <a:lnTo>
                    <a:pt x="0" y="539"/>
                  </a:lnTo>
                  <a:lnTo>
                    <a:pt x="0" y="0"/>
                  </a:lnTo>
                  <a:lnTo>
                    <a:pt x="101" y="0"/>
                  </a:lnTo>
                  <a:moveTo>
                    <a:pt x="536" y="322"/>
                  </a:moveTo>
                  <a:lnTo>
                    <a:pt x="536" y="0"/>
                  </a:lnTo>
                  <a:lnTo>
                    <a:pt x="211" y="0"/>
                  </a:lnTo>
                  <a:lnTo>
                    <a:pt x="211" y="107"/>
                  </a:lnTo>
                  <a:lnTo>
                    <a:pt x="319" y="107"/>
                  </a:lnTo>
                  <a:moveTo>
                    <a:pt x="536" y="107"/>
                  </a:moveTo>
                  <a:lnTo>
                    <a:pt x="428" y="107"/>
                  </a:lnTo>
                  <a:lnTo>
                    <a:pt x="428" y="322"/>
                  </a:lnTo>
                  <a:moveTo>
                    <a:pt x="428" y="429"/>
                  </a:moveTo>
                  <a:lnTo>
                    <a:pt x="319" y="429"/>
                  </a:lnTo>
                  <a:lnTo>
                    <a:pt x="319" y="539"/>
                  </a:lnTo>
                  <a:moveTo>
                    <a:pt x="211" y="322"/>
                  </a:moveTo>
                  <a:lnTo>
                    <a:pt x="211" y="539"/>
                  </a:lnTo>
                  <a:moveTo>
                    <a:pt x="319" y="322"/>
                  </a:moveTo>
                  <a:lnTo>
                    <a:pt x="319" y="216"/>
                  </a:lnTo>
                  <a:lnTo>
                    <a:pt x="101" y="216"/>
                  </a:lnTo>
                  <a:lnTo>
                    <a:pt x="101" y="429"/>
                  </a:lnTo>
                  <a:moveTo>
                    <a:pt x="101" y="322"/>
                  </a:moveTo>
                  <a:lnTo>
                    <a:pt x="0" y="322"/>
                  </a:lnTo>
                  <a:moveTo>
                    <a:pt x="101" y="105"/>
                  </a:moveTo>
                  <a:lnTo>
                    <a:pt x="0" y="10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4821" rIns="0" bIns="44821"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Helvetica"/>
                <a:ea typeface="+mn-ea"/>
                <a:cs typeface="+mn-cs"/>
              </a:endParaRPr>
            </a:p>
          </p:txBody>
        </p:sp>
      </p:grpSp>
      <p:grpSp>
        <p:nvGrpSpPr>
          <p:cNvPr id="29" name="Group 28">
            <a:extLst>
              <a:ext uri="{FF2B5EF4-FFF2-40B4-BE49-F238E27FC236}">
                <a16:creationId xmlns:a16="http://schemas.microsoft.com/office/drawing/2014/main" id="{C5662AB4-CFB8-A439-32A0-8DB03586787A}"/>
              </a:ext>
            </a:extLst>
          </p:cNvPr>
          <p:cNvGrpSpPr/>
          <p:nvPr/>
        </p:nvGrpSpPr>
        <p:grpSpPr>
          <a:xfrm>
            <a:off x="6880684" y="2970302"/>
            <a:ext cx="2973519" cy="491722"/>
            <a:chOff x="7364431" y="3027817"/>
            <a:chExt cx="2973519" cy="491722"/>
          </a:xfrm>
          <a:effectLst>
            <a:outerShdw blurRad="50800" dist="38100" dir="8100000" algn="tr" rotWithShape="0">
              <a:prstClr val="black">
                <a:alpha val="40000"/>
              </a:prstClr>
            </a:outerShdw>
          </a:effectLst>
        </p:grpSpPr>
        <p:sp>
          <p:nvSpPr>
            <p:cNvPr id="42" name="Rectangle: Rounded Corners 10">
              <a:extLst>
                <a:ext uri="{FF2B5EF4-FFF2-40B4-BE49-F238E27FC236}">
                  <a16:creationId xmlns:a16="http://schemas.microsoft.com/office/drawing/2014/main" id="{F7D50E58-73FB-9A8B-D96D-99C01C11D428}"/>
                </a:ext>
              </a:extLst>
            </p:cNvPr>
            <p:cNvSpPr/>
            <p:nvPr/>
          </p:nvSpPr>
          <p:spPr bwMode="auto">
            <a:xfrm>
              <a:off x="7567746" y="3027817"/>
              <a:ext cx="2770204" cy="491722"/>
            </a:xfrm>
            <a:prstGeom prst="roundRect">
              <a:avLst>
                <a:gd name="adj" fmla="val 10057"/>
              </a:avLst>
            </a:prstGeom>
            <a:gradFill flip="none" rotWithShape="1">
              <a:gsLst>
                <a:gs pos="0">
                  <a:srgbClr val="F65567"/>
                </a:gs>
                <a:gs pos="20000">
                  <a:srgbClr val="AC35AF"/>
                </a:gs>
                <a:gs pos="62000">
                  <a:srgbClr val="0A6BBA"/>
                </a:gs>
                <a:gs pos="100000">
                  <a:srgbClr val="318581"/>
                </a:gs>
              </a:gsLst>
              <a:path path="circle">
                <a:fillToRect l="100000" t="100000"/>
              </a:path>
              <a:tileRect r="-100000" b="-100000"/>
            </a:gradFill>
            <a:ln w="28575">
              <a:noFill/>
            </a:ln>
            <a:effectLst/>
            <a:scene3d>
              <a:camera prst="orthographicFront"/>
              <a:lightRig rig="threePt" dir="t"/>
            </a:scene3d>
            <a:sp3d extrusionH="44450">
              <a:extrusionClr>
                <a:srgbClr val="EEEBE9"/>
              </a:extrusionClr>
              <a:contourClr>
                <a:srgbClr val="8E4BC8"/>
              </a:contourClr>
            </a:sp3d>
          </p:spPr>
          <p:style>
            <a:lnRef idx="2">
              <a:schemeClr val="accent1">
                <a:shade val="15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a:ea typeface="+mn-ea"/>
                  <a:cs typeface="+mn-cs"/>
                </a:rPr>
                <a:t>Testing</a:t>
              </a:r>
            </a:p>
          </p:txBody>
        </p:sp>
        <p:sp>
          <p:nvSpPr>
            <p:cNvPr id="44" name="Oval 43">
              <a:extLst>
                <a:ext uri="{FF2B5EF4-FFF2-40B4-BE49-F238E27FC236}">
                  <a16:creationId xmlns:a16="http://schemas.microsoft.com/office/drawing/2014/main" id="{3B08C00B-CB8D-552F-65F7-BE2EDD21800D}"/>
                </a:ext>
                <a:ext uri="{C183D7F6-B498-43B3-948B-1728B52AA6E4}">
                  <adec:decorative xmlns:adec="http://schemas.microsoft.com/office/drawing/2017/decorative" val="1"/>
                </a:ext>
              </a:extLst>
            </p:cNvPr>
            <p:cNvSpPr>
              <a:spLocks noChangeAspect="1"/>
            </p:cNvSpPr>
            <p:nvPr/>
          </p:nvSpPr>
          <p:spPr bwMode="auto">
            <a:xfrm>
              <a:off x="7364431" y="3077657"/>
              <a:ext cx="392043" cy="39204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45649" rIns="0"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110" name="check 3" descr="icon, complete">
              <a:extLst>
                <a:ext uri="{FF2B5EF4-FFF2-40B4-BE49-F238E27FC236}">
                  <a16:creationId xmlns:a16="http://schemas.microsoft.com/office/drawing/2014/main" id="{AF6C3DA0-9AB2-46C3-E2E9-5F90D140DB8E}"/>
                </a:ext>
              </a:extLst>
            </p:cNvPr>
            <p:cNvSpPr>
              <a:spLocks noChangeAspect="1" noEditPoints="1"/>
            </p:cNvSpPr>
            <p:nvPr/>
          </p:nvSpPr>
          <p:spPr bwMode="auto">
            <a:xfrm>
              <a:off x="7470763" y="3184510"/>
              <a:ext cx="179378" cy="1783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4821" rIns="0" bIns="44821"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Helvetica"/>
                <a:ea typeface="+mn-ea"/>
                <a:cs typeface="+mn-cs"/>
              </a:endParaRPr>
            </a:p>
          </p:txBody>
        </p:sp>
      </p:grpSp>
      <p:grpSp>
        <p:nvGrpSpPr>
          <p:cNvPr id="28" name="Group 27">
            <a:extLst>
              <a:ext uri="{FF2B5EF4-FFF2-40B4-BE49-F238E27FC236}">
                <a16:creationId xmlns:a16="http://schemas.microsoft.com/office/drawing/2014/main" id="{F33E7DD6-530A-57B5-E83A-A9525158FEBB}"/>
              </a:ext>
            </a:extLst>
          </p:cNvPr>
          <p:cNvGrpSpPr/>
          <p:nvPr/>
        </p:nvGrpSpPr>
        <p:grpSpPr>
          <a:xfrm>
            <a:off x="6880683" y="3620071"/>
            <a:ext cx="2969024" cy="492094"/>
            <a:chOff x="7364430" y="3677310"/>
            <a:chExt cx="2969024" cy="492094"/>
          </a:xfrm>
          <a:effectLst>
            <a:outerShdw blurRad="50800" dist="38100" dir="8100000" algn="tr" rotWithShape="0">
              <a:prstClr val="black">
                <a:alpha val="40000"/>
              </a:prstClr>
            </a:outerShdw>
          </a:effectLst>
        </p:grpSpPr>
        <p:sp>
          <p:nvSpPr>
            <p:cNvPr id="31" name="Rectangle: Rounded Corners 10">
              <a:extLst>
                <a:ext uri="{FF2B5EF4-FFF2-40B4-BE49-F238E27FC236}">
                  <a16:creationId xmlns:a16="http://schemas.microsoft.com/office/drawing/2014/main" id="{BC240DFF-9792-BC09-E559-105A1FB9285C}"/>
                </a:ext>
              </a:extLst>
            </p:cNvPr>
            <p:cNvSpPr/>
            <p:nvPr/>
          </p:nvSpPr>
          <p:spPr bwMode="auto">
            <a:xfrm>
              <a:off x="7563251" y="3677310"/>
              <a:ext cx="2770203" cy="492094"/>
            </a:xfrm>
            <a:prstGeom prst="roundRect">
              <a:avLst>
                <a:gd name="adj" fmla="val 10057"/>
              </a:avLst>
            </a:prstGeom>
            <a:gradFill flip="none" rotWithShape="1">
              <a:gsLst>
                <a:gs pos="0">
                  <a:srgbClr val="F65567"/>
                </a:gs>
                <a:gs pos="20000">
                  <a:srgbClr val="AC35AF"/>
                </a:gs>
                <a:gs pos="62000">
                  <a:srgbClr val="0A6BBA"/>
                </a:gs>
                <a:gs pos="100000">
                  <a:srgbClr val="318581"/>
                </a:gs>
              </a:gsLst>
              <a:path path="circle">
                <a:fillToRect l="100000" t="100000"/>
              </a:path>
              <a:tileRect r="-100000" b="-100000"/>
            </a:gradFill>
            <a:ln w="28575">
              <a:noFill/>
            </a:ln>
            <a:effectLst/>
            <a:scene3d>
              <a:camera prst="orthographicFront"/>
              <a:lightRig rig="threePt" dir="t"/>
            </a:scene3d>
            <a:sp3d extrusionH="44450">
              <a:extrusionClr>
                <a:srgbClr val="EEEBE9"/>
              </a:extrusionClr>
              <a:contourClr>
                <a:srgbClr val="8E4BC8"/>
              </a:contourClr>
            </a:sp3d>
          </p:spPr>
          <p:style>
            <a:lnRef idx="2">
              <a:schemeClr val="accent1">
                <a:shade val="15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a:ea typeface="+mn-ea"/>
                  <a:cs typeface="+mn-cs"/>
                </a:rPr>
                <a:t>Code review</a:t>
              </a:r>
            </a:p>
          </p:txBody>
        </p:sp>
        <p:sp>
          <p:nvSpPr>
            <p:cNvPr id="32" name="Oval 31">
              <a:extLst>
                <a:ext uri="{FF2B5EF4-FFF2-40B4-BE49-F238E27FC236}">
                  <a16:creationId xmlns:a16="http://schemas.microsoft.com/office/drawing/2014/main" id="{E74574C8-1F51-8E4D-4D4B-A0744A247BDF}"/>
                </a:ext>
                <a:ext uri="{C183D7F6-B498-43B3-948B-1728B52AA6E4}">
                  <adec:decorative xmlns:adec="http://schemas.microsoft.com/office/drawing/2017/decorative" val="1"/>
                </a:ext>
              </a:extLst>
            </p:cNvPr>
            <p:cNvSpPr>
              <a:spLocks noChangeAspect="1"/>
            </p:cNvSpPr>
            <p:nvPr/>
          </p:nvSpPr>
          <p:spPr bwMode="auto">
            <a:xfrm>
              <a:off x="7364430" y="3726010"/>
              <a:ext cx="394694" cy="39469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45649" rIns="0"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111" name="LikeDislike_E8DF" descr="icon, preference yes or no">
              <a:extLst>
                <a:ext uri="{FF2B5EF4-FFF2-40B4-BE49-F238E27FC236}">
                  <a16:creationId xmlns:a16="http://schemas.microsoft.com/office/drawing/2014/main" id="{4FBC0D88-FADB-6C4E-E1C2-B5B81AB5C69F}"/>
                </a:ext>
              </a:extLst>
            </p:cNvPr>
            <p:cNvSpPr>
              <a:spLocks noChangeAspect="1" noEditPoints="1"/>
            </p:cNvSpPr>
            <p:nvPr/>
          </p:nvSpPr>
          <p:spPr bwMode="auto">
            <a:xfrm>
              <a:off x="7471659" y="3834188"/>
              <a:ext cx="180235" cy="178338"/>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4821" rIns="0" bIns="44821"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gradFill>
                  <a:gsLst>
                    <a:gs pos="0">
                      <a:srgbClr val="505050"/>
                    </a:gs>
                    <a:gs pos="100000">
                      <a:srgbClr val="505050"/>
                    </a:gs>
                  </a:gsLst>
                  <a:lin ang="5400000" scaled="1"/>
                </a:gradFill>
                <a:effectLst/>
                <a:uLnTx/>
                <a:uFillTx/>
                <a:latin typeface="Helvetica"/>
                <a:ea typeface="+mn-ea"/>
                <a:cs typeface="+mn-cs"/>
              </a:endParaRPr>
            </a:p>
          </p:txBody>
        </p:sp>
      </p:grpSp>
      <p:grpSp>
        <p:nvGrpSpPr>
          <p:cNvPr id="25" name="Group 24">
            <a:extLst>
              <a:ext uri="{FF2B5EF4-FFF2-40B4-BE49-F238E27FC236}">
                <a16:creationId xmlns:a16="http://schemas.microsoft.com/office/drawing/2014/main" id="{B5421FF7-52F2-1AC7-E1C1-EBA5404F73AC}"/>
              </a:ext>
            </a:extLst>
          </p:cNvPr>
          <p:cNvGrpSpPr/>
          <p:nvPr/>
        </p:nvGrpSpPr>
        <p:grpSpPr>
          <a:xfrm>
            <a:off x="6880683" y="4920353"/>
            <a:ext cx="2969024" cy="492094"/>
            <a:chOff x="7364430" y="4979318"/>
            <a:chExt cx="2969024" cy="492094"/>
          </a:xfrm>
          <a:effectLst>
            <a:outerShdw blurRad="50800" dist="38100" dir="8100000" algn="tr" rotWithShape="0">
              <a:prstClr val="black">
                <a:alpha val="40000"/>
              </a:prstClr>
            </a:outerShdw>
          </a:effectLst>
        </p:grpSpPr>
        <p:sp>
          <p:nvSpPr>
            <p:cNvPr id="43" name="Rectangle: Rounded Corners 10">
              <a:extLst>
                <a:ext uri="{FF2B5EF4-FFF2-40B4-BE49-F238E27FC236}">
                  <a16:creationId xmlns:a16="http://schemas.microsoft.com/office/drawing/2014/main" id="{E9AC4BE3-F5BE-8B9F-9316-09FE70D2976C}"/>
                </a:ext>
              </a:extLst>
            </p:cNvPr>
            <p:cNvSpPr/>
            <p:nvPr/>
          </p:nvSpPr>
          <p:spPr bwMode="auto">
            <a:xfrm>
              <a:off x="7563251" y="4979318"/>
              <a:ext cx="2770203" cy="492094"/>
            </a:xfrm>
            <a:prstGeom prst="roundRect">
              <a:avLst>
                <a:gd name="adj" fmla="val 10057"/>
              </a:avLst>
            </a:prstGeom>
            <a:gradFill flip="none" rotWithShape="1">
              <a:gsLst>
                <a:gs pos="0">
                  <a:srgbClr val="F65567"/>
                </a:gs>
                <a:gs pos="20000">
                  <a:srgbClr val="AC35AF"/>
                </a:gs>
                <a:gs pos="62000">
                  <a:srgbClr val="0A6BBA"/>
                </a:gs>
                <a:gs pos="100000">
                  <a:srgbClr val="318581"/>
                </a:gs>
              </a:gsLst>
              <a:path path="circle">
                <a:fillToRect l="100000" t="100000"/>
              </a:path>
              <a:tileRect r="-100000" b="-100000"/>
            </a:gradFill>
            <a:ln w="28575">
              <a:noFill/>
            </a:ln>
            <a:effectLst/>
            <a:scene3d>
              <a:camera prst="orthographicFront"/>
              <a:lightRig rig="threePt" dir="t"/>
            </a:scene3d>
            <a:sp3d extrusionH="44450">
              <a:extrusionClr>
                <a:srgbClr val="EEEBE9"/>
              </a:extrusionClr>
              <a:contourClr>
                <a:srgbClr val="8E4BC8"/>
              </a:contourClr>
            </a:sp3d>
          </p:spPr>
          <p:style>
            <a:lnRef idx="2">
              <a:schemeClr val="accent1">
                <a:shade val="15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a:ea typeface="+mn-ea"/>
                  <a:cs typeface="+mn-cs"/>
                </a:rPr>
                <a:t>Deployment</a:t>
              </a:r>
            </a:p>
          </p:txBody>
        </p:sp>
        <p:sp>
          <p:nvSpPr>
            <p:cNvPr id="46" name="Oval 45">
              <a:extLst>
                <a:ext uri="{FF2B5EF4-FFF2-40B4-BE49-F238E27FC236}">
                  <a16:creationId xmlns:a16="http://schemas.microsoft.com/office/drawing/2014/main" id="{E5B81008-08B2-8B1D-2F0C-EAF6FD6127B4}"/>
                </a:ext>
                <a:ext uri="{C183D7F6-B498-43B3-948B-1728B52AA6E4}">
                  <adec:decorative xmlns:adec="http://schemas.microsoft.com/office/drawing/2017/decorative" val="1"/>
                </a:ext>
              </a:extLst>
            </p:cNvPr>
            <p:cNvSpPr>
              <a:spLocks noChangeAspect="1"/>
            </p:cNvSpPr>
            <p:nvPr/>
          </p:nvSpPr>
          <p:spPr bwMode="auto">
            <a:xfrm>
              <a:off x="7364430" y="5028018"/>
              <a:ext cx="394694" cy="39469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45649" rIns="0"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112" name="Graphic 2" descr="icon, code">
              <a:extLst>
                <a:ext uri="{FF2B5EF4-FFF2-40B4-BE49-F238E27FC236}">
                  <a16:creationId xmlns:a16="http://schemas.microsoft.com/office/drawing/2014/main" id="{479ECBE8-4ADA-1DC0-2BE2-97D5C53EF471}"/>
                </a:ext>
              </a:extLst>
            </p:cNvPr>
            <p:cNvSpPr/>
            <p:nvPr/>
          </p:nvSpPr>
          <p:spPr>
            <a:xfrm>
              <a:off x="7454210" y="5133186"/>
              <a:ext cx="215133" cy="184357"/>
            </a:xfrm>
            <a:custGeom>
              <a:avLst/>
              <a:gdLst>
                <a:gd name="connsiteX0" fmla="*/ 92380 w 441218"/>
                <a:gd name="connsiteY0" fmla="*/ 266417 h 378100"/>
                <a:gd name="connsiteX1" fmla="*/ 108160 w 441218"/>
                <a:gd name="connsiteY1" fmla="*/ 192880 h 378100"/>
                <a:gd name="connsiteX2" fmla="*/ 151056 w 441218"/>
                <a:gd name="connsiteY2" fmla="*/ 129302 h 378100"/>
                <a:gd name="connsiteX3" fmla="*/ 214941 w 441218"/>
                <a:gd name="connsiteY3" fmla="*/ 86559 h 378100"/>
                <a:gd name="connsiteX4" fmla="*/ 293074 w 441218"/>
                <a:gd name="connsiteY4" fmla="*/ 70779 h 378100"/>
                <a:gd name="connsiteX5" fmla="*/ 308394 w 441218"/>
                <a:gd name="connsiteY5" fmla="*/ 70779 h 378100"/>
                <a:gd name="connsiteX6" fmla="*/ 308394 w 441218"/>
                <a:gd name="connsiteY6" fmla="*/ 0 h 378100"/>
                <a:gd name="connsiteX7" fmla="*/ 441219 w 441218"/>
                <a:gd name="connsiteY7" fmla="*/ 132366 h 378100"/>
                <a:gd name="connsiteX8" fmla="*/ 308394 w 441218"/>
                <a:gd name="connsiteY8" fmla="*/ 264732 h 378100"/>
                <a:gd name="connsiteX9" fmla="*/ 308394 w 441218"/>
                <a:gd name="connsiteY9" fmla="*/ 193953 h 378100"/>
                <a:gd name="connsiteX10" fmla="*/ 293074 w 441218"/>
                <a:gd name="connsiteY10" fmla="*/ 193953 h 378100"/>
                <a:gd name="connsiteX11" fmla="*/ 92380 w 441218"/>
                <a:gd name="connsiteY11" fmla="*/ 266417 h 378100"/>
                <a:gd name="connsiteX12" fmla="*/ 92380 w 441218"/>
                <a:gd name="connsiteY12" fmla="*/ 266417 h 378100"/>
                <a:gd name="connsiteX13" fmla="*/ 0 w 441218"/>
                <a:gd name="connsiteY13" fmla="*/ 101419 h 378100"/>
                <a:gd name="connsiteX14" fmla="*/ 0 w 441218"/>
                <a:gd name="connsiteY14" fmla="*/ 378100 h 378100"/>
                <a:gd name="connsiteX15" fmla="*/ 339187 w 441218"/>
                <a:gd name="connsiteY15" fmla="*/ 378100 h 378100"/>
                <a:gd name="connsiteX16" fmla="*/ 339187 w 441218"/>
                <a:gd name="connsiteY16" fmla="*/ 338421 h 378100"/>
                <a:gd name="connsiteX0" fmla="*/ 92380 w 441219"/>
                <a:gd name="connsiteY0" fmla="*/ 266417 h 378100"/>
                <a:gd name="connsiteX1" fmla="*/ 108160 w 441219"/>
                <a:gd name="connsiteY1" fmla="*/ 192880 h 378100"/>
                <a:gd name="connsiteX2" fmla="*/ 151056 w 441219"/>
                <a:gd name="connsiteY2" fmla="*/ 129302 h 378100"/>
                <a:gd name="connsiteX3" fmla="*/ 214941 w 441219"/>
                <a:gd name="connsiteY3" fmla="*/ 86559 h 378100"/>
                <a:gd name="connsiteX4" fmla="*/ 293074 w 441219"/>
                <a:gd name="connsiteY4" fmla="*/ 70779 h 378100"/>
                <a:gd name="connsiteX5" fmla="*/ 308394 w 441219"/>
                <a:gd name="connsiteY5" fmla="*/ 70779 h 378100"/>
                <a:gd name="connsiteX6" fmla="*/ 308394 w 441219"/>
                <a:gd name="connsiteY6" fmla="*/ 0 h 378100"/>
                <a:gd name="connsiteX7" fmla="*/ 441219 w 441219"/>
                <a:gd name="connsiteY7" fmla="*/ 132366 h 378100"/>
                <a:gd name="connsiteX8" fmla="*/ 308394 w 441219"/>
                <a:gd name="connsiteY8" fmla="*/ 264732 h 378100"/>
                <a:gd name="connsiteX9" fmla="*/ 308394 w 441219"/>
                <a:gd name="connsiteY9" fmla="*/ 193953 h 378100"/>
                <a:gd name="connsiteX10" fmla="*/ 293074 w 441219"/>
                <a:gd name="connsiteY10" fmla="*/ 193953 h 378100"/>
                <a:gd name="connsiteX11" fmla="*/ 92380 w 441219"/>
                <a:gd name="connsiteY11" fmla="*/ 266417 h 378100"/>
                <a:gd name="connsiteX12" fmla="*/ 92380 w 441219"/>
                <a:gd name="connsiteY12" fmla="*/ 266417 h 378100"/>
                <a:gd name="connsiteX13" fmla="*/ 0 w 441219"/>
                <a:gd name="connsiteY13" fmla="*/ 101419 h 378100"/>
                <a:gd name="connsiteX14" fmla="*/ 0 w 441219"/>
                <a:gd name="connsiteY14" fmla="*/ 378100 h 378100"/>
                <a:gd name="connsiteX15" fmla="*/ 339187 w 441219"/>
                <a:gd name="connsiteY15" fmla="*/ 378100 h 378100"/>
                <a:gd name="connsiteX16" fmla="*/ 339187 w 441219"/>
                <a:gd name="connsiteY16" fmla="*/ 338421 h 3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1219" h="378100">
                  <a:moveTo>
                    <a:pt x="92380" y="266417"/>
                  </a:moveTo>
                  <a:cubicBezTo>
                    <a:pt x="92993" y="240985"/>
                    <a:pt x="98202" y="216167"/>
                    <a:pt x="108160" y="192880"/>
                  </a:cubicBezTo>
                  <a:cubicBezTo>
                    <a:pt x="118118" y="168981"/>
                    <a:pt x="132672" y="147686"/>
                    <a:pt x="151056" y="129302"/>
                  </a:cubicBezTo>
                  <a:cubicBezTo>
                    <a:pt x="169440" y="110918"/>
                    <a:pt x="190888" y="96517"/>
                    <a:pt x="214941" y="86559"/>
                  </a:cubicBezTo>
                  <a:cubicBezTo>
                    <a:pt x="239606" y="76141"/>
                    <a:pt x="265957" y="70779"/>
                    <a:pt x="293074" y="70779"/>
                  </a:cubicBezTo>
                  <a:lnTo>
                    <a:pt x="308394" y="70779"/>
                  </a:lnTo>
                  <a:lnTo>
                    <a:pt x="308394" y="0"/>
                  </a:lnTo>
                  <a:lnTo>
                    <a:pt x="441219" y="132366"/>
                  </a:lnTo>
                  <a:lnTo>
                    <a:pt x="308394" y="264732"/>
                  </a:lnTo>
                  <a:lnTo>
                    <a:pt x="308394" y="193953"/>
                  </a:lnTo>
                  <a:lnTo>
                    <a:pt x="293074" y="193953"/>
                  </a:lnTo>
                  <a:cubicBezTo>
                    <a:pt x="219231" y="193953"/>
                    <a:pt x="149218" y="219384"/>
                    <a:pt x="92380" y="266417"/>
                  </a:cubicBezTo>
                  <a:lnTo>
                    <a:pt x="92380" y="266417"/>
                  </a:lnTo>
                  <a:close/>
                  <a:moveTo>
                    <a:pt x="0" y="101419"/>
                  </a:moveTo>
                  <a:lnTo>
                    <a:pt x="0" y="378100"/>
                  </a:lnTo>
                  <a:lnTo>
                    <a:pt x="339187" y="378100"/>
                  </a:lnTo>
                  <a:lnTo>
                    <a:pt x="339187" y="33842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4821" rIns="0" bIns="44821"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gradFill>
                  <a:gsLst>
                    <a:gs pos="0">
                      <a:srgbClr val="505050"/>
                    </a:gs>
                    <a:gs pos="100000">
                      <a:srgbClr val="505050"/>
                    </a:gs>
                  </a:gsLst>
                </a:gradFill>
                <a:effectLst/>
                <a:uLnTx/>
                <a:uFillTx/>
                <a:latin typeface="Helvetica"/>
                <a:ea typeface="+mn-ea"/>
                <a:cs typeface="+mn-cs"/>
              </a:endParaRPr>
            </a:p>
          </p:txBody>
        </p:sp>
      </p:grpSp>
      <p:grpSp>
        <p:nvGrpSpPr>
          <p:cNvPr id="24" name="Group 23">
            <a:extLst>
              <a:ext uri="{FF2B5EF4-FFF2-40B4-BE49-F238E27FC236}">
                <a16:creationId xmlns:a16="http://schemas.microsoft.com/office/drawing/2014/main" id="{B8C98A28-6895-D3FD-3903-4515BEEA94DB}"/>
              </a:ext>
            </a:extLst>
          </p:cNvPr>
          <p:cNvGrpSpPr/>
          <p:nvPr/>
        </p:nvGrpSpPr>
        <p:grpSpPr>
          <a:xfrm>
            <a:off x="6880683" y="5570495"/>
            <a:ext cx="2969024" cy="492094"/>
            <a:chOff x="7364430" y="5630320"/>
            <a:chExt cx="2969024" cy="492094"/>
          </a:xfrm>
          <a:effectLst>
            <a:outerShdw blurRad="50800" dist="38100" dir="8100000" algn="tr" rotWithShape="0">
              <a:prstClr val="black">
                <a:alpha val="40000"/>
              </a:prstClr>
            </a:outerShdw>
          </a:effectLst>
        </p:grpSpPr>
        <p:sp>
          <p:nvSpPr>
            <p:cNvPr id="48" name="Rectangle: Rounded Corners 10">
              <a:extLst>
                <a:ext uri="{FF2B5EF4-FFF2-40B4-BE49-F238E27FC236}">
                  <a16:creationId xmlns:a16="http://schemas.microsoft.com/office/drawing/2014/main" id="{43A7D354-F715-C1C9-DAE0-3AB71E5CDB50}"/>
                </a:ext>
              </a:extLst>
            </p:cNvPr>
            <p:cNvSpPr/>
            <p:nvPr/>
          </p:nvSpPr>
          <p:spPr bwMode="auto">
            <a:xfrm>
              <a:off x="7563251" y="5630320"/>
              <a:ext cx="2770203" cy="492094"/>
            </a:xfrm>
            <a:prstGeom prst="roundRect">
              <a:avLst>
                <a:gd name="adj" fmla="val 10057"/>
              </a:avLst>
            </a:prstGeom>
            <a:gradFill flip="none" rotWithShape="1">
              <a:gsLst>
                <a:gs pos="0">
                  <a:srgbClr val="F65567"/>
                </a:gs>
                <a:gs pos="20000">
                  <a:srgbClr val="AC35AF"/>
                </a:gs>
                <a:gs pos="62000">
                  <a:srgbClr val="0A6BBA"/>
                </a:gs>
                <a:gs pos="100000">
                  <a:srgbClr val="318581"/>
                </a:gs>
              </a:gsLst>
              <a:path path="circle">
                <a:fillToRect l="100000" t="100000"/>
              </a:path>
              <a:tileRect r="-100000" b="-100000"/>
            </a:gradFill>
            <a:ln w="28575">
              <a:noFill/>
            </a:ln>
            <a:effectLst/>
            <a:scene3d>
              <a:camera prst="orthographicFront"/>
              <a:lightRig rig="threePt" dir="t"/>
            </a:scene3d>
            <a:sp3d extrusionH="44450">
              <a:extrusionClr>
                <a:srgbClr val="EEEBE9"/>
              </a:extrusionClr>
              <a:contourClr>
                <a:srgbClr val="8E4BC8"/>
              </a:contourClr>
            </a:sp3d>
          </p:spPr>
          <p:style>
            <a:lnRef idx="2">
              <a:schemeClr val="accent1">
                <a:shade val="15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a:ea typeface="+mn-ea"/>
                  <a:cs typeface="+mn-cs"/>
                </a:rPr>
                <a:t>Modernization</a:t>
              </a:r>
            </a:p>
          </p:txBody>
        </p:sp>
        <p:sp>
          <p:nvSpPr>
            <p:cNvPr id="49" name="Oval 48">
              <a:extLst>
                <a:ext uri="{FF2B5EF4-FFF2-40B4-BE49-F238E27FC236}">
                  <a16:creationId xmlns:a16="http://schemas.microsoft.com/office/drawing/2014/main" id="{8FBC411A-BFBB-92EA-0C10-ED8F9860BCA0}"/>
                </a:ext>
                <a:ext uri="{C183D7F6-B498-43B3-948B-1728B52AA6E4}">
                  <adec:decorative xmlns:adec="http://schemas.microsoft.com/office/drawing/2017/decorative" val="1"/>
                </a:ext>
              </a:extLst>
            </p:cNvPr>
            <p:cNvSpPr>
              <a:spLocks noChangeAspect="1"/>
            </p:cNvSpPr>
            <p:nvPr/>
          </p:nvSpPr>
          <p:spPr bwMode="auto">
            <a:xfrm>
              <a:off x="7364430" y="5679020"/>
              <a:ext cx="394694" cy="39469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45649" rIns="0"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113" name="arrow_11" descr="icon, cycle">
              <a:extLst>
                <a:ext uri="{FF2B5EF4-FFF2-40B4-BE49-F238E27FC236}">
                  <a16:creationId xmlns:a16="http://schemas.microsoft.com/office/drawing/2014/main" id="{492484E5-4664-2B38-A411-A80E4C93B49B}"/>
                </a:ext>
              </a:extLst>
            </p:cNvPr>
            <p:cNvSpPr>
              <a:spLocks noChangeAspect="1" noEditPoints="1"/>
            </p:cNvSpPr>
            <p:nvPr/>
          </p:nvSpPr>
          <p:spPr bwMode="auto">
            <a:xfrm>
              <a:off x="7476418" y="5787198"/>
              <a:ext cx="170717" cy="17833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p:spPr>
          <p:txBody>
            <a:bodyPr vert="horz" wrap="square" lIns="0" tIns="44821" rIns="0" bIns="44821"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gradFill>
                  <a:gsLst>
                    <a:gs pos="0">
                      <a:srgbClr val="505050"/>
                    </a:gs>
                    <a:gs pos="100000">
                      <a:srgbClr val="505050"/>
                    </a:gs>
                  </a:gsLst>
                  <a:lin ang="5400000" scaled="1"/>
                </a:gradFill>
                <a:effectLst/>
                <a:uLnTx/>
                <a:uFillTx/>
                <a:latin typeface="Helvetica"/>
                <a:ea typeface="+mn-ea"/>
                <a:cs typeface="+mn-cs"/>
              </a:endParaRPr>
            </a:p>
          </p:txBody>
        </p:sp>
      </p:grpSp>
      <p:grpSp>
        <p:nvGrpSpPr>
          <p:cNvPr id="26" name="Group 25">
            <a:extLst>
              <a:ext uri="{FF2B5EF4-FFF2-40B4-BE49-F238E27FC236}">
                <a16:creationId xmlns:a16="http://schemas.microsoft.com/office/drawing/2014/main" id="{7C50985A-8F10-F4B1-DA11-91D10D89B3DE}"/>
              </a:ext>
            </a:extLst>
          </p:cNvPr>
          <p:cNvGrpSpPr/>
          <p:nvPr/>
        </p:nvGrpSpPr>
        <p:grpSpPr>
          <a:xfrm>
            <a:off x="6880683" y="4270212"/>
            <a:ext cx="2969024" cy="492094"/>
            <a:chOff x="7364430" y="4328314"/>
            <a:chExt cx="2969024" cy="492094"/>
          </a:xfrm>
          <a:effectLst>
            <a:outerShdw blurRad="50800" dist="38100" dir="8100000" algn="tr" rotWithShape="0">
              <a:prstClr val="black">
                <a:alpha val="40000"/>
              </a:prstClr>
            </a:outerShdw>
          </a:effectLst>
        </p:grpSpPr>
        <p:sp>
          <p:nvSpPr>
            <p:cNvPr id="60" name="Rectangle: Rounded Corners 10">
              <a:extLst>
                <a:ext uri="{FF2B5EF4-FFF2-40B4-BE49-F238E27FC236}">
                  <a16:creationId xmlns:a16="http://schemas.microsoft.com/office/drawing/2014/main" id="{C2587411-2B7A-9972-091B-A0FD4E377A9B}"/>
                </a:ext>
              </a:extLst>
            </p:cNvPr>
            <p:cNvSpPr/>
            <p:nvPr/>
          </p:nvSpPr>
          <p:spPr bwMode="auto">
            <a:xfrm>
              <a:off x="7563251" y="4328314"/>
              <a:ext cx="2770203" cy="492094"/>
            </a:xfrm>
            <a:prstGeom prst="roundRect">
              <a:avLst>
                <a:gd name="adj" fmla="val 10057"/>
              </a:avLst>
            </a:prstGeom>
            <a:gradFill flip="none" rotWithShape="1">
              <a:gsLst>
                <a:gs pos="0">
                  <a:srgbClr val="F65567"/>
                </a:gs>
                <a:gs pos="20000">
                  <a:srgbClr val="AC35AF"/>
                </a:gs>
                <a:gs pos="62000">
                  <a:srgbClr val="0A6BBA"/>
                </a:gs>
                <a:gs pos="100000">
                  <a:srgbClr val="318581"/>
                </a:gs>
              </a:gsLst>
              <a:path path="circle">
                <a:fillToRect l="100000" t="100000"/>
              </a:path>
              <a:tileRect r="-100000" b="-100000"/>
            </a:gradFill>
            <a:ln w="28575">
              <a:noFill/>
            </a:ln>
            <a:effectLst/>
            <a:scene3d>
              <a:camera prst="orthographicFront"/>
              <a:lightRig rig="threePt" dir="t"/>
            </a:scene3d>
            <a:sp3d extrusionH="44450">
              <a:extrusionClr>
                <a:srgbClr val="EEEBE9"/>
              </a:extrusionClr>
              <a:contourClr>
                <a:srgbClr val="8E4BC8"/>
              </a:contourClr>
            </a:sp3d>
          </p:spPr>
          <p:style>
            <a:lnRef idx="2">
              <a:schemeClr val="accent1">
                <a:shade val="15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Open Sans"/>
                  <a:ea typeface="+mn-ea"/>
                  <a:cs typeface="+mn-cs"/>
                </a:rPr>
                <a:t>Security</a:t>
              </a:r>
            </a:p>
          </p:txBody>
        </p:sp>
        <p:sp>
          <p:nvSpPr>
            <p:cNvPr id="63" name="Oval 62">
              <a:extLst>
                <a:ext uri="{FF2B5EF4-FFF2-40B4-BE49-F238E27FC236}">
                  <a16:creationId xmlns:a16="http://schemas.microsoft.com/office/drawing/2014/main" id="{FA7D2627-FD48-C9E2-5DD9-59A0E8B6723B}"/>
                </a:ext>
                <a:ext uri="{C183D7F6-B498-43B3-948B-1728B52AA6E4}">
                  <adec:decorative xmlns:adec="http://schemas.microsoft.com/office/drawing/2017/decorative" val="1"/>
                </a:ext>
              </a:extLst>
            </p:cNvPr>
            <p:cNvSpPr>
              <a:spLocks noChangeAspect="1"/>
            </p:cNvSpPr>
            <p:nvPr/>
          </p:nvSpPr>
          <p:spPr bwMode="auto">
            <a:xfrm>
              <a:off x="7364430" y="4377014"/>
              <a:ext cx="394694" cy="39469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45649" rIns="0" bIns="45649" numCol="1" spcCol="0" rtlCol="0" fromWordArt="0" anchor="ctr" anchorCtr="0" forceAA="0" compatLnSpc="1">
              <a:prstTxWarp prst="textNoShape">
                <a:avLst/>
              </a:prstTxWarp>
              <a:noAutofit/>
            </a:bodyPr>
            <a:lstStyle/>
            <a:p>
              <a:pPr marL="0" marR="0" lvl="0" indent="0" algn="l" defTabSz="912971"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114" name="Graphic 11" descr="icon, lock ">
              <a:extLst>
                <a:ext uri="{FF2B5EF4-FFF2-40B4-BE49-F238E27FC236}">
                  <a16:creationId xmlns:a16="http://schemas.microsoft.com/office/drawing/2014/main" id="{FB3720D4-9960-6ADA-EBC5-72A1766C3578}"/>
                </a:ext>
              </a:extLst>
            </p:cNvPr>
            <p:cNvSpPr/>
            <p:nvPr/>
          </p:nvSpPr>
          <p:spPr>
            <a:xfrm>
              <a:off x="7484199" y="4463561"/>
              <a:ext cx="155157" cy="221600"/>
            </a:xfrm>
            <a:custGeom>
              <a:avLst/>
              <a:gdLst>
                <a:gd name="connsiteX0" fmla="*/ 318214 w 318214"/>
                <a:gd name="connsiteY0" fmla="*/ 454486 h 454486"/>
                <a:gd name="connsiteX1" fmla="*/ 0 w 318214"/>
                <a:gd name="connsiteY1" fmla="*/ 454486 h 454486"/>
                <a:gd name="connsiteX2" fmla="*/ 0 w 318214"/>
                <a:gd name="connsiteY2" fmla="*/ 212879 h 454486"/>
                <a:gd name="connsiteX3" fmla="*/ 318214 w 318214"/>
                <a:gd name="connsiteY3" fmla="*/ 212879 h 454486"/>
                <a:gd name="connsiteX4" fmla="*/ 318214 w 318214"/>
                <a:gd name="connsiteY4" fmla="*/ 454486 h 454486"/>
                <a:gd name="connsiteX5" fmla="*/ 318214 w 318214"/>
                <a:gd name="connsiteY5" fmla="*/ 454486 h 454486"/>
                <a:gd name="connsiteX6" fmla="*/ 318214 w 318214"/>
                <a:gd name="connsiteY6" fmla="*/ 454486 h 454486"/>
                <a:gd name="connsiteX7" fmla="*/ 261053 w 318214"/>
                <a:gd name="connsiteY7" fmla="*/ 213027 h 454486"/>
                <a:gd name="connsiteX8" fmla="*/ 261053 w 318214"/>
                <a:gd name="connsiteY8" fmla="*/ 101799 h 454486"/>
                <a:gd name="connsiteX9" fmla="*/ 161170 w 318214"/>
                <a:gd name="connsiteY9" fmla="*/ 0 h 454486"/>
                <a:gd name="connsiteX10" fmla="*/ 61286 w 318214"/>
                <a:gd name="connsiteY10" fmla="*/ 101652 h 454486"/>
                <a:gd name="connsiteX11" fmla="*/ 61286 w 318214"/>
                <a:gd name="connsiteY11" fmla="*/ 212879 h 454486"/>
                <a:gd name="connsiteX0" fmla="*/ 318214 w 318214"/>
                <a:gd name="connsiteY0" fmla="*/ 454486 h 454486"/>
                <a:gd name="connsiteX1" fmla="*/ 0 w 318214"/>
                <a:gd name="connsiteY1" fmla="*/ 454486 h 454486"/>
                <a:gd name="connsiteX2" fmla="*/ 0 w 318214"/>
                <a:gd name="connsiteY2" fmla="*/ 212879 h 454486"/>
                <a:gd name="connsiteX3" fmla="*/ 318214 w 318214"/>
                <a:gd name="connsiteY3" fmla="*/ 212879 h 454486"/>
                <a:gd name="connsiteX4" fmla="*/ 318214 w 318214"/>
                <a:gd name="connsiteY4" fmla="*/ 454486 h 454486"/>
                <a:gd name="connsiteX5" fmla="*/ 318214 w 318214"/>
                <a:gd name="connsiteY5" fmla="*/ 454486 h 454486"/>
                <a:gd name="connsiteX6" fmla="*/ 318214 w 318214"/>
                <a:gd name="connsiteY6" fmla="*/ 454486 h 454486"/>
                <a:gd name="connsiteX7" fmla="*/ 261053 w 318214"/>
                <a:gd name="connsiteY7" fmla="*/ 213027 h 454486"/>
                <a:gd name="connsiteX8" fmla="*/ 261053 w 318214"/>
                <a:gd name="connsiteY8" fmla="*/ 101799 h 454486"/>
                <a:gd name="connsiteX9" fmla="*/ 161170 w 318214"/>
                <a:gd name="connsiteY9" fmla="*/ 0 h 454486"/>
                <a:gd name="connsiteX10" fmla="*/ 61286 w 318214"/>
                <a:gd name="connsiteY10" fmla="*/ 101652 h 454486"/>
                <a:gd name="connsiteX11" fmla="*/ 61286 w 318214"/>
                <a:gd name="connsiteY11" fmla="*/ 212879 h 45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14" h="454486">
                  <a:moveTo>
                    <a:pt x="318214" y="454486"/>
                  </a:moveTo>
                  <a:lnTo>
                    <a:pt x="0" y="454486"/>
                  </a:lnTo>
                  <a:lnTo>
                    <a:pt x="0" y="212879"/>
                  </a:lnTo>
                  <a:lnTo>
                    <a:pt x="318214" y="212879"/>
                  </a:lnTo>
                  <a:lnTo>
                    <a:pt x="318214" y="454486"/>
                  </a:lnTo>
                  <a:lnTo>
                    <a:pt x="318214" y="454486"/>
                  </a:lnTo>
                  <a:lnTo>
                    <a:pt x="318214" y="454486"/>
                  </a:lnTo>
                  <a:close/>
                  <a:moveTo>
                    <a:pt x="261053" y="213027"/>
                  </a:moveTo>
                  <a:lnTo>
                    <a:pt x="261053" y="101799"/>
                  </a:lnTo>
                  <a:cubicBezTo>
                    <a:pt x="261053" y="46112"/>
                    <a:pt x="217152" y="0"/>
                    <a:pt x="161170" y="0"/>
                  </a:cubicBezTo>
                  <a:cubicBezTo>
                    <a:pt x="105187" y="0"/>
                    <a:pt x="61286" y="46112"/>
                    <a:pt x="61286" y="101652"/>
                  </a:cubicBezTo>
                  <a:lnTo>
                    <a:pt x="61286" y="21287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4821" rIns="0" bIns="44821"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gradFill>
                  <a:gsLst>
                    <a:gs pos="0">
                      <a:srgbClr val="505050"/>
                    </a:gs>
                    <a:gs pos="100000">
                      <a:srgbClr val="505050"/>
                    </a:gs>
                  </a:gsLst>
                </a:gradFill>
                <a:effectLst/>
                <a:uLnTx/>
                <a:uFillTx/>
                <a:latin typeface="Helvetica"/>
                <a:ea typeface="+mn-ea"/>
                <a:cs typeface="+mn-cs"/>
              </a:endParaRPr>
            </a:p>
          </p:txBody>
        </p:sp>
      </p:grpSp>
      <p:sp>
        <p:nvSpPr>
          <p:cNvPr id="9" name="Title 1">
            <a:extLst>
              <a:ext uri="{FF2B5EF4-FFF2-40B4-BE49-F238E27FC236}">
                <a16:creationId xmlns:a16="http://schemas.microsoft.com/office/drawing/2014/main" id="{A49F98E1-C783-C821-B233-6451D7815423}"/>
              </a:ext>
            </a:extLst>
          </p:cNvPr>
          <p:cNvSpPr txBox="1">
            <a:spLocks/>
          </p:cNvSpPr>
          <p:nvPr/>
        </p:nvSpPr>
        <p:spPr>
          <a:xfrm>
            <a:off x="722657" y="2236775"/>
            <a:ext cx="4942420" cy="1059686"/>
          </a:xfrm>
          <a:prstGeom prst="rect">
            <a:avLst/>
          </a:prstGeom>
          <a:noFill/>
          <a:ln>
            <a:noFill/>
          </a:ln>
        </p:spPr>
        <p:txBody>
          <a:bodyPr spcFirstLastPara="1" wrap="square" lIns="0" tIns="0" rIns="0" bIns="0" anchor="ctr" anchorCtr="0">
            <a:noAutofit/>
          </a:bodyPr>
          <a:lstStyle>
            <a:lvl1pPr algn="l" defTabSz="914377" rtl="0" eaLnBrk="1" latinLnBrk="0" hangingPunct="1">
              <a:lnSpc>
                <a:spcPct val="90000"/>
              </a:lnSpc>
              <a:spcBef>
                <a:spcPct val="0"/>
              </a:spcBef>
              <a:buNone/>
              <a:defRPr lang="en-US" sz="4000" b="1" i="0" u="none" strike="noStrike" kern="1200" cap="none">
                <a:solidFill>
                  <a:schemeClr val="lt1"/>
                </a:solidFill>
                <a:latin typeface="+mn-lt"/>
                <a:ea typeface="+mj-ea"/>
                <a:cs typeface="+mj-cs"/>
                <a:sym typeface="Arial"/>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srgbClr val="FFFFFF"/>
                </a:solidFill>
                <a:effectLst/>
                <a:uLnTx/>
                <a:uFillTx/>
                <a:latin typeface="Open Sans"/>
                <a:ea typeface="+mj-ea"/>
                <a:cs typeface="+mj-cs"/>
                <a:sym typeface="Arial"/>
              </a:rPr>
              <a:t>The next evolution of GitHub Copilot</a:t>
            </a:r>
          </a:p>
        </p:txBody>
      </p:sp>
      <p:sp>
        <p:nvSpPr>
          <p:cNvPr id="12" name="TextBox 11">
            <a:extLst>
              <a:ext uri="{FF2B5EF4-FFF2-40B4-BE49-F238E27FC236}">
                <a16:creationId xmlns:a16="http://schemas.microsoft.com/office/drawing/2014/main" id="{3A01B5E5-82CD-09AC-5EA6-DD81FE3618C7}"/>
              </a:ext>
            </a:extLst>
          </p:cNvPr>
          <p:cNvSpPr txBox="1"/>
          <p:nvPr/>
        </p:nvSpPr>
        <p:spPr>
          <a:xfrm>
            <a:off x="722658" y="3420895"/>
            <a:ext cx="4847826" cy="1200329"/>
          </a:xfrm>
          <a:prstGeom prst="rect">
            <a:avLst/>
          </a:prstGeom>
          <a:noFill/>
        </p:spPr>
        <p:txBody>
          <a:bodyPr wrap="squar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Segoe UI Semibold"/>
                <a:ea typeface="+mn-ea"/>
                <a:cs typeface="+mn-cs"/>
                <a:sym typeface="Arial"/>
              </a:rPr>
              <a:t>New agents help solve real-world problems throughout the software lifecycle</a:t>
            </a:r>
          </a:p>
        </p:txBody>
      </p:sp>
    </p:spTree>
    <p:extLst>
      <p:ext uri="{BB962C8B-B14F-4D97-AF65-F5344CB8AC3E}">
        <p14:creationId xmlns:p14="http://schemas.microsoft.com/office/powerpoint/2010/main" val="3397882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413DB-C75D-FF5C-86B3-AADA6FA5792B}"/>
              </a:ext>
            </a:extLst>
          </p:cNvPr>
          <p:cNvSpPr>
            <a:spLocks noGrp="1"/>
          </p:cNvSpPr>
          <p:nvPr>
            <p:ph type="title"/>
          </p:nvPr>
        </p:nvSpPr>
        <p:spPr/>
        <p:txBody>
          <a:bodyPr/>
          <a:lstStyle/>
          <a:p>
            <a:r>
              <a:rPr lang="en-US"/>
              <a:t>Agent Mode</a:t>
            </a:r>
          </a:p>
        </p:txBody>
      </p:sp>
      <p:sp>
        <p:nvSpPr>
          <p:cNvPr id="3" name="Rounded Rectangle 4">
            <a:extLst>
              <a:ext uri="{FF2B5EF4-FFF2-40B4-BE49-F238E27FC236}">
                <a16:creationId xmlns:a16="http://schemas.microsoft.com/office/drawing/2014/main" id="{D0CEACA8-D7E0-DD98-226E-CA3227F6135C}"/>
              </a:ext>
              <a:ext uri="{C183D7F6-B498-43B3-948B-1728B52AA6E4}">
                <adec:decorative xmlns:adec="http://schemas.microsoft.com/office/drawing/2017/decorative" val="1"/>
              </a:ext>
            </a:extLst>
          </p:cNvPr>
          <p:cNvSpPr/>
          <p:nvPr/>
        </p:nvSpPr>
        <p:spPr bwMode="auto">
          <a:xfrm>
            <a:off x="6519845" y="1310552"/>
            <a:ext cx="6279082" cy="475336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2" tIns="68571" rIns="137142" bIns="109714" numCol="1" spcCol="0" rtlCol="0" fromWordArt="0" anchor="t" anchorCtr="0" forceAA="0" compatLnSpc="1">
            <a:prstTxWarp prst="textNoShape">
              <a:avLst/>
            </a:prstTxWarp>
            <a:noAutofit/>
          </a:bodyPr>
          <a:lstStyle/>
          <a:p>
            <a:pPr marL="0" marR="0" lvl="0" indent="0" algn="l" defTabSz="69921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4B760A3E-DEED-76A1-9727-913782379440}"/>
              </a:ext>
            </a:extLst>
          </p:cNvPr>
          <p:cNvSpPr/>
          <p:nvPr/>
        </p:nvSpPr>
        <p:spPr>
          <a:xfrm>
            <a:off x="733764" y="1459180"/>
            <a:ext cx="5362236" cy="985474"/>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Open Sans SemiBold"/>
                <a:ea typeface="+mn-ea"/>
                <a:cs typeface="+mn-cs"/>
              </a:rPr>
              <a:t>Supercharge the AI-assisted coding experience directly in Visual Studio</a:t>
            </a:r>
          </a:p>
        </p:txBody>
      </p:sp>
      <p:grpSp>
        <p:nvGrpSpPr>
          <p:cNvPr id="22" name="Group 21">
            <a:extLst>
              <a:ext uri="{FF2B5EF4-FFF2-40B4-BE49-F238E27FC236}">
                <a16:creationId xmlns:a16="http://schemas.microsoft.com/office/drawing/2014/main" id="{DF031B4E-0731-F992-E144-E662726BE798}"/>
              </a:ext>
            </a:extLst>
          </p:cNvPr>
          <p:cNvGrpSpPr/>
          <p:nvPr/>
        </p:nvGrpSpPr>
        <p:grpSpPr>
          <a:xfrm>
            <a:off x="733764" y="2448086"/>
            <a:ext cx="5598123" cy="745477"/>
            <a:chOff x="733764" y="2768534"/>
            <a:chExt cx="5598123" cy="745477"/>
          </a:xfrm>
        </p:grpSpPr>
        <p:sp>
          <p:nvSpPr>
            <p:cNvPr id="13" name="Rectangle 12">
              <a:extLst>
                <a:ext uri="{FF2B5EF4-FFF2-40B4-BE49-F238E27FC236}">
                  <a16:creationId xmlns:a16="http://schemas.microsoft.com/office/drawing/2014/main" id="{80C765D7-36B8-C495-83A6-D21ECDF12ECB}"/>
                </a:ext>
              </a:extLst>
            </p:cNvPr>
            <p:cNvSpPr/>
            <p:nvPr/>
          </p:nvSpPr>
          <p:spPr>
            <a:xfrm>
              <a:off x="1098989" y="2768534"/>
              <a:ext cx="5232898"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mn-ea"/>
                  <a:cs typeface="Segoe UI" panose="020B0502040204020203" pitchFamily="34" charset="0"/>
                </a:rPr>
                <a:t>Expand your AI capabilities beyond autocomplete by assigning multi-step coding tasks directly from your IDE</a:t>
              </a:r>
            </a:p>
          </p:txBody>
        </p:sp>
        <p:grpSp>
          <p:nvGrpSpPr>
            <p:cNvPr id="10" name="Group 9">
              <a:extLst>
                <a:ext uri="{FF2B5EF4-FFF2-40B4-BE49-F238E27FC236}">
                  <a16:creationId xmlns:a16="http://schemas.microsoft.com/office/drawing/2014/main" id="{629382C3-D8C1-3AC4-2E31-B7B1A22B4899}"/>
                </a:ext>
                <a:ext uri="{C183D7F6-B498-43B3-948B-1728B52AA6E4}">
                  <adec:decorative xmlns:adec="http://schemas.microsoft.com/office/drawing/2017/decorative" val="1"/>
                </a:ext>
              </a:extLst>
            </p:cNvPr>
            <p:cNvGrpSpPr/>
            <p:nvPr/>
          </p:nvGrpSpPr>
          <p:grpSpPr>
            <a:xfrm>
              <a:off x="733764" y="3017901"/>
              <a:ext cx="246742" cy="246742"/>
              <a:chOff x="566793" y="5267700"/>
              <a:chExt cx="246742" cy="246742"/>
            </a:xfrm>
          </p:grpSpPr>
          <p:sp>
            <p:nvSpPr>
              <p:cNvPr id="11" name="Oval 10">
                <a:extLst>
                  <a:ext uri="{FF2B5EF4-FFF2-40B4-BE49-F238E27FC236}">
                    <a16:creationId xmlns:a16="http://schemas.microsoft.com/office/drawing/2014/main" id="{ABC93618-CE0B-0D22-7AB8-DB5E61730317}"/>
                  </a:ext>
                </a:extLst>
              </p:cNvPr>
              <p:cNvSpPr/>
              <p:nvPr/>
            </p:nvSpPr>
            <p:spPr bwMode="auto">
              <a:xfrm>
                <a:off x="566793" y="526770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Open Sans"/>
                  <a:ea typeface="+mn-ea"/>
                  <a:cs typeface="+mn-cs"/>
                </a:endParaRPr>
              </a:p>
            </p:txBody>
          </p:sp>
          <p:sp>
            <p:nvSpPr>
              <p:cNvPr id="12" name="Half Frame 11">
                <a:extLst>
                  <a:ext uri="{FF2B5EF4-FFF2-40B4-BE49-F238E27FC236}">
                    <a16:creationId xmlns:a16="http://schemas.microsoft.com/office/drawing/2014/main" id="{1A60A935-30B6-FFD4-C902-1ADD8D098A4F}"/>
                  </a:ext>
                </a:extLst>
              </p:cNvPr>
              <p:cNvSpPr/>
              <p:nvPr/>
            </p:nvSpPr>
            <p:spPr bwMode="auto">
              <a:xfrm rot="8100000">
                <a:off x="600879" y="533603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a:ea typeface="Segoe UI" pitchFamily="34" charset="0"/>
                  <a:cs typeface="Segoe UI" pitchFamily="34" charset="0"/>
                </a:endParaRPr>
              </a:p>
            </p:txBody>
          </p:sp>
        </p:grpSp>
      </p:grpSp>
      <p:grpSp>
        <p:nvGrpSpPr>
          <p:cNvPr id="23" name="Group 22">
            <a:extLst>
              <a:ext uri="{FF2B5EF4-FFF2-40B4-BE49-F238E27FC236}">
                <a16:creationId xmlns:a16="http://schemas.microsoft.com/office/drawing/2014/main" id="{A1E35101-4CCC-B5F5-C533-F29A7FB1D3F8}"/>
              </a:ext>
            </a:extLst>
          </p:cNvPr>
          <p:cNvGrpSpPr/>
          <p:nvPr/>
        </p:nvGrpSpPr>
        <p:grpSpPr>
          <a:xfrm>
            <a:off x="733764" y="3404870"/>
            <a:ext cx="5498699" cy="745477"/>
            <a:chOff x="733764" y="3813844"/>
            <a:chExt cx="5498699" cy="745477"/>
          </a:xfrm>
        </p:grpSpPr>
        <p:sp>
          <p:nvSpPr>
            <p:cNvPr id="6" name="Rectangle 5">
              <a:extLst>
                <a:ext uri="{FF2B5EF4-FFF2-40B4-BE49-F238E27FC236}">
                  <a16:creationId xmlns:a16="http://schemas.microsoft.com/office/drawing/2014/main" id="{E3A39604-08AD-5857-6A20-337A6FD43022}"/>
                </a:ext>
              </a:extLst>
            </p:cNvPr>
            <p:cNvSpPr/>
            <p:nvPr/>
          </p:nvSpPr>
          <p:spPr>
            <a:xfrm>
              <a:off x="1098989" y="3813844"/>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mn-ea"/>
                  <a:cs typeface="Segoe UI" panose="020B0502040204020203" pitchFamily="34" charset="0"/>
                </a:rPr>
                <a:t>Leverage an AI-powered peer programmer that can build new features, refactor legacy code, and heal itself when things break</a:t>
              </a:r>
            </a:p>
          </p:txBody>
        </p:sp>
        <p:grpSp>
          <p:nvGrpSpPr>
            <p:cNvPr id="7" name="Group 6">
              <a:extLst>
                <a:ext uri="{FF2B5EF4-FFF2-40B4-BE49-F238E27FC236}">
                  <a16:creationId xmlns:a16="http://schemas.microsoft.com/office/drawing/2014/main" id="{2FC68E31-9EB3-2A1A-6A02-8B54F56AA80A}"/>
                </a:ext>
                <a:ext uri="{C183D7F6-B498-43B3-948B-1728B52AA6E4}">
                  <adec:decorative xmlns:adec="http://schemas.microsoft.com/office/drawing/2017/decorative" val="1"/>
                </a:ext>
              </a:extLst>
            </p:cNvPr>
            <p:cNvGrpSpPr/>
            <p:nvPr/>
          </p:nvGrpSpPr>
          <p:grpSpPr>
            <a:xfrm>
              <a:off x="733764" y="4063211"/>
              <a:ext cx="246742" cy="246742"/>
              <a:chOff x="566793" y="3208401"/>
              <a:chExt cx="246742" cy="246742"/>
            </a:xfrm>
          </p:grpSpPr>
          <p:sp>
            <p:nvSpPr>
              <p:cNvPr id="8" name="Oval 7">
                <a:extLst>
                  <a:ext uri="{FF2B5EF4-FFF2-40B4-BE49-F238E27FC236}">
                    <a16:creationId xmlns:a16="http://schemas.microsoft.com/office/drawing/2014/main" id="{4403E5CE-2A6A-EF52-09E1-2E185FD89A0C}"/>
                  </a:ext>
                </a:extLst>
              </p:cNvPr>
              <p:cNvSpPr/>
              <p:nvPr/>
            </p:nvSpPr>
            <p:spPr bwMode="auto">
              <a:xfrm>
                <a:off x="566793" y="3208401"/>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Open Sans"/>
                  <a:ea typeface="+mn-ea"/>
                  <a:cs typeface="+mn-cs"/>
                </a:endParaRPr>
              </a:p>
            </p:txBody>
          </p:sp>
          <p:sp>
            <p:nvSpPr>
              <p:cNvPr id="9" name="Half Frame 8">
                <a:extLst>
                  <a:ext uri="{FF2B5EF4-FFF2-40B4-BE49-F238E27FC236}">
                    <a16:creationId xmlns:a16="http://schemas.microsoft.com/office/drawing/2014/main" id="{170915D3-340C-D39D-BC0C-6C5B250442D7}"/>
                  </a:ext>
                </a:extLst>
              </p:cNvPr>
              <p:cNvSpPr/>
              <p:nvPr/>
            </p:nvSpPr>
            <p:spPr bwMode="auto">
              <a:xfrm rot="8100000">
                <a:off x="600879" y="327673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DD714995-E8B8-208A-42EC-958A67587E21}"/>
              </a:ext>
            </a:extLst>
          </p:cNvPr>
          <p:cNvGrpSpPr/>
          <p:nvPr/>
        </p:nvGrpSpPr>
        <p:grpSpPr>
          <a:xfrm>
            <a:off x="733764" y="4361654"/>
            <a:ext cx="5498699" cy="745477"/>
            <a:chOff x="733764" y="4486415"/>
            <a:chExt cx="5498699" cy="745477"/>
          </a:xfrm>
        </p:grpSpPr>
        <p:grpSp>
          <p:nvGrpSpPr>
            <p:cNvPr id="16" name="Group 15">
              <a:extLst>
                <a:ext uri="{FF2B5EF4-FFF2-40B4-BE49-F238E27FC236}">
                  <a16:creationId xmlns:a16="http://schemas.microsoft.com/office/drawing/2014/main" id="{8F24A45A-5053-6C68-D23F-754100737C2C}"/>
                </a:ext>
                <a:ext uri="{C183D7F6-B498-43B3-948B-1728B52AA6E4}">
                  <adec:decorative xmlns:adec="http://schemas.microsoft.com/office/drawing/2017/decorative" val="1"/>
                </a:ext>
              </a:extLst>
            </p:cNvPr>
            <p:cNvGrpSpPr/>
            <p:nvPr/>
          </p:nvGrpSpPr>
          <p:grpSpPr>
            <a:xfrm>
              <a:off x="733764" y="4735782"/>
              <a:ext cx="246742" cy="246742"/>
              <a:chOff x="566793" y="4238050"/>
              <a:chExt cx="246742" cy="246742"/>
            </a:xfrm>
          </p:grpSpPr>
          <p:sp>
            <p:nvSpPr>
              <p:cNvPr id="17" name="Oval 16">
                <a:extLst>
                  <a:ext uri="{FF2B5EF4-FFF2-40B4-BE49-F238E27FC236}">
                    <a16:creationId xmlns:a16="http://schemas.microsoft.com/office/drawing/2014/main" id="{DB4A3A17-6CB9-7B77-D250-4298EEF7CD67}"/>
                  </a:ext>
                </a:extLst>
              </p:cNvPr>
              <p:cNvSpPr/>
              <p:nvPr/>
            </p:nvSpPr>
            <p:spPr bwMode="auto">
              <a:xfrm>
                <a:off x="566793" y="423805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Open Sans"/>
                  <a:ea typeface="+mn-ea"/>
                  <a:cs typeface="+mn-cs"/>
                </a:endParaRPr>
              </a:p>
            </p:txBody>
          </p:sp>
          <p:sp>
            <p:nvSpPr>
              <p:cNvPr id="18" name="Half Frame 17">
                <a:extLst>
                  <a:ext uri="{FF2B5EF4-FFF2-40B4-BE49-F238E27FC236}">
                    <a16:creationId xmlns:a16="http://schemas.microsoft.com/office/drawing/2014/main" id="{C8FC4113-0168-22A1-5171-8736C0853D51}"/>
                  </a:ext>
                </a:extLst>
              </p:cNvPr>
              <p:cNvSpPr/>
              <p:nvPr/>
            </p:nvSpPr>
            <p:spPr bwMode="auto">
              <a:xfrm rot="8100000">
                <a:off x="600879" y="430638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a:ea typeface="Segoe UI" pitchFamily="34" charset="0"/>
                  <a:cs typeface="Segoe UI" pitchFamily="34" charset="0"/>
                </a:endParaRPr>
              </a:p>
            </p:txBody>
          </p:sp>
        </p:grpSp>
        <p:sp>
          <p:nvSpPr>
            <p:cNvPr id="19" name="Rectangle 18">
              <a:extLst>
                <a:ext uri="{FF2B5EF4-FFF2-40B4-BE49-F238E27FC236}">
                  <a16:creationId xmlns:a16="http://schemas.microsoft.com/office/drawing/2014/main" id="{FCC07C59-BA5A-81E4-69EE-B83505686547}"/>
                </a:ext>
              </a:extLst>
            </p:cNvPr>
            <p:cNvSpPr/>
            <p:nvPr/>
          </p:nvSpPr>
          <p:spPr>
            <a:xfrm>
              <a:off x="1098989" y="4486415"/>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mn-ea"/>
                  <a:cs typeface="Segoe UI" panose="020B0502040204020203" pitchFamily="34" charset="0"/>
                </a:rPr>
                <a:t>Analyze a codebase, edit files, run tests, fix errors, and suggest terminal commands—all from a single prompt</a:t>
              </a:r>
            </a:p>
          </p:txBody>
        </p:sp>
      </p:grpSp>
      <p:grpSp>
        <p:nvGrpSpPr>
          <p:cNvPr id="34" name="Group 33">
            <a:extLst>
              <a:ext uri="{FF2B5EF4-FFF2-40B4-BE49-F238E27FC236}">
                <a16:creationId xmlns:a16="http://schemas.microsoft.com/office/drawing/2014/main" id="{5CB29193-55F2-BF06-FEA8-F977F9C54EB6}"/>
              </a:ext>
              <a:ext uri="{C183D7F6-B498-43B3-948B-1728B52AA6E4}">
                <adec:decorative xmlns:adec="http://schemas.microsoft.com/office/drawing/2017/decorative" val="1"/>
              </a:ext>
            </a:extLst>
          </p:cNvPr>
          <p:cNvGrpSpPr/>
          <p:nvPr/>
        </p:nvGrpSpPr>
        <p:grpSpPr>
          <a:xfrm>
            <a:off x="575296" y="142131"/>
            <a:ext cx="1485531" cy="297916"/>
            <a:chOff x="655921" y="48875"/>
            <a:chExt cx="2074027" cy="415936"/>
          </a:xfrm>
        </p:grpSpPr>
        <p:sp>
          <p:nvSpPr>
            <p:cNvPr id="35" name="Rounded Rectangle 48">
              <a:extLst>
                <a:ext uri="{FF2B5EF4-FFF2-40B4-BE49-F238E27FC236}">
                  <a16:creationId xmlns:a16="http://schemas.microsoft.com/office/drawing/2014/main" id="{34F250EE-9DB2-BFDC-82E0-197AECDED604}"/>
                </a:ext>
              </a:extLst>
            </p:cNvPr>
            <p:cNvSpPr/>
            <p:nvPr/>
          </p:nvSpPr>
          <p:spPr>
            <a:xfrm>
              <a:off x="655921" y="48875"/>
              <a:ext cx="2074027" cy="415936"/>
            </a:xfrm>
            <a:prstGeom prst="roundRect">
              <a:avLst>
                <a:gd name="adj" fmla="val 50000"/>
              </a:avLst>
            </a:prstGeom>
            <a:noFill/>
            <a:ln w="12700">
              <a:gradFill>
                <a:gsLst>
                  <a:gs pos="3000">
                    <a:schemeClr val="accent1">
                      <a:lumMod val="45000"/>
                      <a:lumOff val="55000"/>
                    </a:schemeClr>
                  </a:gs>
                  <a:gs pos="59000">
                    <a:schemeClr val="accent1">
                      <a:lumMod val="45000"/>
                      <a:lumOff val="55000"/>
                    </a:schemeClr>
                  </a:gs>
                  <a:gs pos="89000">
                    <a:srgbClr val="6ABE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ona Sans" pitchFamily="2" charset="77"/>
                  <a:ea typeface="+mn-ea"/>
                  <a:cs typeface="+mn-cs"/>
                </a:rPr>
                <a:t>          </a:t>
              </a:r>
              <a:r>
                <a:rPr kumimoji="0" lang="en-US" sz="1100" b="1" i="0" u="none" strike="noStrike" kern="1200" cap="none" spc="0" normalizeH="0" baseline="0" noProof="0">
                  <a:ln>
                    <a:noFill/>
                  </a:ln>
                  <a:solidFill>
                    <a:srgbClr val="D502AA">
                      <a:lumMod val="40000"/>
                      <a:lumOff val="60000"/>
                    </a:srgbClr>
                  </a:solidFill>
                  <a:effectLst/>
                  <a:uLnTx/>
                  <a:uFillTx/>
                  <a:latin typeface="Mona Sans" pitchFamily="2" charset="77"/>
                  <a:ea typeface="+mn-ea"/>
                  <a:cs typeface="+mn-cs"/>
                </a:rPr>
                <a:t>GitHub Copilot</a:t>
              </a:r>
            </a:p>
          </p:txBody>
        </p:sp>
        <p:sp>
          <p:nvSpPr>
            <p:cNvPr id="36" name="Google Shape;1677;p69">
              <a:extLst>
                <a:ext uri="{FF2B5EF4-FFF2-40B4-BE49-F238E27FC236}">
                  <a16:creationId xmlns:a16="http://schemas.microsoft.com/office/drawing/2014/main" id="{32ACFAA4-05F9-49A4-D373-6D28EFC738F5}"/>
                </a:ext>
              </a:extLst>
            </p:cNvPr>
            <p:cNvSpPr/>
            <p:nvPr/>
          </p:nvSpPr>
          <p:spPr>
            <a:xfrm>
              <a:off x="813535" y="166893"/>
              <a:ext cx="214515" cy="179899"/>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solidFill>
              <a:schemeClr val="tx2"/>
            </a:solidFill>
            <a:ln>
              <a:noFill/>
            </a:ln>
          </p:spPr>
          <p:txBody>
            <a:bodyPr spcFirstLastPara="1" wrap="square" lIns="149310" tIns="149310" rIns="149310" bIns="14931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Mona Sans" pitchFamily="2" charset="77"/>
                <a:ea typeface="+mn-ea"/>
                <a:cs typeface="+mn-cs"/>
              </a:endParaRPr>
            </a:p>
          </p:txBody>
        </p:sp>
      </p:grpSp>
      <p:grpSp>
        <p:nvGrpSpPr>
          <p:cNvPr id="25" name="Group 24">
            <a:extLst>
              <a:ext uri="{FF2B5EF4-FFF2-40B4-BE49-F238E27FC236}">
                <a16:creationId xmlns:a16="http://schemas.microsoft.com/office/drawing/2014/main" id="{C5EC4782-3E8B-C12D-3BDD-00BBF2986CD8}"/>
              </a:ext>
            </a:extLst>
          </p:cNvPr>
          <p:cNvGrpSpPr/>
          <p:nvPr/>
        </p:nvGrpSpPr>
        <p:grpSpPr>
          <a:xfrm>
            <a:off x="733764" y="5318438"/>
            <a:ext cx="5498699" cy="745477"/>
            <a:chOff x="733764" y="5318438"/>
            <a:chExt cx="5498699" cy="745477"/>
          </a:xfrm>
        </p:grpSpPr>
        <p:grpSp>
          <p:nvGrpSpPr>
            <p:cNvPr id="5" name="Group 4">
              <a:extLst>
                <a:ext uri="{FF2B5EF4-FFF2-40B4-BE49-F238E27FC236}">
                  <a16:creationId xmlns:a16="http://schemas.microsoft.com/office/drawing/2014/main" id="{3E7117A4-1EE4-CBE3-F4F8-9F00BC8DDCB9}"/>
                </a:ext>
                <a:ext uri="{C183D7F6-B498-43B3-948B-1728B52AA6E4}">
                  <adec:decorative xmlns:adec="http://schemas.microsoft.com/office/drawing/2017/decorative" val="1"/>
                </a:ext>
              </a:extLst>
            </p:cNvPr>
            <p:cNvGrpSpPr/>
            <p:nvPr/>
          </p:nvGrpSpPr>
          <p:grpSpPr>
            <a:xfrm>
              <a:off x="733764" y="5567805"/>
              <a:ext cx="246742" cy="246742"/>
              <a:chOff x="566793" y="4238050"/>
              <a:chExt cx="246742" cy="246742"/>
            </a:xfrm>
          </p:grpSpPr>
          <p:sp>
            <p:nvSpPr>
              <p:cNvPr id="15" name="Oval 14">
                <a:extLst>
                  <a:ext uri="{FF2B5EF4-FFF2-40B4-BE49-F238E27FC236}">
                    <a16:creationId xmlns:a16="http://schemas.microsoft.com/office/drawing/2014/main" id="{1D280063-F2E4-B43D-C89D-C95483190343}"/>
                  </a:ext>
                </a:extLst>
              </p:cNvPr>
              <p:cNvSpPr/>
              <p:nvPr/>
            </p:nvSpPr>
            <p:spPr bwMode="auto">
              <a:xfrm>
                <a:off x="566793" y="423805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Open Sans"/>
                  <a:ea typeface="+mn-ea"/>
                  <a:cs typeface="+mn-cs"/>
                </a:endParaRPr>
              </a:p>
            </p:txBody>
          </p:sp>
          <p:sp>
            <p:nvSpPr>
              <p:cNvPr id="20" name="Half Frame 19">
                <a:extLst>
                  <a:ext uri="{FF2B5EF4-FFF2-40B4-BE49-F238E27FC236}">
                    <a16:creationId xmlns:a16="http://schemas.microsoft.com/office/drawing/2014/main" id="{E9FB71E1-8554-A63D-C871-493F19C10BA1}"/>
                  </a:ext>
                </a:extLst>
              </p:cNvPr>
              <p:cNvSpPr/>
              <p:nvPr/>
            </p:nvSpPr>
            <p:spPr bwMode="auto">
              <a:xfrm rot="8100000">
                <a:off x="600879" y="430638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a:ea typeface="Segoe UI" pitchFamily="34" charset="0"/>
                  <a:cs typeface="Segoe UI" pitchFamily="34" charset="0"/>
                </a:endParaRPr>
              </a:p>
            </p:txBody>
          </p:sp>
        </p:grpSp>
        <p:sp>
          <p:nvSpPr>
            <p:cNvPr id="21" name="Rectangle 20">
              <a:extLst>
                <a:ext uri="{FF2B5EF4-FFF2-40B4-BE49-F238E27FC236}">
                  <a16:creationId xmlns:a16="http://schemas.microsoft.com/office/drawing/2014/main" id="{6BEA4243-A64D-C2F7-629E-43ACC325852A}"/>
                </a:ext>
              </a:extLst>
            </p:cNvPr>
            <p:cNvSpPr/>
            <p:nvPr/>
          </p:nvSpPr>
          <p:spPr>
            <a:xfrm>
              <a:off x="1098989" y="5318438"/>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mn-ea"/>
                  <a:cs typeface="Segoe UI" panose="020B0502040204020203" pitchFamily="34" charset="0"/>
                </a:rPr>
                <a:t>Use agent mode in the IDE of your choice with support for Visual Studio and Visual Studio Code + more</a:t>
              </a:r>
            </a:p>
          </p:txBody>
        </p:sp>
      </p:grpSp>
      <p:pic>
        <p:nvPicPr>
          <p:cNvPr id="31" name="Picture 30">
            <a:extLst>
              <a:ext uri="{FF2B5EF4-FFF2-40B4-BE49-F238E27FC236}">
                <a16:creationId xmlns:a16="http://schemas.microsoft.com/office/drawing/2014/main" id="{C1B876F1-8181-4045-5FB4-E0575A6674BA}"/>
              </a:ext>
            </a:extLst>
          </p:cNvPr>
          <p:cNvPicPr>
            <a:picLocks noChangeAspect="1"/>
          </p:cNvPicPr>
          <p:nvPr/>
        </p:nvPicPr>
        <p:blipFill>
          <a:blip r:embed="rId3"/>
          <a:stretch>
            <a:fillRect/>
          </a:stretch>
        </p:blipFill>
        <p:spPr>
          <a:xfrm>
            <a:off x="6619269" y="1377815"/>
            <a:ext cx="8255830" cy="4643904"/>
          </a:xfrm>
          <a:prstGeom prst="rect">
            <a:avLst/>
          </a:prstGeom>
        </p:spPr>
      </p:pic>
    </p:spTree>
    <p:extLst>
      <p:ext uri="{BB962C8B-B14F-4D97-AF65-F5344CB8AC3E}">
        <p14:creationId xmlns:p14="http://schemas.microsoft.com/office/powerpoint/2010/main" val="234794766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6E72-C16A-8981-8BD9-1137710529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8BFA40-CF6F-9A50-BE4C-16C88A50902D}"/>
              </a:ext>
            </a:extLst>
          </p:cNvPr>
          <p:cNvSpPr>
            <a:spLocks noGrp="1"/>
          </p:cNvSpPr>
          <p:nvPr>
            <p:ph type="title"/>
          </p:nvPr>
        </p:nvSpPr>
        <p:spPr/>
        <p:txBody>
          <a:bodyPr/>
          <a:lstStyle/>
          <a:p>
            <a:r>
              <a:rPr lang="en-US"/>
              <a:t>Copilot Vision</a:t>
            </a:r>
          </a:p>
        </p:txBody>
      </p:sp>
      <p:sp>
        <p:nvSpPr>
          <p:cNvPr id="4" name="Rectangle 3">
            <a:extLst>
              <a:ext uri="{FF2B5EF4-FFF2-40B4-BE49-F238E27FC236}">
                <a16:creationId xmlns:a16="http://schemas.microsoft.com/office/drawing/2014/main" id="{E9D2AD0D-7851-6366-1D65-07D5112A0CA9}"/>
              </a:ext>
            </a:extLst>
          </p:cNvPr>
          <p:cNvSpPr/>
          <p:nvPr/>
        </p:nvSpPr>
        <p:spPr>
          <a:xfrm>
            <a:off x="733764" y="1459180"/>
            <a:ext cx="5362236" cy="985474"/>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Open Sans SemiBold"/>
                <a:ea typeface="+mn-ea"/>
                <a:cs typeface="+mn-cs"/>
              </a:rPr>
              <a:t>Illustrate your context with images instead of text in Visual Studio</a:t>
            </a:r>
          </a:p>
        </p:txBody>
      </p:sp>
      <p:grpSp>
        <p:nvGrpSpPr>
          <p:cNvPr id="22" name="Group 21">
            <a:extLst>
              <a:ext uri="{FF2B5EF4-FFF2-40B4-BE49-F238E27FC236}">
                <a16:creationId xmlns:a16="http://schemas.microsoft.com/office/drawing/2014/main" id="{D9604800-E810-F6B5-AE01-FF482D7363E5}"/>
              </a:ext>
            </a:extLst>
          </p:cNvPr>
          <p:cNvGrpSpPr/>
          <p:nvPr/>
        </p:nvGrpSpPr>
        <p:grpSpPr>
          <a:xfrm>
            <a:off x="733764" y="2448086"/>
            <a:ext cx="5598123" cy="745477"/>
            <a:chOff x="733764" y="2768534"/>
            <a:chExt cx="5598123" cy="745477"/>
          </a:xfrm>
        </p:grpSpPr>
        <p:sp>
          <p:nvSpPr>
            <p:cNvPr id="13" name="Rectangle 12">
              <a:extLst>
                <a:ext uri="{FF2B5EF4-FFF2-40B4-BE49-F238E27FC236}">
                  <a16:creationId xmlns:a16="http://schemas.microsoft.com/office/drawing/2014/main" id="{F5CDC7C3-33A9-C6B7-B7C5-BD8ED05D0B60}"/>
                </a:ext>
              </a:extLst>
            </p:cNvPr>
            <p:cNvSpPr/>
            <p:nvPr/>
          </p:nvSpPr>
          <p:spPr>
            <a:xfrm>
              <a:off x="1098989" y="2768534"/>
              <a:ext cx="5232898"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Open Sans"/>
                  <a:cs typeface="Open Sans"/>
                </a:rPr>
                <a:t>Copilot interprets UI designs and specs, r</a:t>
              </a:r>
              <a:r>
                <a:rPr kumimoji="0" lang="en-US" sz="1600" b="0" i="0" u="none" strike="noStrike" kern="1200" cap="none" spc="0" normalizeH="0" baseline="0" noProof="0">
                  <a:ln>
                    <a:noFill/>
                  </a:ln>
                  <a:solidFill>
                    <a:srgbClr val="FFFFFF"/>
                  </a:solidFill>
                  <a:effectLst/>
                  <a:uLnTx/>
                  <a:uFillTx/>
                  <a:latin typeface="Open Sans"/>
                  <a:ea typeface="Open Sans"/>
                  <a:cs typeface="Open Sans"/>
                  <a:sym typeface="Wingdings" panose="05000000000000000000" pitchFamily="2" charset="2"/>
                </a:rPr>
                <a:t>edlines and annotations, project architecture diagrams, data schemas, even napkin sketches </a:t>
              </a:r>
              <a:endParaRPr kumimoji="0" lang="en-US" sz="1600" b="0" i="0" u="none" strike="noStrike" kern="1200" cap="none" spc="0" normalizeH="0" baseline="0" noProof="0">
                <a:ln>
                  <a:noFill/>
                </a:ln>
                <a:solidFill>
                  <a:srgbClr val="FFFFFF"/>
                </a:solidFill>
                <a:effectLst/>
                <a:uLnTx/>
                <a:uFillTx/>
                <a:latin typeface="Open Sans"/>
                <a:ea typeface="Open Sans"/>
                <a:cs typeface="+mn-cs"/>
                <a:sym typeface="Wingdings" panose="05000000000000000000" pitchFamily="2" charset="2"/>
              </a:endParaRPr>
            </a:p>
          </p:txBody>
        </p:sp>
        <p:grpSp>
          <p:nvGrpSpPr>
            <p:cNvPr id="10" name="Group 9">
              <a:extLst>
                <a:ext uri="{FF2B5EF4-FFF2-40B4-BE49-F238E27FC236}">
                  <a16:creationId xmlns:a16="http://schemas.microsoft.com/office/drawing/2014/main" id="{A516EE8C-4833-8D0A-9D8C-0D522493170A}"/>
                </a:ext>
                <a:ext uri="{C183D7F6-B498-43B3-948B-1728B52AA6E4}">
                  <adec:decorative xmlns:adec="http://schemas.microsoft.com/office/drawing/2017/decorative" val="1"/>
                </a:ext>
              </a:extLst>
            </p:cNvPr>
            <p:cNvGrpSpPr/>
            <p:nvPr/>
          </p:nvGrpSpPr>
          <p:grpSpPr>
            <a:xfrm>
              <a:off x="733764" y="3017901"/>
              <a:ext cx="246742" cy="246742"/>
              <a:chOff x="566793" y="5267700"/>
              <a:chExt cx="246742" cy="246742"/>
            </a:xfrm>
          </p:grpSpPr>
          <p:sp>
            <p:nvSpPr>
              <p:cNvPr id="11" name="Oval 10">
                <a:extLst>
                  <a:ext uri="{FF2B5EF4-FFF2-40B4-BE49-F238E27FC236}">
                    <a16:creationId xmlns:a16="http://schemas.microsoft.com/office/drawing/2014/main" id="{C2F5421B-E3AA-F701-6C99-342279905795}"/>
                  </a:ext>
                </a:extLst>
              </p:cNvPr>
              <p:cNvSpPr/>
              <p:nvPr/>
            </p:nvSpPr>
            <p:spPr bwMode="auto">
              <a:xfrm>
                <a:off x="566793" y="526770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Open Sans"/>
                  <a:ea typeface="+mn-ea"/>
                  <a:cs typeface="+mn-cs"/>
                </a:endParaRPr>
              </a:p>
            </p:txBody>
          </p:sp>
          <p:sp>
            <p:nvSpPr>
              <p:cNvPr id="12" name="Half Frame 11">
                <a:extLst>
                  <a:ext uri="{FF2B5EF4-FFF2-40B4-BE49-F238E27FC236}">
                    <a16:creationId xmlns:a16="http://schemas.microsoft.com/office/drawing/2014/main" id="{0CE5680D-31D7-965D-E75E-C4806CF13D09}"/>
                  </a:ext>
                </a:extLst>
              </p:cNvPr>
              <p:cNvSpPr/>
              <p:nvPr/>
            </p:nvSpPr>
            <p:spPr bwMode="auto">
              <a:xfrm rot="8100000">
                <a:off x="600879" y="533603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a:ea typeface="Segoe UI" pitchFamily="34" charset="0"/>
                  <a:cs typeface="Segoe UI" pitchFamily="34" charset="0"/>
                </a:endParaRPr>
              </a:p>
            </p:txBody>
          </p:sp>
        </p:grpSp>
      </p:grpSp>
      <p:grpSp>
        <p:nvGrpSpPr>
          <p:cNvPr id="23" name="Group 22">
            <a:extLst>
              <a:ext uri="{FF2B5EF4-FFF2-40B4-BE49-F238E27FC236}">
                <a16:creationId xmlns:a16="http://schemas.microsoft.com/office/drawing/2014/main" id="{0916E497-EDD8-15E5-0B6C-A37B6F0002D5}"/>
              </a:ext>
            </a:extLst>
          </p:cNvPr>
          <p:cNvGrpSpPr/>
          <p:nvPr/>
        </p:nvGrpSpPr>
        <p:grpSpPr>
          <a:xfrm>
            <a:off x="733764" y="3404870"/>
            <a:ext cx="5498699" cy="745477"/>
            <a:chOff x="733764" y="3813844"/>
            <a:chExt cx="5498699" cy="745477"/>
          </a:xfrm>
        </p:grpSpPr>
        <p:sp>
          <p:nvSpPr>
            <p:cNvPr id="6" name="Rectangle 5">
              <a:extLst>
                <a:ext uri="{FF2B5EF4-FFF2-40B4-BE49-F238E27FC236}">
                  <a16:creationId xmlns:a16="http://schemas.microsoft.com/office/drawing/2014/main" id="{9E3A38EC-2DF3-0501-F0D2-56547688A828}"/>
                </a:ext>
              </a:extLst>
            </p:cNvPr>
            <p:cNvSpPr/>
            <p:nvPr/>
          </p:nvSpPr>
          <p:spPr>
            <a:xfrm>
              <a:off x="1098989" y="3813844"/>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mn-ea"/>
                  <a:cs typeface="Segoe UI" panose="020B0502040204020203" pitchFamily="34" charset="0"/>
                </a:rPr>
                <a:t>Together with hot reload and live preview, watch your UI designs come to life</a:t>
              </a:r>
            </a:p>
          </p:txBody>
        </p:sp>
        <p:grpSp>
          <p:nvGrpSpPr>
            <p:cNvPr id="7" name="Group 6">
              <a:extLst>
                <a:ext uri="{FF2B5EF4-FFF2-40B4-BE49-F238E27FC236}">
                  <a16:creationId xmlns:a16="http://schemas.microsoft.com/office/drawing/2014/main" id="{542CA5E3-3E17-20B8-2489-F8747F79E698}"/>
                </a:ext>
                <a:ext uri="{C183D7F6-B498-43B3-948B-1728B52AA6E4}">
                  <adec:decorative xmlns:adec="http://schemas.microsoft.com/office/drawing/2017/decorative" val="1"/>
                </a:ext>
              </a:extLst>
            </p:cNvPr>
            <p:cNvGrpSpPr/>
            <p:nvPr/>
          </p:nvGrpSpPr>
          <p:grpSpPr>
            <a:xfrm>
              <a:off x="733764" y="4063211"/>
              <a:ext cx="246742" cy="246742"/>
              <a:chOff x="566793" y="3208401"/>
              <a:chExt cx="246742" cy="246742"/>
            </a:xfrm>
          </p:grpSpPr>
          <p:sp>
            <p:nvSpPr>
              <p:cNvPr id="8" name="Oval 7">
                <a:extLst>
                  <a:ext uri="{FF2B5EF4-FFF2-40B4-BE49-F238E27FC236}">
                    <a16:creationId xmlns:a16="http://schemas.microsoft.com/office/drawing/2014/main" id="{6FCB8EBC-4ADB-657B-FA61-A76006D145C3}"/>
                  </a:ext>
                </a:extLst>
              </p:cNvPr>
              <p:cNvSpPr/>
              <p:nvPr/>
            </p:nvSpPr>
            <p:spPr bwMode="auto">
              <a:xfrm>
                <a:off x="566793" y="3208401"/>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Open Sans"/>
                  <a:ea typeface="+mn-ea"/>
                  <a:cs typeface="+mn-cs"/>
                </a:endParaRPr>
              </a:p>
            </p:txBody>
          </p:sp>
          <p:sp>
            <p:nvSpPr>
              <p:cNvPr id="9" name="Half Frame 8">
                <a:extLst>
                  <a:ext uri="{FF2B5EF4-FFF2-40B4-BE49-F238E27FC236}">
                    <a16:creationId xmlns:a16="http://schemas.microsoft.com/office/drawing/2014/main" id="{61A5E804-9D17-B6D1-4422-68715F5B6BBF}"/>
                  </a:ext>
                </a:extLst>
              </p:cNvPr>
              <p:cNvSpPr/>
              <p:nvPr/>
            </p:nvSpPr>
            <p:spPr bwMode="auto">
              <a:xfrm rot="8100000">
                <a:off x="600879" y="327673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a:ea typeface="Segoe UI" pitchFamily="34" charset="0"/>
                  <a:cs typeface="Segoe UI" pitchFamily="34" charset="0"/>
                </a:endParaRPr>
              </a:p>
            </p:txBody>
          </p:sp>
        </p:grpSp>
      </p:grpSp>
      <p:grpSp>
        <p:nvGrpSpPr>
          <p:cNvPr id="34" name="Group 33">
            <a:extLst>
              <a:ext uri="{FF2B5EF4-FFF2-40B4-BE49-F238E27FC236}">
                <a16:creationId xmlns:a16="http://schemas.microsoft.com/office/drawing/2014/main" id="{33A15414-8845-2CA8-8609-3A8DDFF9F8A5}"/>
              </a:ext>
              <a:ext uri="{C183D7F6-B498-43B3-948B-1728B52AA6E4}">
                <adec:decorative xmlns:adec="http://schemas.microsoft.com/office/drawing/2017/decorative" val="1"/>
              </a:ext>
            </a:extLst>
          </p:cNvPr>
          <p:cNvGrpSpPr/>
          <p:nvPr/>
        </p:nvGrpSpPr>
        <p:grpSpPr>
          <a:xfrm>
            <a:off x="575296" y="142131"/>
            <a:ext cx="1485531" cy="297916"/>
            <a:chOff x="655921" y="48875"/>
            <a:chExt cx="2074027" cy="415936"/>
          </a:xfrm>
        </p:grpSpPr>
        <p:sp>
          <p:nvSpPr>
            <p:cNvPr id="35" name="Rounded Rectangle 48">
              <a:extLst>
                <a:ext uri="{FF2B5EF4-FFF2-40B4-BE49-F238E27FC236}">
                  <a16:creationId xmlns:a16="http://schemas.microsoft.com/office/drawing/2014/main" id="{E64A2111-F181-647E-0545-53367680096A}"/>
                </a:ext>
              </a:extLst>
            </p:cNvPr>
            <p:cNvSpPr/>
            <p:nvPr/>
          </p:nvSpPr>
          <p:spPr>
            <a:xfrm>
              <a:off x="655921" y="48875"/>
              <a:ext cx="2074027" cy="415936"/>
            </a:xfrm>
            <a:prstGeom prst="roundRect">
              <a:avLst>
                <a:gd name="adj" fmla="val 50000"/>
              </a:avLst>
            </a:prstGeom>
            <a:noFill/>
            <a:ln w="12700">
              <a:gradFill>
                <a:gsLst>
                  <a:gs pos="3000">
                    <a:schemeClr val="accent1">
                      <a:lumMod val="45000"/>
                      <a:lumOff val="55000"/>
                    </a:schemeClr>
                  </a:gs>
                  <a:gs pos="59000">
                    <a:schemeClr val="accent1">
                      <a:lumMod val="45000"/>
                      <a:lumOff val="55000"/>
                    </a:schemeClr>
                  </a:gs>
                  <a:gs pos="89000">
                    <a:srgbClr val="6ABE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ona Sans" pitchFamily="2" charset="77"/>
                  <a:ea typeface="+mn-ea"/>
                  <a:cs typeface="+mn-cs"/>
                </a:rPr>
                <a:t>          </a:t>
              </a:r>
              <a:r>
                <a:rPr kumimoji="0" lang="en-US" sz="1100" b="1" i="0" u="none" strike="noStrike" kern="1200" cap="none" spc="0" normalizeH="0" baseline="0" noProof="0">
                  <a:ln>
                    <a:noFill/>
                  </a:ln>
                  <a:solidFill>
                    <a:srgbClr val="D502AA">
                      <a:lumMod val="40000"/>
                      <a:lumOff val="60000"/>
                    </a:srgbClr>
                  </a:solidFill>
                  <a:effectLst/>
                  <a:uLnTx/>
                  <a:uFillTx/>
                  <a:latin typeface="Mona Sans" pitchFamily="2" charset="77"/>
                  <a:ea typeface="+mn-ea"/>
                  <a:cs typeface="+mn-cs"/>
                </a:rPr>
                <a:t>GitHub Copilot</a:t>
              </a:r>
            </a:p>
          </p:txBody>
        </p:sp>
        <p:sp>
          <p:nvSpPr>
            <p:cNvPr id="36" name="Google Shape;1677;p69">
              <a:extLst>
                <a:ext uri="{FF2B5EF4-FFF2-40B4-BE49-F238E27FC236}">
                  <a16:creationId xmlns:a16="http://schemas.microsoft.com/office/drawing/2014/main" id="{760061D8-5E81-B9CD-0FA8-01FABEE1AB1B}"/>
                </a:ext>
              </a:extLst>
            </p:cNvPr>
            <p:cNvSpPr/>
            <p:nvPr/>
          </p:nvSpPr>
          <p:spPr>
            <a:xfrm>
              <a:off x="813535" y="166893"/>
              <a:ext cx="214515" cy="179899"/>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solidFill>
              <a:schemeClr val="tx2"/>
            </a:solidFill>
            <a:ln>
              <a:noFill/>
            </a:ln>
          </p:spPr>
          <p:txBody>
            <a:bodyPr spcFirstLastPara="1" wrap="square" lIns="149310" tIns="149310" rIns="149310" bIns="14931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Mona Sans" pitchFamily="2" charset="77"/>
                <a:ea typeface="+mn-ea"/>
                <a:cs typeface="+mn-cs"/>
              </a:endParaRPr>
            </a:p>
          </p:txBody>
        </p:sp>
      </p:grpSp>
      <p:pic>
        <p:nvPicPr>
          <p:cNvPr id="26" name="Picture 25" descr="A screenshot of a computer&#10;&#10;AI-generated content may be incorrect.">
            <a:extLst>
              <a:ext uri="{FF2B5EF4-FFF2-40B4-BE49-F238E27FC236}">
                <a16:creationId xmlns:a16="http://schemas.microsoft.com/office/drawing/2014/main" id="{8367F469-E099-DFF0-18F5-572D516CE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993" y="296528"/>
            <a:ext cx="4709321" cy="6105941"/>
          </a:xfrm>
          <a:prstGeom prst="rect">
            <a:avLst/>
          </a:prstGeom>
        </p:spPr>
      </p:pic>
      <p:pic>
        <p:nvPicPr>
          <p:cNvPr id="27" name="Picture 2">
            <a:extLst>
              <a:ext uri="{FF2B5EF4-FFF2-40B4-BE49-F238E27FC236}">
                <a16:creationId xmlns:a16="http://schemas.microsoft.com/office/drawing/2014/main" id="{4FFE30DE-CA3E-C374-D724-2D3DDB385EE9}"/>
              </a:ext>
            </a:extLst>
          </p:cNvPr>
          <p:cNvPicPr>
            <a:picLocks noChangeAspect="1" noChangeArrowheads="1"/>
          </p:cNvPicPr>
          <p:nvPr/>
        </p:nvPicPr>
        <p:blipFill rotWithShape="1">
          <a:blip r:embed="rId4"/>
          <a:srcRect t="37464" b="12677"/>
          <a:stretch>
            <a:fillRect/>
          </a:stretch>
        </p:blipFill>
        <p:spPr bwMode="auto">
          <a:xfrm>
            <a:off x="3872014" y="4886820"/>
            <a:ext cx="3162319" cy="151564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A4BF139-A8CF-F5FB-BBA6-CBCFA780F05B}"/>
              </a:ext>
            </a:extLst>
          </p:cNvPr>
          <p:cNvGrpSpPr/>
          <p:nvPr/>
        </p:nvGrpSpPr>
        <p:grpSpPr>
          <a:xfrm>
            <a:off x="733764" y="4319194"/>
            <a:ext cx="5498699" cy="745477"/>
            <a:chOff x="733764" y="3813844"/>
            <a:chExt cx="5498699" cy="745477"/>
          </a:xfrm>
        </p:grpSpPr>
        <p:sp>
          <p:nvSpPr>
            <p:cNvPr id="29" name="Rectangle 28">
              <a:extLst>
                <a:ext uri="{FF2B5EF4-FFF2-40B4-BE49-F238E27FC236}">
                  <a16:creationId xmlns:a16="http://schemas.microsoft.com/office/drawing/2014/main" id="{FA9B2104-737E-8D01-620D-12B8D460B50F}"/>
                </a:ext>
              </a:extLst>
            </p:cNvPr>
            <p:cNvSpPr/>
            <p:nvPr/>
          </p:nvSpPr>
          <p:spPr>
            <a:xfrm>
              <a:off x="1098989" y="3813844"/>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mn-ea"/>
                  <a:cs typeface="+mn-cs"/>
                </a:rPr>
                <a:t>Provides the latest multi-modal LLM improvements in Visual Studio</a:t>
              </a:r>
              <a:endParaRPr kumimoji="0" lang="en-US" sz="1600" b="0" i="0" u="none" strike="noStrike" kern="1200" cap="none" spc="0" normalizeH="0" baseline="0" noProof="0">
                <a:ln>
                  <a:noFill/>
                </a:ln>
                <a:solidFill>
                  <a:srgbClr val="FFFFFF"/>
                </a:solidFill>
                <a:effectLst/>
                <a:uLnTx/>
                <a:uFillTx/>
                <a:latin typeface="Open Sans"/>
                <a:ea typeface="+mn-ea"/>
                <a:cs typeface="Segoe UI" panose="020B0502040204020203" pitchFamily="34" charset="0"/>
              </a:endParaRPr>
            </a:p>
          </p:txBody>
        </p:sp>
        <p:grpSp>
          <p:nvGrpSpPr>
            <p:cNvPr id="30" name="Group 29">
              <a:extLst>
                <a:ext uri="{FF2B5EF4-FFF2-40B4-BE49-F238E27FC236}">
                  <a16:creationId xmlns:a16="http://schemas.microsoft.com/office/drawing/2014/main" id="{0654BF5B-A687-3305-9C85-123DFFCCDDD2}"/>
                </a:ext>
                <a:ext uri="{C183D7F6-B498-43B3-948B-1728B52AA6E4}">
                  <adec:decorative xmlns:adec="http://schemas.microsoft.com/office/drawing/2017/decorative" val="1"/>
                </a:ext>
              </a:extLst>
            </p:cNvPr>
            <p:cNvGrpSpPr/>
            <p:nvPr/>
          </p:nvGrpSpPr>
          <p:grpSpPr>
            <a:xfrm>
              <a:off x="733764" y="4063211"/>
              <a:ext cx="246742" cy="246742"/>
              <a:chOff x="566793" y="3208401"/>
              <a:chExt cx="246742" cy="246742"/>
            </a:xfrm>
          </p:grpSpPr>
          <p:sp>
            <p:nvSpPr>
              <p:cNvPr id="31" name="Oval 30">
                <a:extLst>
                  <a:ext uri="{FF2B5EF4-FFF2-40B4-BE49-F238E27FC236}">
                    <a16:creationId xmlns:a16="http://schemas.microsoft.com/office/drawing/2014/main" id="{0B09F42E-FFDF-CD1D-B8F2-B34F2B165011}"/>
                  </a:ext>
                </a:extLst>
              </p:cNvPr>
              <p:cNvSpPr/>
              <p:nvPr/>
            </p:nvSpPr>
            <p:spPr bwMode="auto">
              <a:xfrm>
                <a:off x="566793" y="3208401"/>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Open Sans"/>
                  <a:ea typeface="+mn-ea"/>
                  <a:cs typeface="+mn-cs"/>
                </a:endParaRPr>
              </a:p>
            </p:txBody>
          </p:sp>
          <p:sp>
            <p:nvSpPr>
              <p:cNvPr id="32" name="Half Frame 31">
                <a:extLst>
                  <a:ext uri="{FF2B5EF4-FFF2-40B4-BE49-F238E27FC236}">
                    <a16:creationId xmlns:a16="http://schemas.microsoft.com/office/drawing/2014/main" id="{6810BBD2-E4E2-7963-E1C1-6C6B80B52711}"/>
                  </a:ext>
                </a:extLst>
              </p:cNvPr>
              <p:cNvSpPr/>
              <p:nvPr/>
            </p:nvSpPr>
            <p:spPr bwMode="auto">
              <a:xfrm rot="8100000">
                <a:off x="600879" y="327673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a:ea typeface="Segoe UI" pitchFamily="34" charset="0"/>
                  <a:cs typeface="Segoe UI" pitchFamily="34" charset="0"/>
                </a:endParaRPr>
              </a:p>
            </p:txBody>
          </p:sp>
        </p:grpSp>
      </p:grpSp>
    </p:spTree>
    <p:extLst>
      <p:ext uri="{BB962C8B-B14F-4D97-AF65-F5344CB8AC3E}">
        <p14:creationId xmlns:p14="http://schemas.microsoft.com/office/powerpoint/2010/main" val="140515970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4">
            <a:extLst>
              <a:ext uri="{FF2B5EF4-FFF2-40B4-BE49-F238E27FC236}">
                <a16:creationId xmlns:a16="http://schemas.microsoft.com/office/drawing/2014/main" id="{7BF23A50-FE8C-3A54-B8A2-2962891CA948}"/>
              </a:ext>
              <a:ext uri="{C183D7F6-B498-43B3-948B-1728B52AA6E4}">
                <adec:decorative xmlns:adec="http://schemas.microsoft.com/office/drawing/2017/decorative" val="1"/>
              </a:ext>
            </a:extLst>
          </p:cNvPr>
          <p:cNvSpPr/>
          <p:nvPr/>
        </p:nvSpPr>
        <p:spPr bwMode="auto">
          <a:xfrm>
            <a:off x="6519845" y="1310552"/>
            <a:ext cx="6279082" cy="4753363"/>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2" tIns="68571" rIns="137142" bIns="109714" numCol="1" spcCol="0" rtlCol="0" fromWordArt="0" anchor="t" anchorCtr="0" forceAA="0" compatLnSpc="1">
            <a:prstTxWarp prst="textNoShape">
              <a:avLst/>
            </a:prstTxWarp>
            <a:noAutofit/>
          </a:bodyPr>
          <a:lstStyle/>
          <a:p>
            <a:pPr marL="0" marR="0" lvl="0" indent="0" algn="l" defTabSz="699215"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A13AB8CC-D86C-36F4-DAC6-5927FDD0813D}"/>
              </a:ext>
            </a:extLst>
          </p:cNvPr>
          <p:cNvSpPr>
            <a:spLocks noGrp="1"/>
          </p:cNvSpPr>
          <p:nvPr>
            <p:ph type="title"/>
          </p:nvPr>
        </p:nvSpPr>
        <p:spPr>
          <a:xfrm>
            <a:off x="733764" y="529438"/>
            <a:ext cx="10566400" cy="553998"/>
          </a:xfrm>
        </p:spPr>
        <p:txBody>
          <a:bodyPr/>
          <a:lstStyle/>
          <a:p>
            <a:r>
              <a:rPr lang="en-US"/>
              <a:t>Coding Agent</a:t>
            </a:r>
          </a:p>
        </p:txBody>
      </p:sp>
      <p:sp>
        <p:nvSpPr>
          <p:cNvPr id="5" name="Rectangle 4">
            <a:extLst>
              <a:ext uri="{FF2B5EF4-FFF2-40B4-BE49-F238E27FC236}">
                <a16:creationId xmlns:a16="http://schemas.microsoft.com/office/drawing/2014/main" id="{C7930991-8D7B-6938-08CC-8F391CA6B187}"/>
              </a:ext>
            </a:extLst>
          </p:cNvPr>
          <p:cNvSpPr/>
          <p:nvPr/>
        </p:nvSpPr>
        <p:spPr>
          <a:xfrm>
            <a:off x="733764" y="1459180"/>
            <a:ext cx="5133474" cy="985474"/>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defTabSz="914367"/>
            <a:r>
              <a:rPr lang="en-US" sz="2400" b="1">
                <a:gradFill>
                  <a:gsLst>
                    <a:gs pos="0">
                      <a:srgbClr val="C03BC4">
                        <a:lumMod val="50000"/>
                        <a:lumOff val="50000"/>
                      </a:srgbClr>
                    </a:gs>
                    <a:gs pos="76000">
                      <a:srgbClr val="0078D4">
                        <a:lumMod val="50000"/>
                        <a:lumOff val="50000"/>
                      </a:srgbClr>
                    </a:gs>
                  </a:gsLst>
                  <a:lin ang="12600000" scaled="0"/>
                </a:gradFill>
                <a:latin typeface="+mj-lt"/>
              </a:rPr>
              <a:t>Agentic capability in GitHub to enhance team productivity like an AI teammate</a:t>
            </a:r>
          </a:p>
        </p:txBody>
      </p:sp>
      <p:sp>
        <p:nvSpPr>
          <p:cNvPr id="10" name="Rectangle 9">
            <a:extLst>
              <a:ext uri="{FF2B5EF4-FFF2-40B4-BE49-F238E27FC236}">
                <a16:creationId xmlns:a16="http://schemas.microsoft.com/office/drawing/2014/main" id="{40BB9AF8-2412-0AD9-6AB3-6A1763173252}"/>
              </a:ext>
              <a:ext uri="{C183D7F6-B498-43B3-948B-1728B52AA6E4}">
                <adec:decorative xmlns:adec="http://schemas.microsoft.com/office/drawing/2017/decorative" val="1"/>
              </a:ext>
            </a:extLst>
          </p:cNvPr>
          <p:cNvSpPr/>
          <p:nvPr/>
        </p:nvSpPr>
        <p:spPr>
          <a:xfrm>
            <a:off x="6762441" y="1595482"/>
            <a:ext cx="5660571" cy="4199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6" name="Rectangle 5">
            <a:extLst>
              <a:ext uri="{FF2B5EF4-FFF2-40B4-BE49-F238E27FC236}">
                <a16:creationId xmlns:a16="http://schemas.microsoft.com/office/drawing/2014/main" id="{13FA97C3-CCFC-42D6-D9D2-8E1790ED2CF3}"/>
              </a:ext>
            </a:extLst>
          </p:cNvPr>
          <p:cNvSpPr/>
          <p:nvPr/>
        </p:nvSpPr>
        <p:spPr>
          <a:xfrm>
            <a:off x="1098989" y="2768534"/>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Segoe UI" panose="020B0502040204020203" pitchFamily="34" charset="0"/>
              </a:rPr>
              <a:t>Assign issues to GitHub Copilot and get back pull requests, automatically validated with tests and linters</a:t>
            </a:r>
          </a:p>
        </p:txBody>
      </p:sp>
      <p:grpSp>
        <p:nvGrpSpPr>
          <p:cNvPr id="26" name="Group 25">
            <a:extLst>
              <a:ext uri="{FF2B5EF4-FFF2-40B4-BE49-F238E27FC236}">
                <a16:creationId xmlns:a16="http://schemas.microsoft.com/office/drawing/2014/main" id="{4DF440BA-A47F-CFDF-876D-D0EA7A03078E}"/>
              </a:ext>
              <a:ext uri="{C183D7F6-B498-43B3-948B-1728B52AA6E4}">
                <adec:decorative xmlns:adec="http://schemas.microsoft.com/office/drawing/2017/decorative" val="1"/>
              </a:ext>
            </a:extLst>
          </p:cNvPr>
          <p:cNvGrpSpPr/>
          <p:nvPr/>
        </p:nvGrpSpPr>
        <p:grpSpPr>
          <a:xfrm>
            <a:off x="733764" y="3017901"/>
            <a:ext cx="246742" cy="246742"/>
            <a:chOff x="566793" y="3208401"/>
            <a:chExt cx="246742" cy="246742"/>
          </a:xfrm>
        </p:grpSpPr>
        <p:sp>
          <p:nvSpPr>
            <p:cNvPr id="16" name="Oval 15">
              <a:extLst>
                <a:ext uri="{FF2B5EF4-FFF2-40B4-BE49-F238E27FC236}">
                  <a16:creationId xmlns:a16="http://schemas.microsoft.com/office/drawing/2014/main" id="{487A34E1-0D15-849C-F0C6-AECDAD2259FF}"/>
                </a:ext>
              </a:extLst>
            </p:cNvPr>
            <p:cNvSpPr/>
            <p:nvPr/>
          </p:nvSpPr>
          <p:spPr bwMode="auto">
            <a:xfrm>
              <a:off x="566793" y="3208401"/>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ea typeface="+mn-ea"/>
                <a:cs typeface="+mn-cs"/>
              </a:endParaRPr>
            </a:p>
          </p:txBody>
        </p:sp>
        <p:sp>
          <p:nvSpPr>
            <p:cNvPr id="19" name="Half Frame 18">
              <a:extLst>
                <a:ext uri="{FF2B5EF4-FFF2-40B4-BE49-F238E27FC236}">
                  <a16:creationId xmlns:a16="http://schemas.microsoft.com/office/drawing/2014/main" id="{7F9FE773-CFE3-BF7A-5B5C-BB36B2802A1A}"/>
                </a:ext>
              </a:extLst>
            </p:cNvPr>
            <p:cNvSpPr/>
            <p:nvPr/>
          </p:nvSpPr>
          <p:spPr bwMode="auto">
            <a:xfrm rot="8100000">
              <a:off x="600879" y="327673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37903A97-FF03-18FD-FA64-DE4D5BCF90A5}"/>
              </a:ext>
              <a:ext uri="{C183D7F6-B498-43B3-948B-1728B52AA6E4}">
                <adec:decorative xmlns:adec="http://schemas.microsoft.com/office/drawing/2017/decorative" val="1"/>
              </a:ext>
            </a:extLst>
          </p:cNvPr>
          <p:cNvGrpSpPr/>
          <p:nvPr/>
        </p:nvGrpSpPr>
        <p:grpSpPr>
          <a:xfrm>
            <a:off x="733764" y="5108522"/>
            <a:ext cx="246742" cy="246742"/>
            <a:chOff x="566793" y="5267700"/>
            <a:chExt cx="246742" cy="246742"/>
          </a:xfrm>
        </p:grpSpPr>
        <p:sp>
          <p:nvSpPr>
            <p:cNvPr id="18" name="Oval 17">
              <a:extLst>
                <a:ext uri="{FF2B5EF4-FFF2-40B4-BE49-F238E27FC236}">
                  <a16:creationId xmlns:a16="http://schemas.microsoft.com/office/drawing/2014/main" id="{2758B72A-87D1-707A-2D23-EC57506D7C4F}"/>
                </a:ext>
              </a:extLst>
            </p:cNvPr>
            <p:cNvSpPr/>
            <p:nvPr/>
          </p:nvSpPr>
          <p:spPr bwMode="auto">
            <a:xfrm>
              <a:off x="566793" y="526770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ea typeface="+mn-ea"/>
                <a:cs typeface="+mn-cs"/>
              </a:endParaRPr>
            </a:p>
          </p:txBody>
        </p:sp>
        <p:sp>
          <p:nvSpPr>
            <p:cNvPr id="21" name="Half Frame 20">
              <a:extLst>
                <a:ext uri="{FF2B5EF4-FFF2-40B4-BE49-F238E27FC236}">
                  <a16:creationId xmlns:a16="http://schemas.microsoft.com/office/drawing/2014/main" id="{6F88E230-D1C0-9B7E-EB23-AD5E741270AF}"/>
                </a:ext>
              </a:extLst>
            </p:cNvPr>
            <p:cNvSpPr/>
            <p:nvPr/>
          </p:nvSpPr>
          <p:spPr bwMode="auto">
            <a:xfrm rot="8100000">
              <a:off x="600879" y="533603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B83D9474-F99C-26DD-A2F3-3925C62EE286}"/>
              </a:ext>
            </a:extLst>
          </p:cNvPr>
          <p:cNvSpPr/>
          <p:nvPr/>
        </p:nvSpPr>
        <p:spPr>
          <a:xfrm>
            <a:off x="1098989" y="3813845"/>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Segoe UI" panose="020B0502040204020203" pitchFamily="34" charset="0"/>
              </a:rPr>
              <a:t>Stay in control by working with Copilot just like any other developer and iterating through pull request reviews</a:t>
            </a:r>
          </a:p>
        </p:txBody>
      </p:sp>
      <p:sp>
        <p:nvSpPr>
          <p:cNvPr id="15" name="Rectangle 14">
            <a:extLst>
              <a:ext uri="{FF2B5EF4-FFF2-40B4-BE49-F238E27FC236}">
                <a16:creationId xmlns:a16="http://schemas.microsoft.com/office/drawing/2014/main" id="{30D10A9C-386E-3434-C42C-17FE64F9560E}"/>
              </a:ext>
            </a:extLst>
          </p:cNvPr>
          <p:cNvSpPr/>
          <p:nvPr/>
        </p:nvSpPr>
        <p:spPr>
          <a:xfrm>
            <a:off x="1098989" y="4859155"/>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Segoe UI" panose="020B0502040204020203" pitchFamily="34" charset="0"/>
              </a:rPr>
              <a:t>Tailor Copilot to your needs by customizing its dev environment, adding custom instructions, and providing external context through MCP servers</a:t>
            </a:r>
          </a:p>
        </p:txBody>
      </p:sp>
      <p:pic>
        <p:nvPicPr>
          <p:cNvPr id="2" name="Picture 1">
            <a:extLst>
              <a:ext uri="{FF2B5EF4-FFF2-40B4-BE49-F238E27FC236}">
                <a16:creationId xmlns:a16="http://schemas.microsoft.com/office/drawing/2014/main" id="{64EE183B-2D85-C313-736A-5EA2A4DC83E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r="20441"/>
          <a:stretch/>
        </p:blipFill>
        <p:spPr>
          <a:xfrm>
            <a:off x="6836626" y="1595482"/>
            <a:ext cx="5774343" cy="4199650"/>
          </a:xfrm>
          <a:prstGeom prst="rect">
            <a:avLst/>
          </a:prstGeom>
        </p:spPr>
      </p:pic>
      <p:pic>
        <p:nvPicPr>
          <p:cNvPr id="11" name="Picture 10">
            <a:extLst>
              <a:ext uri="{FF2B5EF4-FFF2-40B4-BE49-F238E27FC236}">
                <a16:creationId xmlns:a16="http://schemas.microsoft.com/office/drawing/2014/main" id="{D6F2818C-E3D9-A237-BD37-BBAA640ADC0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l="80259" t="15384" r="10467" b="80232"/>
          <a:stretch/>
        </p:blipFill>
        <p:spPr>
          <a:xfrm>
            <a:off x="11441610" y="2243138"/>
            <a:ext cx="684694" cy="187322"/>
          </a:xfrm>
          <a:prstGeom prst="rect">
            <a:avLst/>
          </a:prstGeom>
        </p:spPr>
      </p:pic>
      <p:grpSp>
        <p:nvGrpSpPr>
          <p:cNvPr id="27" name="Group 26">
            <a:extLst>
              <a:ext uri="{FF2B5EF4-FFF2-40B4-BE49-F238E27FC236}">
                <a16:creationId xmlns:a16="http://schemas.microsoft.com/office/drawing/2014/main" id="{7E6D0962-B410-59D8-232B-E4939BFDFED0}"/>
              </a:ext>
              <a:ext uri="{C183D7F6-B498-43B3-948B-1728B52AA6E4}">
                <adec:decorative xmlns:adec="http://schemas.microsoft.com/office/drawing/2017/decorative" val="1"/>
              </a:ext>
            </a:extLst>
          </p:cNvPr>
          <p:cNvGrpSpPr/>
          <p:nvPr/>
        </p:nvGrpSpPr>
        <p:grpSpPr>
          <a:xfrm>
            <a:off x="733764" y="4063212"/>
            <a:ext cx="246742" cy="246742"/>
            <a:chOff x="566793" y="4238050"/>
            <a:chExt cx="246742" cy="246742"/>
          </a:xfrm>
        </p:grpSpPr>
        <p:sp>
          <p:nvSpPr>
            <p:cNvPr id="17" name="Oval 16">
              <a:extLst>
                <a:ext uri="{FF2B5EF4-FFF2-40B4-BE49-F238E27FC236}">
                  <a16:creationId xmlns:a16="http://schemas.microsoft.com/office/drawing/2014/main" id="{8A24974E-0843-0C2A-C11D-CAD7C0657586}"/>
                </a:ext>
              </a:extLst>
            </p:cNvPr>
            <p:cNvSpPr/>
            <p:nvPr/>
          </p:nvSpPr>
          <p:spPr bwMode="auto">
            <a:xfrm>
              <a:off x="566793" y="423805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ea typeface="+mn-ea"/>
                <a:cs typeface="+mn-cs"/>
              </a:endParaRPr>
            </a:p>
          </p:txBody>
        </p:sp>
        <p:sp>
          <p:nvSpPr>
            <p:cNvPr id="20" name="Half Frame 19">
              <a:extLst>
                <a:ext uri="{FF2B5EF4-FFF2-40B4-BE49-F238E27FC236}">
                  <a16:creationId xmlns:a16="http://schemas.microsoft.com/office/drawing/2014/main" id="{C6BDE9B4-F47E-3669-3222-2AF6CED07AAF}"/>
                </a:ext>
              </a:extLst>
            </p:cNvPr>
            <p:cNvSpPr/>
            <p:nvPr/>
          </p:nvSpPr>
          <p:spPr bwMode="auto">
            <a:xfrm rot="8100000">
              <a:off x="600879" y="430638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37AB62E6-36B7-4348-9467-AF875495E658}"/>
              </a:ext>
              <a:ext uri="{C183D7F6-B498-43B3-948B-1728B52AA6E4}">
                <adec:decorative xmlns:adec="http://schemas.microsoft.com/office/drawing/2017/decorative" val="1"/>
              </a:ext>
            </a:extLst>
          </p:cNvPr>
          <p:cNvGrpSpPr/>
          <p:nvPr/>
        </p:nvGrpSpPr>
        <p:grpSpPr>
          <a:xfrm>
            <a:off x="575296" y="142131"/>
            <a:ext cx="1485531" cy="297916"/>
            <a:chOff x="655921" y="48875"/>
            <a:chExt cx="2074027" cy="415936"/>
          </a:xfrm>
        </p:grpSpPr>
        <p:sp>
          <p:nvSpPr>
            <p:cNvPr id="7" name="Rounded Rectangle 48">
              <a:extLst>
                <a:ext uri="{FF2B5EF4-FFF2-40B4-BE49-F238E27FC236}">
                  <a16:creationId xmlns:a16="http://schemas.microsoft.com/office/drawing/2014/main" id="{2CFBD9FD-A815-8601-5051-1CCC33AC2116}"/>
                </a:ext>
              </a:extLst>
            </p:cNvPr>
            <p:cNvSpPr/>
            <p:nvPr/>
          </p:nvSpPr>
          <p:spPr>
            <a:xfrm>
              <a:off x="655921" y="48875"/>
              <a:ext cx="2074027" cy="415936"/>
            </a:xfrm>
            <a:prstGeom prst="roundRect">
              <a:avLst>
                <a:gd name="adj" fmla="val 50000"/>
              </a:avLst>
            </a:prstGeom>
            <a:noFill/>
            <a:ln w="12700">
              <a:gradFill>
                <a:gsLst>
                  <a:gs pos="3000">
                    <a:schemeClr val="accent1">
                      <a:lumMod val="45000"/>
                      <a:lumOff val="55000"/>
                    </a:schemeClr>
                  </a:gs>
                  <a:gs pos="59000">
                    <a:schemeClr val="accent1">
                      <a:lumMod val="45000"/>
                      <a:lumOff val="55000"/>
                    </a:schemeClr>
                  </a:gs>
                  <a:gs pos="89000">
                    <a:srgbClr val="6ABEFF"/>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ona Sans" pitchFamily="2" charset="77"/>
                  <a:ea typeface="+mn-ea"/>
                  <a:cs typeface="+mn-cs"/>
                </a:rPr>
                <a:t>          </a:t>
              </a:r>
              <a:r>
                <a:rPr kumimoji="0" lang="en-US" sz="1100" b="1" i="0" u="none" strike="noStrike" kern="1200" cap="none" spc="0" normalizeH="0" baseline="0" noProof="0">
                  <a:ln>
                    <a:noFill/>
                  </a:ln>
                  <a:solidFill>
                    <a:srgbClr val="D502AA">
                      <a:lumMod val="40000"/>
                      <a:lumOff val="60000"/>
                    </a:srgbClr>
                  </a:solidFill>
                  <a:effectLst/>
                  <a:uLnTx/>
                  <a:uFillTx/>
                  <a:latin typeface="Mona Sans" pitchFamily="2" charset="77"/>
                  <a:ea typeface="+mn-ea"/>
                  <a:cs typeface="+mn-cs"/>
                </a:rPr>
                <a:t>GitHub Copilot</a:t>
              </a:r>
            </a:p>
          </p:txBody>
        </p:sp>
        <p:sp>
          <p:nvSpPr>
            <p:cNvPr id="8" name="Google Shape;1677;p69">
              <a:extLst>
                <a:ext uri="{FF2B5EF4-FFF2-40B4-BE49-F238E27FC236}">
                  <a16:creationId xmlns:a16="http://schemas.microsoft.com/office/drawing/2014/main" id="{5F8C6BE9-E6FD-E8D4-323B-4BE628F7CA62}"/>
                </a:ext>
              </a:extLst>
            </p:cNvPr>
            <p:cNvSpPr/>
            <p:nvPr/>
          </p:nvSpPr>
          <p:spPr>
            <a:xfrm>
              <a:off x="813535" y="166893"/>
              <a:ext cx="214515" cy="179899"/>
            </a:xfrm>
            <a:custGeom>
              <a:avLst/>
              <a:gdLst/>
              <a:ahLst/>
              <a:cxnLst/>
              <a:rect l="l" t="t" r="r" b="b"/>
              <a:pathLst>
                <a:path w="39931" h="33333" extrusionOk="0">
                  <a:moveTo>
                    <a:pt x="39797" y="24973"/>
                  </a:moveTo>
                  <a:cubicBezTo>
                    <a:pt x="38363" y="27463"/>
                    <a:pt x="30048" y="33332"/>
                    <a:pt x="19965" y="33332"/>
                  </a:cubicBezTo>
                  <a:cubicBezTo>
                    <a:pt x="9882" y="33332"/>
                    <a:pt x="1575" y="27463"/>
                    <a:pt x="141" y="24973"/>
                  </a:cubicBezTo>
                  <a:cubicBezTo>
                    <a:pt x="37" y="24795"/>
                    <a:pt x="0" y="24587"/>
                    <a:pt x="0" y="24379"/>
                  </a:cubicBezTo>
                  <a:lnTo>
                    <a:pt x="0" y="19951"/>
                  </a:lnTo>
                  <a:cubicBezTo>
                    <a:pt x="0" y="19765"/>
                    <a:pt x="30" y="19586"/>
                    <a:pt x="97" y="19416"/>
                  </a:cubicBezTo>
                  <a:cubicBezTo>
                    <a:pt x="721" y="17863"/>
                    <a:pt x="2341" y="15604"/>
                    <a:pt x="4429" y="14995"/>
                  </a:cubicBezTo>
                  <a:cubicBezTo>
                    <a:pt x="4711" y="14281"/>
                    <a:pt x="5120" y="13241"/>
                    <a:pt x="5506" y="12476"/>
                  </a:cubicBezTo>
                  <a:cubicBezTo>
                    <a:pt x="5439" y="11889"/>
                    <a:pt x="5417" y="11280"/>
                    <a:pt x="5417" y="10670"/>
                  </a:cubicBezTo>
                  <a:cubicBezTo>
                    <a:pt x="5417" y="8456"/>
                    <a:pt x="5885" y="6509"/>
                    <a:pt x="7297" y="5068"/>
                  </a:cubicBezTo>
                  <a:cubicBezTo>
                    <a:pt x="7958" y="4392"/>
                    <a:pt x="8775" y="3872"/>
                    <a:pt x="9749" y="3485"/>
                  </a:cubicBezTo>
                  <a:cubicBezTo>
                    <a:pt x="12074" y="1591"/>
                    <a:pt x="15388" y="0"/>
                    <a:pt x="19928" y="0"/>
                  </a:cubicBezTo>
                  <a:cubicBezTo>
                    <a:pt x="24476" y="0"/>
                    <a:pt x="27856" y="1591"/>
                    <a:pt x="30182" y="3485"/>
                  </a:cubicBezTo>
                  <a:cubicBezTo>
                    <a:pt x="31156" y="3872"/>
                    <a:pt x="31973" y="4392"/>
                    <a:pt x="32634" y="5068"/>
                  </a:cubicBezTo>
                  <a:cubicBezTo>
                    <a:pt x="34053" y="6509"/>
                    <a:pt x="34522" y="8456"/>
                    <a:pt x="34522" y="10670"/>
                  </a:cubicBezTo>
                  <a:cubicBezTo>
                    <a:pt x="34522" y="11280"/>
                    <a:pt x="34499" y="11889"/>
                    <a:pt x="34432" y="12476"/>
                  </a:cubicBezTo>
                  <a:cubicBezTo>
                    <a:pt x="34819" y="13241"/>
                    <a:pt x="35227" y="14281"/>
                    <a:pt x="35502" y="14995"/>
                  </a:cubicBezTo>
                  <a:cubicBezTo>
                    <a:pt x="37598" y="15604"/>
                    <a:pt x="39218" y="17863"/>
                    <a:pt x="39834" y="19416"/>
                  </a:cubicBezTo>
                  <a:cubicBezTo>
                    <a:pt x="39901" y="19586"/>
                    <a:pt x="39931" y="19765"/>
                    <a:pt x="39931" y="19951"/>
                  </a:cubicBezTo>
                  <a:lnTo>
                    <a:pt x="39931" y="24379"/>
                  </a:lnTo>
                  <a:cubicBezTo>
                    <a:pt x="39931" y="24587"/>
                    <a:pt x="39901" y="24795"/>
                    <a:pt x="39797" y="24973"/>
                  </a:cubicBezTo>
                  <a:close/>
                  <a:moveTo>
                    <a:pt x="21318" y="10128"/>
                  </a:moveTo>
                  <a:cubicBezTo>
                    <a:pt x="21251" y="9578"/>
                    <a:pt x="21214" y="9088"/>
                    <a:pt x="21214" y="8642"/>
                  </a:cubicBezTo>
                  <a:lnTo>
                    <a:pt x="21214" y="8612"/>
                  </a:lnTo>
                  <a:cubicBezTo>
                    <a:pt x="21214" y="7334"/>
                    <a:pt x="21496" y="6494"/>
                    <a:pt x="21942" y="5989"/>
                  </a:cubicBezTo>
                  <a:cubicBezTo>
                    <a:pt x="22514" y="5335"/>
                    <a:pt x="23681" y="4838"/>
                    <a:pt x="26155" y="5105"/>
                  </a:cubicBezTo>
                  <a:cubicBezTo>
                    <a:pt x="28659" y="5380"/>
                    <a:pt x="30056" y="5997"/>
                    <a:pt x="30851" y="6814"/>
                  </a:cubicBezTo>
                  <a:cubicBezTo>
                    <a:pt x="31624" y="7594"/>
                    <a:pt x="32025" y="8776"/>
                    <a:pt x="32025" y="10670"/>
                  </a:cubicBezTo>
                  <a:cubicBezTo>
                    <a:pt x="32025" y="12684"/>
                    <a:pt x="31735" y="13873"/>
                    <a:pt x="31096" y="14593"/>
                  </a:cubicBezTo>
                  <a:cubicBezTo>
                    <a:pt x="30487" y="15284"/>
                    <a:pt x="29291" y="15842"/>
                    <a:pt x="26675" y="15842"/>
                  </a:cubicBezTo>
                  <a:cubicBezTo>
                    <a:pt x="24669" y="15842"/>
                    <a:pt x="23517" y="15188"/>
                    <a:pt x="22782" y="14281"/>
                  </a:cubicBezTo>
                  <a:cubicBezTo>
                    <a:pt x="21986" y="13315"/>
                    <a:pt x="21548" y="11889"/>
                    <a:pt x="21318" y="10128"/>
                  </a:cubicBezTo>
                  <a:close/>
                  <a:moveTo>
                    <a:pt x="18613" y="10128"/>
                  </a:moveTo>
                  <a:cubicBezTo>
                    <a:pt x="18687" y="9578"/>
                    <a:pt x="18717" y="9088"/>
                    <a:pt x="18717" y="8642"/>
                  </a:cubicBezTo>
                  <a:lnTo>
                    <a:pt x="18717" y="8612"/>
                  </a:lnTo>
                  <a:cubicBezTo>
                    <a:pt x="18717" y="7334"/>
                    <a:pt x="18435" y="6494"/>
                    <a:pt x="17989" y="5989"/>
                  </a:cubicBezTo>
                  <a:cubicBezTo>
                    <a:pt x="17424" y="5335"/>
                    <a:pt x="16250" y="4838"/>
                    <a:pt x="13783" y="5105"/>
                  </a:cubicBezTo>
                  <a:cubicBezTo>
                    <a:pt x="11279" y="5380"/>
                    <a:pt x="9875" y="5997"/>
                    <a:pt x="9080" y="6814"/>
                  </a:cubicBezTo>
                  <a:cubicBezTo>
                    <a:pt x="8315" y="7594"/>
                    <a:pt x="7913" y="8776"/>
                    <a:pt x="7913" y="10670"/>
                  </a:cubicBezTo>
                  <a:cubicBezTo>
                    <a:pt x="7913" y="12684"/>
                    <a:pt x="8203" y="13873"/>
                    <a:pt x="8842" y="14593"/>
                  </a:cubicBezTo>
                  <a:cubicBezTo>
                    <a:pt x="9444" y="15284"/>
                    <a:pt x="10640" y="15842"/>
                    <a:pt x="13256" y="15842"/>
                  </a:cubicBezTo>
                  <a:cubicBezTo>
                    <a:pt x="15269" y="15842"/>
                    <a:pt x="16421" y="15188"/>
                    <a:pt x="17157" y="14281"/>
                  </a:cubicBezTo>
                  <a:cubicBezTo>
                    <a:pt x="17944" y="13315"/>
                    <a:pt x="18390" y="11889"/>
                    <a:pt x="18613" y="10128"/>
                  </a:cubicBezTo>
                  <a:close/>
                  <a:moveTo>
                    <a:pt x="20255" y="15009"/>
                  </a:moveTo>
                  <a:lnTo>
                    <a:pt x="20129" y="15009"/>
                  </a:lnTo>
                  <a:cubicBezTo>
                    <a:pt x="19980" y="15009"/>
                    <a:pt x="19750" y="15009"/>
                    <a:pt x="19683" y="15009"/>
                  </a:cubicBezTo>
                  <a:cubicBezTo>
                    <a:pt x="19505" y="15307"/>
                    <a:pt x="19312" y="15589"/>
                    <a:pt x="19089" y="15857"/>
                  </a:cubicBezTo>
                  <a:cubicBezTo>
                    <a:pt x="17811" y="17432"/>
                    <a:pt x="15901" y="18338"/>
                    <a:pt x="13256" y="18338"/>
                  </a:cubicBezTo>
                  <a:cubicBezTo>
                    <a:pt x="10388" y="18338"/>
                    <a:pt x="8285" y="17744"/>
                    <a:pt x="6970" y="16243"/>
                  </a:cubicBezTo>
                  <a:cubicBezTo>
                    <a:pt x="6895" y="16161"/>
                    <a:pt x="6829" y="16072"/>
                    <a:pt x="6829" y="16072"/>
                  </a:cubicBezTo>
                  <a:lnTo>
                    <a:pt x="6665" y="16243"/>
                  </a:lnTo>
                  <a:lnTo>
                    <a:pt x="6665" y="27195"/>
                  </a:lnTo>
                  <a:cubicBezTo>
                    <a:pt x="9050" y="28488"/>
                    <a:pt x="14170" y="30821"/>
                    <a:pt x="19965" y="30821"/>
                  </a:cubicBezTo>
                  <a:cubicBezTo>
                    <a:pt x="25761" y="30821"/>
                    <a:pt x="30888" y="28488"/>
                    <a:pt x="33273" y="27195"/>
                  </a:cubicBezTo>
                  <a:lnTo>
                    <a:pt x="33273" y="16243"/>
                  </a:lnTo>
                  <a:lnTo>
                    <a:pt x="33110" y="16072"/>
                  </a:lnTo>
                  <a:cubicBezTo>
                    <a:pt x="33110" y="16072"/>
                    <a:pt x="33058" y="16146"/>
                    <a:pt x="32969" y="16243"/>
                  </a:cubicBezTo>
                  <a:cubicBezTo>
                    <a:pt x="31646" y="17744"/>
                    <a:pt x="29543" y="18338"/>
                    <a:pt x="26675" y="18338"/>
                  </a:cubicBezTo>
                  <a:cubicBezTo>
                    <a:pt x="24037" y="18338"/>
                    <a:pt x="22120" y="17432"/>
                    <a:pt x="20842" y="15857"/>
                  </a:cubicBezTo>
                  <a:cubicBezTo>
                    <a:pt x="20627" y="15589"/>
                    <a:pt x="20434" y="15307"/>
                    <a:pt x="20255" y="15009"/>
                  </a:cubicBezTo>
                  <a:close/>
                </a:path>
              </a:pathLst>
            </a:custGeom>
            <a:solidFill>
              <a:schemeClr val="tx2"/>
            </a:solidFill>
            <a:ln>
              <a:noFill/>
            </a:ln>
          </p:spPr>
          <p:txBody>
            <a:bodyPr spcFirstLastPara="1" wrap="square" lIns="149310" tIns="149310" rIns="149310" bIns="14931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srgbClr val="000000"/>
                </a:solidFill>
                <a:effectLst/>
                <a:uLnTx/>
                <a:uFillTx/>
                <a:latin typeface="Mona Sans" pitchFamily="2" charset="77"/>
                <a:ea typeface="+mn-ea"/>
                <a:cs typeface="+mn-cs"/>
              </a:endParaRPr>
            </a:p>
          </p:txBody>
        </p:sp>
      </p:grpSp>
    </p:spTree>
    <p:extLst>
      <p:ext uri="{BB962C8B-B14F-4D97-AF65-F5344CB8AC3E}">
        <p14:creationId xmlns:p14="http://schemas.microsoft.com/office/powerpoint/2010/main" val="23266127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3C002-1B1C-AB3D-8329-BA0E0286B532}"/>
              </a:ext>
            </a:extLst>
          </p:cNvPr>
          <p:cNvSpPr>
            <a:spLocks noGrp="1"/>
          </p:cNvSpPr>
          <p:nvPr>
            <p:ph type="title"/>
          </p:nvPr>
        </p:nvSpPr>
        <p:spPr>
          <a:xfrm>
            <a:off x="585216" y="2423825"/>
            <a:ext cx="7932384" cy="1107996"/>
          </a:xfrm>
        </p:spPr>
        <p:txBody>
          <a:bodyPr/>
          <a:lstStyle/>
          <a:p>
            <a:r>
              <a:rPr lang="en-US"/>
              <a:t>Demo: Intelligent Productivity</a:t>
            </a:r>
          </a:p>
        </p:txBody>
      </p:sp>
      <p:sp>
        <p:nvSpPr>
          <p:cNvPr id="3" name="Text Placeholder 2">
            <a:extLst>
              <a:ext uri="{FF2B5EF4-FFF2-40B4-BE49-F238E27FC236}">
                <a16:creationId xmlns:a16="http://schemas.microsoft.com/office/drawing/2014/main" id="{CDE1D2CF-7320-BD84-47B8-B1E2DB0ADE4B}"/>
              </a:ext>
            </a:extLst>
          </p:cNvPr>
          <p:cNvSpPr>
            <a:spLocks noGrp="1"/>
          </p:cNvSpPr>
          <p:nvPr>
            <p:ph type="body" sz="quarter" idx="12"/>
          </p:nvPr>
        </p:nvSpPr>
        <p:spPr/>
        <p:txBody>
          <a:bodyPr/>
          <a:lstStyle/>
          <a:p>
            <a:r>
              <a:rPr lang="en-US"/>
              <a:t>Copilot Agent, Vision, and Live Preview</a:t>
            </a:r>
          </a:p>
        </p:txBody>
      </p:sp>
    </p:spTree>
    <p:extLst>
      <p:ext uri="{BB962C8B-B14F-4D97-AF65-F5344CB8AC3E}">
        <p14:creationId xmlns:p14="http://schemas.microsoft.com/office/powerpoint/2010/main" val="14052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626A5-CBE1-B267-D012-F38C24F845D2}"/>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1419BD3A-94D3-2BB8-4245-75A162E9C2E9}"/>
              </a:ext>
            </a:extLst>
          </p:cNvPr>
          <p:cNvSpPr>
            <a:spLocks noGrp="1"/>
          </p:cNvSpPr>
          <p:nvPr>
            <p:ph type="title" idx="4294967295"/>
          </p:nvPr>
        </p:nvSpPr>
        <p:spPr>
          <a:xfrm>
            <a:off x="5747808" y="1363137"/>
            <a:ext cx="3143250" cy="553998"/>
          </a:xfrm>
        </p:spPr>
        <p:txBody>
          <a:bodyPr/>
          <a:lstStyle/>
          <a:p>
            <a:r>
              <a:rPr lang="en-US"/>
              <a:t> .NET Aspire</a:t>
            </a:r>
          </a:p>
        </p:txBody>
      </p:sp>
      <p:sp>
        <p:nvSpPr>
          <p:cNvPr id="31" name="TextBox 30">
            <a:extLst>
              <a:ext uri="{FF2B5EF4-FFF2-40B4-BE49-F238E27FC236}">
                <a16:creationId xmlns:a16="http://schemas.microsoft.com/office/drawing/2014/main" id="{2401FFB5-4720-9488-D327-142513D80508}"/>
              </a:ext>
            </a:extLst>
          </p:cNvPr>
          <p:cNvSpPr txBox="1"/>
          <p:nvPr/>
        </p:nvSpPr>
        <p:spPr>
          <a:xfrm>
            <a:off x="6111474" y="4064590"/>
            <a:ext cx="1918741" cy="70788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Open Sans SemiBold"/>
                <a:ea typeface="Open Sans SemiBold"/>
                <a:cs typeface="Open Sans SemiBold"/>
              </a:rPr>
              <a:t>Observability from the start</a:t>
            </a:r>
            <a:endParaRPr kumimoji="0" lang="en-US" sz="1600" b="0" i="0" u="none" strike="noStrike" kern="0" cap="none" spc="0" normalizeH="0" baseline="0" noProof="0">
              <a:ln>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2" name="TextBox 31">
            <a:extLst>
              <a:ext uri="{FF2B5EF4-FFF2-40B4-BE49-F238E27FC236}">
                <a16:creationId xmlns:a16="http://schemas.microsoft.com/office/drawing/2014/main" id="{E306A974-1F7D-9A83-80FF-55E15EF024ED}"/>
              </a:ext>
            </a:extLst>
          </p:cNvPr>
          <p:cNvSpPr txBox="1"/>
          <p:nvPr/>
        </p:nvSpPr>
        <p:spPr>
          <a:xfrm>
            <a:off x="4161036" y="4052117"/>
            <a:ext cx="1920240" cy="70788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Open Sans SemiBold"/>
                <a:ea typeface="Open Sans SemiBold"/>
                <a:cs typeface="Open Sans SemiBold"/>
              </a:rPr>
              <a:t>Modular &amp; extensible</a:t>
            </a:r>
            <a:endParaRPr kumimoji="0" lang="en-US" sz="1600" b="0" i="0" u="none" strike="noStrike" kern="0" cap="none" spc="0" normalizeH="0" baseline="0" noProof="0">
              <a:ln>
                <a:noFill/>
              </a:ln>
              <a:solidFill>
                <a:srgbClr val="FFFFFF"/>
              </a:solidFill>
              <a:effectLst/>
              <a:uLnTx/>
              <a:uFillTx/>
              <a:latin typeface="Open Sans SemiBold"/>
              <a:ea typeface="Open Sans SemiBold"/>
              <a:cs typeface="Open Sans SemiBold"/>
            </a:endParaRPr>
          </a:p>
        </p:txBody>
      </p:sp>
      <p:grpSp>
        <p:nvGrpSpPr>
          <p:cNvPr id="33" name="Group 32">
            <a:extLst>
              <a:ext uri="{FF2B5EF4-FFF2-40B4-BE49-F238E27FC236}">
                <a16:creationId xmlns:a16="http://schemas.microsoft.com/office/drawing/2014/main" id="{2C135A5F-6206-5E82-5478-D4133A778849}"/>
              </a:ext>
              <a:ext uri="{C183D7F6-B498-43B3-948B-1728B52AA6E4}">
                <adec:decorative xmlns:adec="http://schemas.microsoft.com/office/drawing/2017/decorative" val="1"/>
              </a:ext>
            </a:extLst>
          </p:cNvPr>
          <p:cNvGrpSpPr/>
          <p:nvPr/>
        </p:nvGrpSpPr>
        <p:grpSpPr>
          <a:xfrm>
            <a:off x="6444193" y="2450358"/>
            <a:ext cx="1253304" cy="1253304"/>
            <a:chOff x="3519670" y="2948277"/>
            <a:chExt cx="1382020" cy="1382020"/>
          </a:xfrm>
        </p:grpSpPr>
        <p:sp>
          <p:nvSpPr>
            <p:cNvPr id="34" name="Oval 33">
              <a:extLst>
                <a:ext uri="{FF2B5EF4-FFF2-40B4-BE49-F238E27FC236}">
                  <a16:creationId xmlns:a16="http://schemas.microsoft.com/office/drawing/2014/main" id="{F0EB7B13-763F-2164-C49F-17D28A0B2674}"/>
                </a:ext>
              </a:extLst>
            </p:cNvPr>
            <p:cNvSpPr/>
            <p:nvPr/>
          </p:nvSpPr>
          <p:spPr bwMode="auto">
            <a:xfrm>
              <a:off x="3519670" y="2948277"/>
              <a:ext cx="1382020" cy="1382020"/>
            </a:xfrm>
            <a:prstGeom prst="ellipse">
              <a:avLst/>
            </a:pr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5" name="Graphic 8">
              <a:extLst>
                <a:ext uri="{FF2B5EF4-FFF2-40B4-BE49-F238E27FC236}">
                  <a16:creationId xmlns:a16="http://schemas.microsoft.com/office/drawing/2014/main" id="{FECAC1DA-6591-2991-F4A2-53FCD63DEF28}"/>
                </a:ext>
              </a:extLst>
            </p:cNvPr>
            <p:cNvSpPr>
              <a:spLocks noChangeAspect="1"/>
            </p:cNvSpPr>
            <p:nvPr/>
          </p:nvSpPr>
          <p:spPr>
            <a:xfrm>
              <a:off x="3746439" y="3322162"/>
              <a:ext cx="928483" cy="634250"/>
            </a:xfrm>
            <a:custGeom>
              <a:avLst/>
              <a:gdLst>
                <a:gd name="connsiteX0" fmla="*/ 76707 w 190567"/>
                <a:gd name="connsiteY0" fmla="*/ 98840 h 130177"/>
                <a:gd name="connsiteX1" fmla="*/ 136295 w 190567"/>
                <a:gd name="connsiteY1" fmla="*/ 18116 h 130177"/>
                <a:gd name="connsiteX2" fmla="*/ 145536 w 190567"/>
                <a:gd name="connsiteY2" fmla="*/ 16696 h 130177"/>
                <a:gd name="connsiteX3" fmla="*/ 148059 w 190567"/>
                <a:gd name="connsiteY3" fmla="*/ 23545 h 130177"/>
                <a:gd name="connsiteX4" fmla="*/ 147773 w 190567"/>
                <a:gd name="connsiteY4" fmla="*/ 24478 h 130177"/>
                <a:gd name="connsiteX5" fmla="*/ 110911 w 190567"/>
                <a:gd name="connsiteY5" fmla="*/ 117814 h 130177"/>
                <a:gd name="connsiteX6" fmla="*/ 85261 w 190567"/>
                <a:gd name="connsiteY6" fmla="*/ 128748 h 130177"/>
                <a:gd name="connsiteX7" fmla="*/ 74327 w 190567"/>
                <a:gd name="connsiteY7" fmla="*/ 103098 h 130177"/>
                <a:gd name="connsiteX8" fmla="*/ 75316 w 190567"/>
                <a:gd name="connsiteY8" fmla="*/ 101002 h 130177"/>
                <a:gd name="connsiteX9" fmla="*/ 75974 w 190567"/>
                <a:gd name="connsiteY9" fmla="*/ 99897 h 130177"/>
                <a:gd name="connsiteX10" fmla="*/ 76697 w 190567"/>
                <a:gd name="connsiteY10" fmla="*/ 98849 h 130177"/>
                <a:gd name="connsiteX11" fmla="*/ 136295 w 190567"/>
                <a:gd name="connsiteY11" fmla="*/ 18116 h 130177"/>
                <a:gd name="connsiteX12" fmla="*/ 76697 w 190567"/>
                <a:gd name="connsiteY12" fmla="*/ 98849 h 130177"/>
                <a:gd name="connsiteX13" fmla="*/ 158241 w 190567"/>
                <a:gd name="connsiteY13" fmla="*/ 22583 h 130177"/>
                <a:gd name="connsiteX14" fmla="*/ 177501 w 190567"/>
                <a:gd name="connsiteY14" fmla="*/ 43271 h 130177"/>
                <a:gd name="connsiteX15" fmla="*/ 190074 w 190567"/>
                <a:gd name="connsiteY15" fmla="*/ 66112 h 130177"/>
                <a:gd name="connsiteX16" fmla="*/ 186025 w 190567"/>
                <a:gd name="connsiteY16" fmla="*/ 75370 h 130177"/>
                <a:gd name="connsiteX17" fmla="*/ 176767 w 190567"/>
                <a:gd name="connsiteY17" fmla="*/ 71322 h 130177"/>
                <a:gd name="connsiteX18" fmla="*/ 173167 w 190567"/>
                <a:gd name="connsiteY18" fmla="*/ 63588 h 130177"/>
                <a:gd name="connsiteX19" fmla="*/ 153640 w 190567"/>
                <a:gd name="connsiteY19" fmla="*/ 74856 h 130177"/>
                <a:gd name="connsiteX20" fmla="*/ 143895 w 190567"/>
                <a:gd name="connsiteY20" fmla="*/ 72193 h 130177"/>
                <a:gd name="connsiteX21" fmla="*/ 145697 w 190567"/>
                <a:gd name="connsiteY21" fmla="*/ 63026 h 130177"/>
                <a:gd name="connsiteX22" fmla="*/ 146506 w 190567"/>
                <a:gd name="connsiteY22" fmla="*/ 62483 h 130177"/>
                <a:gd name="connsiteX23" fmla="*/ 165728 w 190567"/>
                <a:gd name="connsiteY23" fmla="*/ 51377 h 130177"/>
                <a:gd name="connsiteX24" fmla="*/ 163537 w 190567"/>
                <a:gd name="connsiteY24" fmla="*/ 48386 h 130177"/>
                <a:gd name="connsiteX25" fmla="*/ 153459 w 190567"/>
                <a:gd name="connsiteY25" fmla="*/ 37337 h 130177"/>
                <a:gd name="connsiteX26" fmla="*/ 157079 w 190567"/>
                <a:gd name="connsiteY26" fmla="*/ 28155 h 130177"/>
                <a:gd name="connsiteX27" fmla="*/ 157908 w 190567"/>
                <a:gd name="connsiteY27" fmla="*/ 25374 h 130177"/>
                <a:gd name="connsiteX28" fmla="*/ 158136 w 190567"/>
                <a:gd name="connsiteY28" fmla="*/ 23973 h 130177"/>
                <a:gd name="connsiteX29" fmla="*/ 158231 w 190567"/>
                <a:gd name="connsiteY29" fmla="*/ 22583 h 130177"/>
                <a:gd name="connsiteX30" fmla="*/ 133190 w 190567"/>
                <a:gd name="connsiteY30" fmla="*/ 7714 h 130177"/>
                <a:gd name="connsiteX31" fmla="*/ 129323 w 190567"/>
                <a:gd name="connsiteY31" fmla="*/ 10838 h 130177"/>
                <a:gd name="connsiteX32" fmla="*/ 128237 w 190567"/>
                <a:gd name="connsiteY32" fmla="*/ 12172 h 130177"/>
                <a:gd name="connsiteX33" fmla="*/ 123094 w 190567"/>
                <a:gd name="connsiteY33" fmla="*/ 19154 h 130177"/>
                <a:gd name="connsiteX34" fmla="*/ 102424 w 190567"/>
                <a:gd name="connsiteY34" fmla="*/ 14677 h 130177"/>
                <a:gd name="connsiteX35" fmla="*/ 102424 w 190567"/>
                <a:gd name="connsiteY35" fmla="*/ 40128 h 130177"/>
                <a:gd name="connsiteX36" fmla="*/ 95279 w 190567"/>
                <a:gd name="connsiteY36" fmla="*/ 47270 h 130177"/>
                <a:gd name="connsiteX37" fmla="*/ 88204 w 190567"/>
                <a:gd name="connsiteY37" fmla="*/ 41099 h 130177"/>
                <a:gd name="connsiteX38" fmla="*/ 88137 w 190567"/>
                <a:gd name="connsiteY38" fmla="*/ 40128 h 130177"/>
                <a:gd name="connsiteX39" fmla="*/ 88137 w 190567"/>
                <a:gd name="connsiteY39" fmla="*/ 14506 h 130177"/>
                <a:gd name="connsiteX40" fmla="*/ 44398 w 190567"/>
                <a:gd name="connsiteY40" fmla="*/ 30069 h 130177"/>
                <a:gd name="connsiteX41" fmla="*/ 24215 w 190567"/>
                <a:gd name="connsiteY41" fmla="*/ 51072 h 130177"/>
                <a:gd name="connsiteX42" fmla="*/ 44046 w 190567"/>
                <a:gd name="connsiteY42" fmla="*/ 62521 h 130177"/>
                <a:gd name="connsiteX43" fmla="*/ 46654 w 190567"/>
                <a:gd name="connsiteY43" fmla="*/ 72281 h 130177"/>
                <a:gd name="connsiteX44" fmla="*/ 37778 w 190567"/>
                <a:gd name="connsiteY44" fmla="*/ 75323 h 130177"/>
                <a:gd name="connsiteX45" fmla="*/ 36902 w 190567"/>
                <a:gd name="connsiteY45" fmla="*/ 74894 h 130177"/>
                <a:gd name="connsiteX46" fmla="*/ 17147 w 190567"/>
                <a:gd name="connsiteY46" fmla="*/ 63493 h 130177"/>
                <a:gd name="connsiteX47" fmla="*/ 13756 w 190567"/>
                <a:gd name="connsiteY47" fmla="*/ 71313 h 130177"/>
                <a:gd name="connsiteX48" fmla="*/ 4438 w 190567"/>
                <a:gd name="connsiteY48" fmla="*/ 75216 h 130177"/>
                <a:gd name="connsiteX49" fmla="*/ 440 w 190567"/>
                <a:gd name="connsiteY49" fmla="*/ 66141 h 130177"/>
                <a:gd name="connsiteX50" fmla="*/ 36197 w 190567"/>
                <a:gd name="connsiteY50" fmla="*/ 18363 h 130177"/>
                <a:gd name="connsiteX51" fmla="*/ 133190 w 190567"/>
                <a:gd name="connsiteY51" fmla="*/ 7724 h 13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567" h="130177">
                  <a:moveTo>
                    <a:pt x="76707" y="98840"/>
                  </a:moveTo>
                  <a:lnTo>
                    <a:pt x="136295" y="18116"/>
                  </a:lnTo>
                  <a:cubicBezTo>
                    <a:pt x="138455" y="15172"/>
                    <a:pt x="142591" y="14536"/>
                    <a:pt x="145536" y="16696"/>
                  </a:cubicBezTo>
                  <a:cubicBezTo>
                    <a:pt x="147675" y="18265"/>
                    <a:pt x="148668" y="20962"/>
                    <a:pt x="148059" y="23545"/>
                  </a:cubicBezTo>
                  <a:lnTo>
                    <a:pt x="147773" y="24478"/>
                  </a:lnTo>
                  <a:lnTo>
                    <a:pt x="110911" y="117814"/>
                  </a:lnTo>
                  <a:cubicBezTo>
                    <a:pt x="106848" y="127916"/>
                    <a:pt x="95364" y="132812"/>
                    <a:pt x="85261" y="128748"/>
                  </a:cubicBezTo>
                  <a:cubicBezTo>
                    <a:pt x="75158" y="124684"/>
                    <a:pt x="70263" y="113201"/>
                    <a:pt x="74327" y="103098"/>
                  </a:cubicBezTo>
                  <a:cubicBezTo>
                    <a:pt x="74615" y="102380"/>
                    <a:pt x="74946" y="101680"/>
                    <a:pt x="75316" y="101002"/>
                  </a:cubicBezTo>
                  <a:lnTo>
                    <a:pt x="75974" y="99897"/>
                  </a:lnTo>
                  <a:lnTo>
                    <a:pt x="76697" y="98849"/>
                  </a:lnTo>
                  <a:lnTo>
                    <a:pt x="136295" y="18116"/>
                  </a:lnTo>
                  <a:lnTo>
                    <a:pt x="76697" y="98849"/>
                  </a:lnTo>
                  <a:close/>
                  <a:moveTo>
                    <a:pt x="158241" y="22583"/>
                  </a:moveTo>
                  <a:cubicBezTo>
                    <a:pt x="165594" y="28547"/>
                    <a:pt x="172077" y="35511"/>
                    <a:pt x="177501" y="43271"/>
                  </a:cubicBezTo>
                  <a:cubicBezTo>
                    <a:pt x="182492" y="50405"/>
                    <a:pt x="187311" y="59044"/>
                    <a:pt x="190074" y="66112"/>
                  </a:cubicBezTo>
                  <a:cubicBezTo>
                    <a:pt x="191513" y="69787"/>
                    <a:pt x="189700" y="73932"/>
                    <a:pt x="186025" y="75370"/>
                  </a:cubicBezTo>
                  <a:cubicBezTo>
                    <a:pt x="182351" y="76809"/>
                    <a:pt x="178206" y="74997"/>
                    <a:pt x="176767" y="71322"/>
                  </a:cubicBezTo>
                  <a:cubicBezTo>
                    <a:pt x="175708" y="68681"/>
                    <a:pt x="174506" y="66099"/>
                    <a:pt x="173167" y="63588"/>
                  </a:cubicBezTo>
                  <a:lnTo>
                    <a:pt x="153640" y="74856"/>
                  </a:lnTo>
                  <a:cubicBezTo>
                    <a:pt x="150214" y="76811"/>
                    <a:pt x="145851" y="75619"/>
                    <a:pt x="143895" y="72193"/>
                  </a:cubicBezTo>
                  <a:cubicBezTo>
                    <a:pt x="142138" y="69113"/>
                    <a:pt x="142905" y="65211"/>
                    <a:pt x="145697" y="63026"/>
                  </a:cubicBezTo>
                  <a:lnTo>
                    <a:pt x="146506" y="62483"/>
                  </a:lnTo>
                  <a:lnTo>
                    <a:pt x="165728" y="51377"/>
                  </a:lnTo>
                  <a:lnTo>
                    <a:pt x="163537" y="48386"/>
                  </a:lnTo>
                  <a:cubicBezTo>
                    <a:pt x="160500" y="44421"/>
                    <a:pt x="157128" y="40725"/>
                    <a:pt x="153459" y="37337"/>
                  </a:cubicBezTo>
                  <a:lnTo>
                    <a:pt x="157079" y="28155"/>
                  </a:lnTo>
                  <a:cubicBezTo>
                    <a:pt x="157441" y="27241"/>
                    <a:pt x="157717" y="26307"/>
                    <a:pt x="157908" y="25374"/>
                  </a:cubicBezTo>
                  <a:lnTo>
                    <a:pt x="158136" y="23973"/>
                  </a:lnTo>
                  <a:lnTo>
                    <a:pt x="158231" y="22583"/>
                  </a:lnTo>
                  <a:close/>
                  <a:moveTo>
                    <a:pt x="133190" y="7714"/>
                  </a:moveTo>
                  <a:cubicBezTo>
                    <a:pt x="131749" y="8552"/>
                    <a:pt x="130445" y="9606"/>
                    <a:pt x="129323" y="10838"/>
                  </a:cubicBezTo>
                  <a:lnTo>
                    <a:pt x="128237" y="12172"/>
                  </a:lnTo>
                  <a:lnTo>
                    <a:pt x="123094" y="19154"/>
                  </a:lnTo>
                  <a:cubicBezTo>
                    <a:pt x="116410" y="16833"/>
                    <a:pt x="109469" y="15330"/>
                    <a:pt x="102424" y="14677"/>
                  </a:cubicBezTo>
                  <a:lnTo>
                    <a:pt x="102424" y="40128"/>
                  </a:lnTo>
                  <a:cubicBezTo>
                    <a:pt x="102424" y="44073"/>
                    <a:pt x="99224" y="47271"/>
                    <a:pt x="95279" y="47270"/>
                  </a:cubicBezTo>
                  <a:cubicBezTo>
                    <a:pt x="91710" y="47269"/>
                    <a:pt x="88690" y="44634"/>
                    <a:pt x="88204" y="41099"/>
                  </a:cubicBezTo>
                  <a:lnTo>
                    <a:pt x="88137" y="40128"/>
                  </a:lnTo>
                  <a:lnTo>
                    <a:pt x="88137" y="14506"/>
                  </a:lnTo>
                  <a:cubicBezTo>
                    <a:pt x="72414" y="15624"/>
                    <a:pt x="57293" y="21004"/>
                    <a:pt x="44398" y="30069"/>
                  </a:cubicBezTo>
                  <a:cubicBezTo>
                    <a:pt x="36626" y="35518"/>
                    <a:pt x="29844" y="42661"/>
                    <a:pt x="24215" y="51072"/>
                  </a:cubicBezTo>
                  <a:lnTo>
                    <a:pt x="44046" y="62521"/>
                  </a:lnTo>
                  <a:cubicBezTo>
                    <a:pt x="47461" y="64497"/>
                    <a:pt x="48629" y="68866"/>
                    <a:pt x="46654" y="72281"/>
                  </a:cubicBezTo>
                  <a:cubicBezTo>
                    <a:pt x="44869" y="75368"/>
                    <a:pt x="41081" y="76666"/>
                    <a:pt x="37778" y="75323"/>
                  </a:cubicBezTo>
                  <a:lnTo>
                    <a:pt x="36902" y="74894"/>
                  </a:lnTo>
                  <a:lnTo>
                    <a:pt x="17147" y="63493"/>
                  </a:lnTo>
                  <a:cubicBezTo>
                    <a:pt x="15928" y="66026"/>
                    <a:pt x="14804" y="68636"/>
                    <a:pt x="13756" y="71313"/>
                  </a:cubicBezTo>
                  <a:cubicBezTo>
                    <a:pt x="12261" y="74964"/>
                    <a:pt x="8089" y="76711"/>
                    <a:pt x="4438" y="75216"/>
                  </a:cubicBezTo>
                  <a:cubicBezTo>
                    <a:pt x="881" y="73760"/>
                    <a:pt x="-886" y="69749"/>
                    <a:pt x="440" y="66141"/>
                  </a:cubicBezTo>
                  <a:cubicBezTo>
                    <a:pt x="8127" y="46376"/>
                    <a:pt x="20252" y="29536"/>
                    <a:pt x="36197" y="18363"/>
                  </a:cubicBezTo>
                  <a:cubicBezTo>
                    <a:pt x="64582" y="-1535"/>
                    <a:pt x="101167" y="-5548"/>
                    <a:pt x="133190" y="7724"/>
                  </a:cubicBezTo>
                  <a:close/>
                </a:path>
              </a:pathLst>
            </a:cu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39" name="TextBox 38">
            <a:extLst>
              <a:ext uri="{FF2B5EF4-FFF2-40B4-BE49-F238E27FC236}">
                <a16:creationId xmlns:a16="http://schemas.microsoft.com/office/drawing/2014/main" id="{D37784D9-8F89-F40C-D83D-ED5709B790D6}"/>
              </a:ext>
            </a:extLst>
          </p:cNvPr>
          <p:cNvSpPr txBox="1"/>
          <p:nvPr/>
        </p:nvSpPr>
        <p:spPr>
          <a:xfrm>
            <a:off x="2206383" y="4052117"/>
            <a:ext cx="1920240" cy="70788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Open Sans SemiBold"/>
                <a:ea typeface="Open Sans SemiBold"/>
                <a:cs typeface="Open Sans SemiBold"/>
              </a:rPr>
              <a:t>Code-first control</a:t>
            </a:r>
            <a:endParaRPr kumimoji="0" lang="en-US" sz="1600" b="0" i="0" u="none" strike="noStrike" kern="0" cap="none" spc="0" normalizeH="0" baseline="0" noProof="0">
              <a:ln>
                <a:noFill/>
              </a:ln>
              <a:solidFill>
                <a:srgbClr val="FFFFFF"/>
              </a:solidFill>
              <a:effectLst/>
              <a:uLnTx/>
              <a:uFillTx/>
              <a:latin typeface="Open Sans SemiBold"/>
              <a:ea typeface="Open Sans SemiBold"/>
              <a:cs typeface="Open Sans SemiBold"/>
            </a:endParaRPr>
          </a:p>
        </p:txBody>
      </p:sp>
      <p:sp>
        <p:nvSpPr>
          <p:cNvPr id="43" name="TextBox 42">
            <a:extLst>
              <a:ext uri="{FF2B5EF4-FFF2-40B4-BE49-F238E27FC236}">
                <a16:creationId xmlns:a16="http://schemas.microsoft.com/office/drawing/2014/main" id="{4B833A08-A040-FCAB-C9E8-4D0462801ED9}"/>
              </a:ext>
            </a:extLst>
          </p:cNvPr>
          <p:cNvSpPr txBox="1"/>
          <p:nvPr/>
        </p:nvSpPr>
        <p:spPr>
          <a:xfrm>
            <a:off x="8060413" y="4052117"/>
            <a:ext cx="1920240" cy="70788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Open Sans SemiBold"/>
                <a:ea typeface="Open Sans SemiBold"/>
                <a:cs typeface="Open Sans SemiBold"/>
              </a:rPr>
              <a:t>Flexible deployments</a:t>
            </a:r>
            <a:endParaRPr kumimoji="0" lang="en-US" sz="1600" b="0" i="0" u="none" strike="noStrike" kern="0" cap="none" spc="0" normalizeH="0" baseline="0" noProof="0">
              <a:ln>
                <a:noFill/>
              </a:ln>
              <a:solidFill>
                <a:srgbClr val="FFFFFF"/>
              </a:solidFill>
              <a:effectLst/>
              <a:uLnTx/>
              <a:uFillTx/>
              <a:latin typeface="Open Sans SemiBold"/>
              <a:ea typeface="Open Sans SemiBold"/>
              <a:cs typeface="Open Sans SemiBold"/>
            </a:endParaRPr>
          </a:p>
        </p:txBody>
      </p:sp>
      <p:grpSp>
        <p:nvGrpSpPr>
          <p:cNvPr id="49" name="Group 48">
            <a:extLst>
              <a:ext uri="{FF2B5EF4-FFF2-40B4-BE49-F238E27FC236}">
                <a16:creationId xmlns:a16="http://schemas.microsoft.com/office/drawing/2014/main" id="{473AF8F4-6E60-9B08-6C98-C86518D43930}"/>
              </a:ext>
            </a:extLst>
          </p:cNvPr>
          <p:cNvGrpSpPr/>
          <p:nvPr/>
        </p:nvGrpSpPr>
        <p:grpSpPr>
          <a:xfrm>
            <a:off x="2539851" y="2450358"/>
            <a:ext cx="1253304" cy="1253304"/>
            <a:chOff x="2584931" y="2750982"/>
            <a:chExt cx="1253304" cy="1253304"/>
          </a:xfrm>
        </p:grpSpPr>
        <p:sp>
          <p:nvSpPr>
            <p:cNvPr id="41" name="Oval 40">
              <a:extLst>
                <a:ext uri="{FF2B5EF4-FFF2-40B4-BE49-F238E27FC236}">
                  <a16:creationId xmlns:a16="http://schemas.microsoft.com/office/drawing/2014/main" id="{E3603C30-E641-A211-320C-FA427583DD95}"/>
                </a:ext>
              </a:extLst>
            </p:cNvPr>
            <p:cNvSpPr/>
            <p:nvPr/>
          </p:nvSpPr>
          <p:spPr bwMode="auto">
            <a:xfrm>
              <a:off x="2584931" y="2750982"/>
              <a:ext cx="1253304" cy="1253304"/>
            </a:xfrm>
            <a:prstGeom prst="ellipse">
              <a:avLst/>
            </a:pr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48" name="Graphic 47" descr="Single gear with solid fill">
              <a:extLst>
                <a:ext uri="{FF2B5EF4-FFF2-40B4-BE49-F238E27FC236}">
                  <a16:creationId xmlns:a16="http://schemas.microsoft.com/office/drawing/2014/main" id="{21A66819-6DAE-7EE1-4D3D-EFF67F2406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4383" y="2920434"/>
              <a:ext cx="914400" cy="914400"/>
            </a:xfrm>
            <a:prstGeom prst="rect">
              <a:avLst/>
            </a:prstGeom>
          </p:spPr>
        </p:pic>
      </p:grpSp>
      <p:grpSp>
        <p:nvGrpSpPr>
          <p:cNvPr id="52" name="Group 51">
            <a:extLst>
              <a:ext uri="{FF2B5EF4-FFF2-40B4-BE49-F238E27FC236}">
                <a16:creationId xmlns:a16="http://schemas.microsoft.com/office/drawing/2014/main" id="{DB609218-4B47-BF73-B97F-C905BF9BDE5C}"/>
              </a:ext>
            </a:extLst>
          </p:cNvPr>
          <p:cNvGrpSpPr/>
          <p:nvPr/>
        </p:nvGrpSpPr>
        <p:grpSpPr>
          <a:xfrm>
            <a:off x="4494504" y="2450358"/>
            <a:ext cx="1253304" cy="1253304"/>
            <a:chOff x="4514562" y="2750982"/>
            <a:chExt cx="1253304" cy="1253304"/>
          </a:xfrm>
        </p:grpSpPr>
        <p:sp>
          <p:nvSpPr>
            <p:cNvPr id="37" name="Oval 36">
              <a:extLst>
                <a:ext uri="{FF2B5EF4-FFF2-40B4-BE49-F238E27FC236}">
                  <a16:creationId xmlns:a16="http://schemas.microsoft.com/office/drawing/2014/main" id="{A1C1597D-5A68-77FA-6CE0-1FA24F4C5F49}"/>
                </a:ext>
              </a:extLst>
            </p:cNvPr>
            <p:cNvSpPr/>
            <p:nvPr/>
          </p:nvSpPr>
          <p:spPr bwMode="auto">
            <a:xfrm>
              <a:off x="4514562" y="2750982"/>
              <a:ext cx="1253304" cy="1253304"/>
            </a:xfrm>
            <a:prstGeom prst="ellipse">
              <a:avLst/>
            </a:pr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51" name="Graphic 50" descr="Puzzle with solid fill">
              <a:extLst>
                <a:ext uri="{FF2B5EF4-FFF2-40B4-BE49-F238E27FC236}">
                  <a16:creationId xmlns:a16="http://schemas.microsoft.com/office/drawing/2014/main" id="{4592D090-C2FC-AE93-6EE8-2A870545DE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4014" y="2923566"/>
              <a:ext cx="914400" cy="914400"/>
            </a:xfrm>
            <a:prstGeom prst="rect">
              <a:avLst/>
            </a:prstGeom>
          </p:spPr>
        </p:pic>
      </p:grpSp>
      <p:grpSp>
        <p:nvGrpSpPr>
          <p:cNvPr id="55" name="Group 54">
            <a:extLst>
              <a:ext uri="{FF2B5EF4-FFF2-40B4-BE49-F238E27FC236}">
                <a16:creationId xmlns:a16="http://schemas.microsoft.com/office/drawing/2014/main" id="{A1F609CB-6121-8C18-5213-12E0B1802B19}"/>
              </a:ext>
            </a:extLst>
          </p:cNvPr>
          <p:cNvGrpSpPr/>
          <p:nvPr/>
        </p:nvGrpSpPr>
        <p:grpSpPr>
          <a:xfrm>
            <a:off x="8393882" y="2450358"/>
            <a:ext cx="1253304" cy="1253304"/>
            <a:chOff x="8373823" y="2750982"/>
            <a:chExt cx="1253304" cy="1253304"/>
          </a:xfrm>
        </p:grpSpPr>
        <p:sp>
          <p:nvSpPr>
            <p:cNvPr id="45" name="Oval 44">
              <a:extLst>
                <a:ext uri="{FF2B5EF4-FFF2-40B4-BE49-F238E27FC236}">
                  <a16:creationId xmlns:a16="http://schemas.microsoft.com/office/drawing/2014/main" id="{A534BD5B-89F7-A032-C608-27E997234A25}"/>
                </a:ext>
              </a:extLst>
            </p:cNvPr>
            <p:cNvSpPr/>
            <p:nvPr/>
          </p:nvSpPr>
          <p:spPr bwMode="auto">
            <a:xfrm>
              <a:off x="8373823" y="2750982"/>
              <a:ext cx="1253304" cy="1253304"/>
            </a:xfrm>
            <a:prstGeom prst="ellipse">
              <a:avLst/>
            </a:pr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54" name="Graphic 53" descr="Rocket with solid fill">
              <a:extLst>
                <a:ext uri="{FF2B5EF4-FFF2-40B4-BE49-F238E27FC236}">
                  <a16:creationId xmlns:a16="http://schemas.microsoft.com/office/drawing/2014/main" id="{A639FF7D-F54B-7EBA-A05F-87162ACF5A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23217" y="2971800"/>
              <a:ext cx="914400" cy="914400"/>
            </a:xfrm>
            <a:prstGeom prst="rect">
              <a:avLst/>
            </a:prstGeom>
          </p:spPr>
        </p:pic>
      </p:grpSp>
      <p:pic>
        <p:nvPicPr>
          <p:cNvPr id="56" name="Picture 55" descr="A purple triangle with white triangles&#10;&#10;AI-generated content may be incorrect.">
            <a:extLst>
              <a:ext uri="{FF2B5EF4-FFF2-40B4-BE49-F238E27FC236}">
                <a16:creationId xmlns:a16="http://schemas.microsoft.com/office/drawing/2014/main" id="{59D5B941-5366-1D3A-74D8-8F477521AD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63956" y="1238733"/>
            <a:ext cx="863170" cy="863170"/>
          </a:xfrm>
          <a:prstGeom prst="rect">
            <a:avLst/>
          </a:prstGeom>
          <a:effectLst>
            <a:glow rad="469900">
              <a:schemeClr val="accent1">
                <a:satMod val="175000"/>
                <a:alpha val="20000"/>
              </a:schemeClr>
            </a:glow>
          </a:effectLst>
        </p:spPr>
      </p:pic>
    </p:spTree>
    <p:extLst>
      <p:ext uri="{BB962C8B-B14F-4D97-AF65-F5344CB8AC3E}">
        <p14:creationId xmlns:p14="http://schemas.microsoft.com/office/powerpoint/2010/main" val="1642569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9" grpId="0"/>
      <p:bldP spid="4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0DD07-3132-27FE-0781-64B3F143E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261FB-F772-DF89-F4A6-9201848D2A33}"/>
              </a:ext>
            </a:extLst>
          </p:cNvPr>
          <p:cNvSpPr>
            <a:spLocks noGrp="1"/>
          </p:cNvSpPr>
          <p:nvPr>
            <p:ph type="title"/>
          </p:nvPr>
        </p:nvSpPr>
        <p:spPr/>
        <p:txBody>
          <a:bodyPr/>
          <a:lstStyle/>
          <a:p>
            <a:r>
              <a:rPr lang="en-US"/>
              <a:t>Aspire with Copilot</a:t>
            </a:r>
          </a:p>
        </p:txBody>
      </p:sp>
      <p:sp>
        <p:nvSpPr>
          <p:cNvPr id="4" name="Rectangle 3">
            <a:extLst>
              <a:ext uri="{FF2B5EF4-FFF2-40B4-BE49-F238E27FC236}">
                <a16:creationId xmlns:a16="http://schemas.microsoft.com/office/drawing/2014/main" id="{F11BDCF1-7F95-0C76-EE32-BD114DAD9855}"/>
              </a:ext>
            </a:extLst>
          </p:cNvPr>
          <p:cNvSpPr/>
          <p:nvPr/>
        </p:nvSpPr>
        <p:spPr>
          <a:xfrm>
            <a:off x="614767" y="1333920"/>
            <a:ext cx="5362236" cy="985474"/>
          </a:xfrm>
          <a:prstGeom prst="rect">
            <a:avLst/>
          </a:prstGeom>
          <a:noFill/>
          <a:ln w="52388" cap="flat">
            <a:noFill/>
            <a:prstDash val="solid"/>
            <a:miter/>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0">
                      <a:srgbClr val="C03BC4">
                        <a:lumMod val="50000"/>
                        <a:lumOff val="50000"/>
                      </a:srgbClr>
                    </a:gs>
                    <a:gs pos="76000">
                      <a:srgbClr val="0078D4">
                        <a:lumMod val="50000"/>
                        <a:lumOff val="50000"/>
                      </a:srgbClr>
                    </a:gs>
                  </a:gsLst>
                  <a:lin ang="12600000" scaled="0"/>
                </a:gradFill>
                <a:effectLst/>
                <a:uLnTx/>
                <a:uFillTx/>
                <a:latin typeface="Open Sans SemiBold"/>
                <a:ea typeface="+mn-ea"/>
                <a:cs typeface="+mn-cs"/>
              </a:rPr>
              <a:t>AI-assisted experience directly in the Aspire developer dashboard</a:t>
            </a:r>
          </a:p>
        </p:txBody>
      </p:sp>
      <p:grpSp>
        <p:nvGrpSpPr>
          <p:cNvPr id="22" name="Group 21">
            <a:extLst>
              <a:ext uri="{FF2B5EF4-FFF2-40B4-BE49-F238E27FC236}">
                <a16:creationId xmlns:a16="http://schemas.microsoft.com/office/drawing/2014/main" id="{5AF228FE-918A-7DF6-CED3-5317216F2A9A}"/>
              </a:ext>
            </a:extLst>
          </p:cNvPr>
          <p:cNvGrpSpPr/>
          <p:nvPr/>
        </p:nvGrpSpPr>
        <p:grpSpPr>
          <a:xfrm>
            <a:off x="614767" y="2448086"/>
            <a:ext cx="5463253" cy="745477"/>
            <a:chOff x="733764" y="2768534"/>
            <a:chExt cx="5463253" cy="745477"/>
          </a:xfrm>
        </p:grpSpPr>
        <p:sp>
          <p:nvSpPr>
            <p:cNvPr id="13" name="Rectangle 12">
              <a:extLst>
                <a:ext uri="{FF2B5EF4-FFF2-40B4-BE49-F238E27FC236}">
                  <a16:creationId xmlns:a16="http://schemas.microsoft.com/office/drawing/2014/main" id="{AEEDF9C7-88B6-BC15-978E-C97B39AD6610}"/>
                </a:ext>
              </a:extLst>
            </p:cNvPr>
            <p:cNvSpPr/>
            <p:nvPr/>
          </p:nvSpPr>
          <p:spPr>
            <a:xfrm>
              <a:off x="1098989" y="2768534"/>
              <a:ext cx="5098028"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mn-ea"/>
                  <a:cs typeface="Segoe UI" panose="020B0502040204020203" pitchFamily="34" charset="0"/>
                </a:rPr>
                <a:t>Have Copilot identify resource issues, find bottlenecks, and help with spotting problems at development time</a:t>
              </a:r>
            </a:p>
          </p:txBody>
        </p:sp>
        <p:grpSp>
          <p:nvGrpSpPr>
            <p:cNvPr id="10" name="Group 9">
              <a:extLst>
                <a:ext uri="{FF2B5EF4-FFF2-40B4-BE49-F238E27FC236}">
                  <a16:creationId xmlns:a16="http://schemas.microsoft.com/office/drawing/2014/main" id="{D36034E1-8A0F-2DC3-1B49-FA4A874724CB}"/>
                </a:ext>
                <a:ext uri="{C183D7F6-B498-43B3-948B-1728B52AA6E4}">
                  <adec:decorative xmlns:adec="http://schemas.microsoft.com/office/drawing/2017/decorative" val="1"/>
                </a:ext>
              </a:extLst>
            </p:cNvPr>
            <p:cNvGrpSpPr/>
            <p:nvPr/>
          </p:nvGrpSpPr>
          <p:grpSpPr>
            <a:xfrm>
              <a:off x="733764" y="3017901"/>
              <a:ext cx="246742" cy="246742"/>
              <a:chOff x="566793" y="5267700"/>
              <a:chExt cx="246742" cy="246742"/>
            </a:xfrm>
          </p:grpSpPr>
          <p:sp>
            <p:nvSpPr>
              <p:cNvPr id="11" name="Oval 10">
                <a:extLst>
                  <a:ext uri="{FF2B5EF4-FFF2-40B4-BE49-F238E27FC236}">
                    <a16:creationId xmlns:a16="http://schemas.microsoft.com/office/drawing/2014/main" id="{73EB4AFC-7585-8576-8BC3-6D4905D5A805}"/>
                  </a:ext>
                </a:extLst>
              </p:cNvPr>
              <p:cNvSpPr/>
              <p:nvPr/>
            </p:nvSpPr>
            <p:spPr bwMode="auto">
              <a:xfrm>
                <a:off x="566793" y="526770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Open Sans"/>
                  <a:ea typeface="+mn-ea"/>
                  <a:cs typeface="+mn-cs"/>
                </a:endParaRPr>
              </a:p>
            </p:txBody>
          </p:sp>
          <p:sp>
            <p:nvSpPr>
              <p:cNvPr id="12" name="Half Frame 11">
                <a:extLst>
                  <a:ext uri="{FF2B5EF4-FFF2-40B4-BE49-F238E27FC236}">
                    <a16:creationId xmlns:a16="http://schemas.microsoft.com/office/drawing/2014/main" id="{21EBD4BC-096E-10F2-0FD4-DE9BAD56EF1F}"/>
                  </a:ext>
                </a:extLst>
              </p:cNvPr>
              <p:cNvSpPr/>
              <p:nvPr/>
            </p:nvSpPr>
            <p:spPr bwMode="auto">
              <a:xfrm rot="8100000">
                <a:off x="600879" y="533603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a:ea typeface="Segoe UI" pitchFamily="34" charset="0"/>
                  <a:cs typeface="Segoe UI" pitchFamily="34" charset="0"/>
                </a:endParaRPr>
              </a:p>
            </p:txBody>
          </p:sp>
        </p:grpSp>
      </p:grpSp>
      <p:grpSp>
        <p:nvGrpSpPr>
          <p:cNvPr id="23" name="Group 22">
            <a:extLst>
              <a:ext uri="{FF2B5EF4-FFF2-40B4-BE49-F238E27FC236}">
                <a16:creationId xmlns:a16="http://schemas.microsoft.com/office/drawing/2014/main" id="{ACCEB42C-A567-0807-CA04-4DC40CA66D44}"/>
              </a:ext>
            </a:extLst>
          </p:cNvPr>
          <p:cNvGrpSpPr/>
          <p:nvPr/>
        </p:nvGrpSpPr>
        <p:grpSpPr>
          <a:xfrm>
            <a:off x="614767" y="3404870"/>
            <a:ext cx="5498699" cy="745477"/>
            <a:chOff x="733764" y="3813844"/>
            <a:chExt cx="5498699" cy="745477"/>
          </a:xfrm>
        </p:grpSpPr>
        <p:sp>
          <p:nvSpPr>
            <p:cNvPr id="6" name="Rectangle 5">
              <a:extLst>
                <a:ext uri="{FF2B5EF4-FFF2-40B4-BE49-F238E27FC236}">
                  <a16:creationId xmlns:a16="http://schemas.microsoft.com/office/drawing/2014/main" id="{4BA1D67D-58C5-7AF8-6C50-750B4A1176E7}"/>
                </a:ext>
              </a:extLst>
            </p:cNvPr>
            <p:cNvSpPr/>
            <p:nvPr/>
          </p:nvSpPr>
          <p:spPr>
            <a:xfrm>
              <a:off x="1098989" y="3813844"/>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mn-ea"/>
                  <a:cs typeface="Segoe UI" panose="020B0502040204020203" pitchFamily="34" charset="0"/>
                </a:rPr>
                <a:t>Ask Copilot about specific traces and find root causes of errors</a:t>
              </a:r>
            </a:p>
          </p:txBody>
        </p:sp>
        <p:grpSp>
          <p:nvGrpSpPr>
            <p:cNvPr id="7" name="Group 6">
              <a:extLst>
                <a:ext uri="{FF2B5EF4-FFF2-40B4-BE49-F238E27FC236}">
                  <a16:creationId xmlns:a16="http://schemas.microsoft.com/office/drawing/2014/main" id="{B08674E9-789C-9B63-AC88-8234B29FB54F}"/>
                </a:ext>
                <a:ext uri="{C183D7F6-B498-43B3-948B-1728B52AA6E4}">
                  <adec:decorative xmlns:adec="http://schemas.microsoft.com/office/drawing/2017/decorative" val="1"/>
                </a:ext>
              </a:extLst>
            </p:cNvPr>
            <p:cNvGrpSpPr/>
            <p:nvPr/>
          </p:nvGrpSpPr>
          <p:grpSpPr>
            <a:xfrm>
              <a:off x="733764" y="4063211"/>
              <a:ext cx="246742" cy="246742"/>
              <a:chOff x="566793" y="3208401"/>
              <a:chExt cx="246742" cy="246742"/>
            </a:xfrm>
          </p:grpSpPr>
          <p:sp>
            <p:nvSpPr>
              <p:cNvPr id="8" name="Oval 7">
                <a:extLst>
                  <a:ext uri="{FF2B5EF4-FFF2-40B4-BE49-F238E27FC236}">
                    <a16:creationId xmlns:a16="http://schemas.microsoft.com/office/drawing/2014/main" id="{4D1A8B37-CD64-A954-A410-003065D70B00}"/>
                  </a:ext>
                </a:extLst>
              </p:cNvPr>
              <p:cNvSpPr/>
              <p:nvPr/>
            </p:nvSpPr>
            <p:spPr bwMode="auto">
              <a:xfrm>
                <a:off x="566793" y="3208401"/>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Open Sans"/>
                  <a:ea typeface="+mn-ea"/>
                  <a:cs typeface="+mn-cs"/>
                </a:endParaRPr>
              </a:p>
            </p:txBody>
          </p:sp>
          <p:sp>
            <p:nvSpPr>
              <p:cNvPr id="9" name="Half Frame 8">
                <a:extLst>
                  <a:ext uri="{FF2B5EF4-FFF2-40B4-BE49-F238E27FC236}">
                    <a16:creationId xmlns:a16="http://schemas.microsoft.com/office/drawing/2014/main" id="{715EFB4E-6E36-0F6C-5C63-B2AA8E8B37D7}"/>
                  </a:ext>
                </a:extLst>
              </p:cNvPr>
              <p:cNvSpPr/>
              <p:nvPr/>
            </p:nvSpPr>
            <p:spPr bwMode="auto">
              <a:xfrm rot="8100000">
                <a:off x="600879" y="3276731"/>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FAAF0D64-33E3-0458-B3F5-694843CDFA73}"/>
              </a:ext>
            </a:extLst>
          </p:cNvPr>
          <p:cNvGrpSpPr/>
          <p:nvPr/>
        </p:nvGrpSpPr>
        <p:grpSpPr>
          <a:xfrm>
            <a:off x="614767" y="4361654"/>
            <a:ext cx="5498699" cy="745477"/>
            <a:chOff x="733764" y="4486415"/>
            <a:chExt cx="5498699" cy="745477"/>
          </a:xfrm>
        </p:grpSpPr>
        <p:grpSp>
          <p:nvGrpSpPr>
            <p:cNvPr id="16" name="Group 15">
              <a:extLst>
                <a:ext uri="{FF2B5EF4-FFF2-40B4-BE49-F238E27FC236}">
                  <a16:creationId xmlns:a16="http://schemas.microsoft.com/office/drawing/2014/main" id="{4EDA9B9E-2F93-1A3F-0BB3-941A3A3600B0}"/>
                </a:ext>
                <a:ext uri="{C183D7F6-B498-43B3-948B-1728B52AA6E4}">
                  <adec:decorative xmlns:adec="http://schemas.microsoft.com/office/drawing/2017/decorative" val="1"/>
                </a:ext>
              </a:extLst>
            </p:cNvPr>
            <p:cNvGrpSpPr/>
            <p:nvPr/>
          </p:nvGrpSpPr>
          <p:grpSpPr>
            <a:xfrm>
              <a:off x="733764" y="4735782"/>
              <a:ext cx="246742" cy="246742"/>
              <a:chOff x="566793" y="4238050"/>
              <a:chExt cx="246742" cy="246742"/>
            </a:xfrm>
          </p:grpSpPr>
          <p:sp>
            <p:nvSpPr>
              <p:cNvPr id="17" name="Oval 16">
                <a:extLst>
                  <a:ext uri="{FF2B5EF4-FFF2-40B4-BE49-F238E27FC236}">
                    <a16:creationId xmlns:a16="http://schemas.microsoft.com/office/drawing/2014/main" id="{3A5EB323-2EA1-BAF7-CAAD-3265BF5E0F48}"/>
                  </a:ext>
                </a:extLst>
              </p:cNvPr>
              <p:cNvSpPr/>
              <p:nvPr/>
            </p:nvSpPr>
            <p:spPr bwMode="auto">
              <a:xfrm>
                <a:off x="566793" y="4238050"/>
                <a:ext cx="246742" cy="246742"/>
              </a:xfrm>
              <a:prstGeom prst="ellipse">
                <a:avLst/>
              </a:prstGeom>
              <a:gradFill flip="none" rotWithShape="1">
                <a:gsLst>
                  <a:gs pos="30000">
                    <a:srgbClr val="C03BC4"/>
                  </a:gs>
                  <a:gs pos="100000">
                    <a:srgbClr val="0078D4"/>
                  </a:gs>
                  <a:gs pos="0">
                    <a:srgbClr val="F4364F"/>
                  </a:gs>
                </a:gsLst>
                <a:path path="circle">
                  <a:fillToRect l="100000" t="100000"/>
                </a:path>
                <a:tileRect r="-100000" b="-100000"/>
              </a:gra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0000"/>
                  </a:solidFill>
                  <a:effectLst/>
                  <a:uLnTx/>
                  <a:uFillTx/>
                  <a:latin typeface="Open Sans"/>
                  <a:ea typeface="+mn-ea"/>
                  <a:cs typeface="+mn-cs"/>
                </a:endParaRPr>
              </a:p>
            </p:txBody>
          </p:sp>
          <p:sp>
            <p:nvSpPr>
              <p:cNvPr id="18" name="Half Frame 17">
                <a:extLst>
                  <a:ext uri="{FF2B5EF4-FFF2-40B4-BE49-F238E27FC236}">
                    <a16:creationId xmlns:a16="http://schemas.microsoft.com/office/drawing/2014/main" id="{DBA015D2-9439-A97C-E9A1-C22FD4B541AD}"/>
                  </a:ext>
                </a:extLst>
              </p:cNvPr>
              <p:cNvSpPr/>
              <p:nvPr/>
            </p:nvSpPr>
            <p:spPr bwMode="auto">
              <a:xfrm rot="8100000">
                <a:off x="600879" y="4306380"/>
                <a:ext cx="110085" cy="110085"/>
              </a:xfrm>
              <a:prstGeom prst="halfFrame">
                <a:avLst>
                  <a:gd name="adj1" fmla="val 18749"/>
                  <a:gd name="adj2" fmla="val 1874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a:ea typeface="Segoe UI" pitchFamily="34" charset="0"/>
                  <a:cs typeface="Segoe UI" pitchFamily="34" charset="0"/>
                </a:endParaRPr>
              </a:p>
            </p:txBody>
          </p:sp>
        </p:grpSp>
        <p:sp>
          <p:nvSpPr>
            <p:cNvPr id="19" name="Rectangle 18">
              <a:extLst>
                <a:ext uri="{FF2B5EF4-FFF2-40B4-BE49-F238E27FC236}">
                  <a16:creationId xmlns:a16="http://schemas.microsoft.com/office/drawing/2014/main" id="{A65B084F-6831-749A-0476-CA9E079740C8}"/>
                </a:ext>
              </a:extLst>
            </p:cNvPr>
            <p:cNvSpPr/>
            <p:nvPr/>
          </p:nvSpPr>
          <p:spPr>
            <a:xfrm>
              <a:off x="1098989" y="4486415"/>
              <a:ext cx="5133474" cy="745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a:ea typeface="+mn-ea"/>
                  <a:cs typeface="Segoe UI" panose="020B0502040204020203" pitchFamily="34" charset="0"/>
                </a:rPr>
                <a:t>Works seamlessly with the rest of your Copilot agents in Visual Studio</a:t>
              </a:r>
            </a:p>
          </p:txBody>
        </p:sp>
      </p:grpSp>
      <p:pic>
        <p:nvPicPr>
          <p:cNvPr id="26" name="Picture 25">
            <a:extLst>
              <a:ext uri="{FF2B5EF4-FFF2-40B4-BE49-F238E27FC236}">
                <a16:creationId xmlns:a16="http://schemas.microsoft.com/office/drawing/2014/main" id="{0D1958A0-CE96-698D-B189-66117884AD73}"/>
              </a:ext>
            </a:extLst>
          </p:cNvPr>
          <p:cNvPicPr>
            <a:picLocks noChangeAspect="1"/>
          </p:cNvPicPr>
          <p:nvPr/>
        </p:nvPicPr>
        <p:blipFill>
          <a:blip r:embed="rId3"/>
          <a:stretch>
            <a:fillRect/>
          </a:stretch>
        </p:blipFill>
        <p:spPr>
          <a:xfrm>
            <a:off x="6137499" y="1180298"/>
            <a:ext cx="5972764" cy="3371830"/>
          </a:xfrm>
          <a:prstGeom prst="rect">
            <a:avLst/>
          </a:prstGeom>
          <a:effectLst>
            <a:glow rad="228600">
              <a:schemeClr val="accent1">
                <a:satMod val="175000"/>
                <a:alpha val="40000"/>
              </a:schemeClr>
            </a:glow>
          </a:effectLst>
        </p:spPr>
      </p:pic>
      <p:pic>
        <p:nvPicPr>
          <p:cNvPr id="27" name="Picture 26">
            <a:extLst>
              <a:ext uri="{FF2B5EF4-FFF2-40B4-BE49-F238E27FC236}">
                <a16:creationId xmlns:a16="http://schemas.microsoft.com/office/drawing/2014/main" id="{F4BCC0ED-6F73-63E1-391D-5C4F636CC35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922626" y="4211146"/>
            <a:ext cx="2289700" cy="3004009"/>
          </a:xfrm>
          <a:prstGeom prst="rect">
            <a:avLst/>
          </a:prstGeom>
        </p:spPr>
      </p:pic>
    </p:spTree>
    <p:extLst>
      <p:ext uri="{BB962C8B-B14F-4D97-AF65-F5344CB8AC3E}">
        <p14:creationId xmlns:p14="http://schemas.microsoft.com/office/powerpoint/2010/main" val="27583656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rson watching empty phone">
            <a:extLst>
              <a:ext uri="{FF2B5EF4-FFF2-40B4-BE49-F238E27FC236}">
                <a16:creationId xmlns:a16="http://schemas.microsoft.com/office/drawing/2014/main" id="{B4E053B1-0525-C72D-780B-0E4838033E24}"/>
              </a:ext>
            </a:extLst>
          </p:cNvPr>
          <p:cNvPicPr>
            <a:picLocks noChangeAspect="1"/>
          </p:cNvPicPr>
          <p:nvPr/>
        </p:nvPicPr>
        <p:blipFill>
          <a:blip r:embed="rId3"/>
          <a:srcRect t="15464" b="266"/>
          <a:stretch>
            <a:fillRect/>
          </a:stretch>
        </p:blipFill>
        <p:spPr>
          <a:xfrm>
            <a:off x="20" y="10"/>
            <a:ext cx="12191980" cy="6857990"/>
          </a:xfrm>
          <a:prstGeom prst="rect">
            <a:avLst/>
          </a:prstGeom>
          <a:noFill/>
        </p:spPr>
      </p:pic>
      <p:sp>
        <p:nvSpPr>
          <p:cNvPr id="3" name="Title 2">
            <a:extLst>
              <a:ext uri="{FF2B5EF4-FFF2-40B4-BE49-F238E27FC236}">
                <a16:creationId xmlns:a16="http://schemas.microsoft.com/office/drawing/2014/main" id="{A0301A49-B158-C69A-14B2-DC2AEFBED8B4}"/>
              </a:ext>
            </a:extLst>
          </p:cNvPr>
          <p:cNvSpPr>
            <a:spLocks noGrp="1"/>
          </p:cNvSpPr>
          <p:nvPr>
            <p:ph type="title"/>
          </p:nvPr>
        </p:nvSpPr>
        <p:spPr>
          <a:xfrm>
            <a:off x="0" y="3657600"/>
            <a:ext cx="12192000" cy="3200400"/>
          </a:xfrm>
        </p:spPr>
        <p:txBody>
          <a:bodyPr wrap="square" anchor="b">
            <a:normAutofit/>
          </a:bodyPr>
          <a:lstStyle/>
          <a:p>
            <a:r>
              <a:rPr lang="en-US"/>
              <a:t>An AI-infused App</a:t>
            </a:r>
          </a:p>
        </p:txBody>
      </p:sp>
      <p:pic>
        <p:nvPicPr>
          <p:cNvPr id="6" name="Picture 5" descr="A screenshot of a phone&#10;&#10;AI-generated content may be incorrect.">
            <a:extLst>
              <a:ext uri="{FF2B5EF4-FFF2-40B4-BE49-F238E27FC236}">
                <a16:creationId xmlns:a16="http://schemas.microsoft.com/office/drawing/2014/main" id="{3A2C4415-E08A-5E1B-84A4-91FD45B38E8B}"/>
              </a:ext>
            </a:extLst>
          </p:cNvPr>
          <p:cNvPicPr>
            <a:picLocks noChangeAspect="1"/>
          </p:cNvPicPr>
          <p:nvPr/>
        </p:nvPicPr>
        <p:blipFill>
          <a:blip r:embed="rId4"/>
          <a:srcRect t="1" b="3060"/>
          <a:stretch>
            <a:fillRect/>
          </a:stretch>
        </p:blipFill>
        <p:spPr>
          <a:xfrm rot="21540000">
            <a:off x="7093707" y="629616"/>
            <a:ext cx="1289753" cy="2759997"/>
          </a:xfrm>
          <a:prstGeom prst="roundRect">
            <a:avLst/>
          </a:prstGeom>
        </p:spPr>
      </p:pic>
    </p:spTree>
    <p:extLst>
      <p:ext uri="{BB962C8B-B14F-4D97-AF65-F5344CB8AC3E}">
        <p14:creationId xmlns:p14="http://schemas.microsoft.com/office/powerpoint/2010/main" val="33524495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69ABA-09DA-4E6B-4B3A-7589B2CBB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59498F-F26E-99AD-86D1-D10B336E4676}"/>
              </a:ext>
            </a:extLst>
          </p:cNvPr>
          <p:cNvSpPr>
            <a:spLocks noGrp="1"/>
          </p:cNvSpPr>
          <p:nvPr>
            <p:ph type="title"/>
          </p:nvPr>
        </p:nvSpPr>
        <p:spPr>
          <a:xfrm>
            <a:off x="585216" y="2423825"/>
            <a:ext cx="8565984" cy="1107996"/>
          </a:xfrm>
        </p:spPr>
        <p:txBody>
          <a:bodyPr/>
          <a:lstStyle/>
          <a:p>
            <a:r>
              <a:rPr lang="en-US"/>
              <a:t>Demo: Aspire and .NET MAUI</a:t>
            </a:r>
          </a:p>
        </p:txBody>
      </p:sp>
      <p:sp>
        <p:nvSpPr>
          <p:cNvPr id="3" name="Text Placeholder 2">
            <a:extLst>
              <a:ext uri="{FF2B5EF4-FFF2-40B4-BE49-F238E27FC236}">
                <a16:creationId xmlns:a16="http://schemas.microsoft.com/office/drawing/2014/main" id="{5C190F49-4F23-30F4-AB00-0370E4514CB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5805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3A163-149B-74BF-AFB5-8FCC17B55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297D39-02D6-691A-D390-76CF009F7775}"/>
              </a:ext>
            </a:extLst>
          </p:cNvPr>
          <p:cNvSpPr>
            <a:spLocks noGrp="1"/>
          </p:cNvSpPr>
          <p:nvPr>
            <p:ph type="title"/>
          </p:nvPr>
        </p:nvSpPr>
        <p:spPr/>
        <p:txBody>
          <a:bodyPr/>
          <a:lstStyle/>
          <a:p>
            <a:r>
              <a:rPr lang="en-US"/>
              <a:t>Recap</a:t>
            </a:r>
          </a:p>
        </p:txBody>
      </p:sp>
    </p:spTree>
    <p:extLst>
      <p:ext uri="{BB962C8B-B14F-4D97-AF65-F5344CB8AC3E}">
        <p14:creationId xmlns:p14="http://schemas.microsoft.com/office/powerpoint/2010/main" val="36294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7BD02-1C37-4E56-110A-03AD849992A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4719676-3CCE-03F7-DCE2-EF54C7A2C9FC}"/>
              </a:ext>
              <a:ext uri="{C183D7F6-B498-43B3-948B-1728B52AA6E4}">
                <adec:decorative xmlns:adec="http://schemas.microsoft.com/office/drawing/2017/decorative" val="1"/>
              </a:ext>
            </a:extLst>
          </p:cNvPr>
          <p:cNvGrpSpPr/>
          <p:nvPr/>
        </p:nvGrpSpPr>
        <p:grpSpPr>
          <a:xfrm>
            <a:off x="486663" y="451034"/>
            <a:ext cx="4263035" cy="6209413"/>
            <a:chOff x="7340702" y="451033"/>
            <a:chExt cx="4263035" cy="5955927"/>
          </a:xfrm>
          <a:solidFill>
            <a:srgbClr val="E1D3C7"/>
          </a:solidFill>
        </p:grpSpPr>
        <p:sp>
          <p:nvSpPr>
            <p:cNvPr id="8" name="Rounded Rectangle 7">
              <a:extLst>
                <a:ext uri="{FF2B5EF4-FFF2-40B4-BE49-F238E27FC236}">
                  <a16:creationId xmlns:a16="http://schemas.microsoft.com/office/drawing/2014/main" id="{4E678735-6755-0B11-B462-982206F27BC2}"/>
                </a:ext>
                <a:ext uri="{C183D7F6-B498-43B3-948B-1728B52AA6E4}">
                  <adec:decorative xmlns:adec="http://schemas.microsoft.com/office/drawing/2017/decorative" val="1"/>
                </a:ext>
              </a:extLst>
            </p:cNvPr>
            <p:cNvSpPr/>
            <p:nvPr/>
          </p:nvSpPr>
          <p:spPr bwMode="auto">
            <a:xfrm>
              <a:off x="7340703" y="451033"/>
              <a:ext cx="4263034" cy="5955927"/>
            </a:xfrm>
            <a:prstGeom prst="roundRect">
              <a:avLst>
                <a:gd name="adj" fmla="val 3457"/>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AD1F198A-1502-EAD2-FE47-DC56E583F0C6}"/>
                </a:ext>
              </a:extLst>
            </p:cNvPr>
            <p:cNvSpPr txBox="1"/>
            <p:nvPr/>
          </p:nvSpPr>
          <p:spPr>
            <a:xfrm>
              <a:off x="7592284" y="1436879"/>
              <a:ext cx="3953677" cy="4656973"/>
            </a:xfrm>
            <a:prstGeom prst="rect">
              <a:avLst/>
            </a:prstGeom>
            <a:noFill/>
            <a:ln>
              <a:noFill/>
            </a:ln>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cs typeface="Segoe UI Semibold"/>
                </a:rPr>
                <a:t>Microsoft AI Principles</a:t>
              </a:r>
            </a:p>
            <a:p>
              <a:pPr marL="0" marR="0" lvl="2" indent="0" algn="l" defTabSz="9144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err="1">
                  <a:ln w="3175">
                    <a:noFill/>
                  </a:ln>
                  <a:solidFill>
                    <a:srgbClr val="0078D4"/>
                  </a:solidFill>
                  <a:effectLst/>
                  <a:uLnTx/>
                  <a:uFillTx/>
                  <a:latin typeface="Segoe UI Semibold"/>
                  <a:ea typeface="+mn-ea"/>
                  <a:cs typeface="Segoe UI Semibold"/>
                </a:rPr>
                <a:t>aka.ms</a:t>
              </a: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rPr>
                <a:t>/RAI</a:t>
              </a: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cs typeface="Segoe UI Semibold"/>
                </a:rPr>
                <a:t>.NET MAUI</a:t>
              </a:r>
            </a:p>
            <a:p>
              <a:pPr marL="0" marR="0" lvl="2" indent="0" algn="l" defTabSz="914400" rtl="0" eaLnBrk="1" fontAlgn="auto" latinLnBrk="0" hangingPunct="1">
                <a:lnSpc>
                  <a:spcPct val="100000"/>
                </a:lnSpc>
                <a:spcBef>
                  <a:spcPts val="300"/>
                </a:spcBef>
                <a:spcAft>
                  <a:spcPts val="0"/>
                </a:spcAft>
                <a:buClrTx/>
                <a:buSzTx/>
                <a:buFontTx/>
                <a:buNone/>
                <a:tabLst/>
                <a:defRPr/>
              </a:pPr>
              <a:r>
                <a:rPr lang="en-US" sz="1400">
                  <a:solidFill>
                    <a:srgbClr val="0078D4"/>
                  </a:solidFill>
                </a:rPr>
                <a:t>g</a:t>
              </a:r>
              <a:r>
                <a:rPr kumimoji="0" lang="en-US" sz="1400" b="0" i="0" u="none" strike="noStrike" kern="1200" cap="none" spc="0" normalizeH="0" baseline="0" noProof="0" err="1">
                  <a:ln w="3175">
                    <a:noFill/>
                  </a:ln>
                  <a:solidFill>
                    <a:srgbClr val="0078D4"/>
                  </a:solidFill>
                  <a:effectLst/>
                  <a:uLnTx/>
                  <a:uFillTx/>
                  <a:latin typeface="Segoe UI Semibold"/>
                  <a:ea typeface="+mn-ea"/>
                  <a:cs typeface="Segoe UI Semibold"/>
                </a:rPr>
                <a:t>ithub.com</a:t>
              </a: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rPr>
                <a:t>/dotnet/</a:t>
              </a:r>
              <a:r>
                <a:rPr kumimoji="0" lang="en-US" sz="1400" b="0" i="0" u="none" strike="noStrike" kern="1200" cap="none" spc="0" normalizeH="0" baseline="0" noProof="0" err="1">
                  <a:ln w="3175">
                    <a:noFill/>
                  </a:ln>
                  <a:solidFill>
                    <a:srgbClr val="0078D4"/>
                  </a:solidFill>
                  <a:effectLst/>
                  <a:uLnTx/>
                  <a:uFillTx/>
                  <a:latin typeface="Segoe UI Semibold"/>
                  <a:ea typeface="+mn-ea"/>
                  <a:cs typeface="Segoe UI Semibold"/>
                </a:rPr>
                <a:t>maui</a:t>
              </a:r>
              <a:endParaRPr lang="en-US" sz="1400">
                <a:solidFill>
                  <a:srgbClr val="0078D4"/>
                </a:solidFill>
              </a:endParaRPr>
            </a:p>
            <a:p>
              <a:pPr lvl="1" defTabSz="914400">
                <a:defRPr/>
              </a:pPr>
              <a:r>
                <a:rPr lang="en-US" sz="2000" err="1">
                  <a:solidFill>
                    <a:srgbClr val="000000"/>
                  </a:solidFill>
                </a:rPr>
                <a:t>Microsoft.Extensions.AI</a:t>
              </a:r>
              <a:endParaRPr lang="en-US" sz="2000">
                <a:solidFill>
                  <a:srgbClr val="000000"/>
                </a:solidFill>
              </a:endParaRPr>
            </a:p>
            <a:p>
              <a:pPr lvl="2" defTabSz="914400">
                <a:defRPr/>
              </a:pPr>
              <a:r>
                <a:rPr lang="en-US" sz="1400" err="1">
                  <a:solidFill>
                    <a:srgbClr val="0078D4"/>
                  </a:solidFill>
                </a:rPr>
                <a:t>github.com</a:t>
              </a:r>
              <a:r>
                <a:rPr lang="en-US" sz="1400">
                  <a:solidFill>
                    <a:srgbClr val="0078D4"/>
                  </a:solidFill>
                </a:rPr>
                <a:t>/dotnet/extensions</a:t>
              </a:r>
              <a:endPar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endParaRP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000" b="0" i="0" u="none" strike="noStrike" kern="1200" cap="none" spc="-50" normalizeH="0" baseline="0" noProof="0" err="1">
                  <a:ln w="3175">
                    <a:noFill/>
                  </a:ln>
                  <a:solidFill>
                    <a:srgbClr val="000000"/>
                  </a:solidFill>
                  <a:effectLst/>
                  <a:uLnTx/>
                  <a:uFillTx/>
                  <a:latin typeface="Segoe UI Semibold"/>
                  <a:cs typeface="Segoe UI Semibold"/>
                </a:rPr>
                <a:t>Syncfusion</a:t>
              </a:r>
              <a:r>
                <a:rPr kumimoji="0" lang="en-US" sz="2000" b="0" i="0" u="none" strike="noStrike" kern="1200" cap="none" spc="-50" normalizeH="0" baseline="0" noProof="0">
                  <a:ln w="3175">
                    <a:noFill/>
                  </a:ln>
                  <a:solidFill>
                    <a:srgbClr val="000000"/>
                  </a:solidFill>
                  <a:effectLst/>
                  <a:uLnTx/>
                  <a:uFillTx/>
                  <a:latin typeface="Segoe UI Semibold"/>
                  <a:cs typeface="Segoe UI Semibold"/>
                </a:rPr>
                <a:t> Toolkit</a:t>
              </a:r>
            </a:p>
            <a:p>
              <a:pPr marL="0" marR="0" lvl="2" indent="0" algn="l" defTabSz="914400" rtl="0" eaLnBrk="1" fontAlgn="auto" latinLnBrk="0" hangingPunct="1">
                <a:lnSpc>
                  <a:spcPct val="100000"/>
                </a:lnSpc>
                <a:spcBef>
                  <a:spcPts val="300"/>
                </a:spcBef>
                <a:spcAft>
                  <a:spcPts val="0"/>
                </a:spcAft>
                <a:buClrTx/>
                <a:buSzTx/>
                <a:buFontTx/>
                <a:buNone/>
                <a:tabLst/>
                <a:defRPr/>
              </a:pPr>
              <a:r>
                <a:rPr lang="en-US" sz="1400">
                  <a:solidFill>
                    <a:srgbClr val="0078D4"/>
                  </a:solidFill>
                </a:rPr>
                <a:t>g</a:t>
              </a:r>
              <a:r>
                <a:rPr kumimoji="0" lang="en-US" sz="1400" b="0" i="0" u="none" strike="noStrike" kern="1200" cap="none" spc="0" normalizeH="0" baseline="0" noProof="0" err="1">
                  <a:ln w="3175">
                    <a:noFill/>
                  </a:ln>
                  <a:solidFill>
                    <a:srgbClr val="0078D4"/>
                  </a:solidFill>
                  <a:effectLst/>
                  <a:uLnTx/>
                  <a:uFillTx/>
                  <a:latin typeface="Segoe UI Semibold"/>
                  <a:ea typeface="+mn-ea"/>
                  <a:cs typeface="Segoe UI Semibold"/>
                </a:rPr>
                <a:t>ithub.com</a:t>
              </a: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rPr>
                <a:t>/</a:t>
              </a:r>
              <a:endParaRPr lang="en-US" sz="1400">
                <a:solidFill>
                  <a:srgbClr val="0078D4"/>
                </a:solidFill>
              </a:endParaRPr>
            </a:p>
            <a:p>
              <a:pPr marL="0" marR="0" lvl="2" indent="0" algn="l" defTabSz="914400" rtl="0" eaLnBrk="1" fontAlgn="auto" latinLnBrk="0" hangingPunct="1">
                <a:lnSpc>
                  <a:spcPct val="100000"/>
                </a:lnSpc>
                <a:spcBef>
                  <a:spcPts val="300"/>
                </a:spcBef>
                <a:spcAft>
                  <a:spcPts val="0"/>
                </a:spcAft>
                <a:buClrTx/>
                <a:buSzTx/>
                <a:buFontTx/>
                <a:buNone/>
                <a:tabLst/>
                <a:defRPr/>
              </a:pPr>
              <a:br>
                <a:rPr lang="en-US" sz="1400" noProof="0">
                  <a:solidFill>
                    <a:srgbClr val="0078D4"/>
                  </a:solidFill>
                </a:rPr>
              </a:br>
              <a:r>
                <a:rPr kumimoji="0" lang="en-US" sz="2000" b="0" i="0" u="none" strike="noStrike" kern="1200" cap="none" spc="0" normalizeH="0" baseline="0" noProof="0">
                  <a:ln w="3175">
                    <a:noFill/>
                  </a:ln>
                  <a:solidFill>
                    <a:srgbClr val="000000"/>
                  </a:solidFill>
                  <a:effectLst/>
                  <a:uLnTx/>
                  <a:uFillTx/>
                  <a:latin typeface="Segoe UI Semibold"/>
                  <a:ea typeface="+mn-ea"/>
                  <a:cs typeface="Segoe UI Semibold"/>
                </a:rPr>
                <a:t>.NET MAUI Hybrid Apps</a:t>
              </a:r>
            </a:p>
            <a:p>
              <a:pPr marL="0" marR="0" lvl="2" indent="0" algn="l" defTabSz="9144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err="1">
                  <a:ln w="3175">
                    <a:noFill/>
                  </a:ln>
                  <a:solidFill>
                    <a:srgbClr val="0078D4"/>
                  </a:solidFill>
                  <a:effectLst/>
                  <a:uLnTx/>
                  <a:uFillTx/>
                  <a:latin typeface="Segoe UI Semibold"/>
                  <a:ea typeface="+mn-ea"/>
                  <a:cs typeface="Segoe UI Semibold"/>
                </a:rPr>
                <a:t>aka.ms</a:t>
              </a: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rPr>
                <a:t>/</a:t>
              </a:r>
              <a:r>
                <a:rPr kumimoji="0" lang="en-US" sz="1400" b="0" i="0" u="none" strike="noStrike" kern="1200" cap="none" spc="0" normalizeH="0" baseline="0" noProof="0" err="1">
                  <a:ln w="3175">
                    <a:noFill/>
                  </a:ln>
                  <a:solidFill>
                    <a:srgbClr val="0078D4"/>
                  </a:solidFill>
                  <a:effectLst/>
                  <a:uLnTx/>
                  <a:uFillTx/>
                  <a:latin typeface="Segoe UI Semibold"/>
                  <a:ea typeface="+mn-ea"/>
                  <a:cs typeface="Segoe UI Semibold"/>
                </a:rPr>
                <a:t>maui</a:t>
              </a: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rPr>
                <a:t>-hybrid-docs</a:t>
              </a:r>
            </a:p>
            <a:p>
              <a:pPr lvl="2" defTabSz="914400">
                <a:defRPr/>
              </a:pPr>
              <a:br>
                <a:rPr lang="en-US" sz="2000">
                  <a:solidFill>
                    <a:srgbClr val="000000"/>
                  </a:solidFill>
                </a:rPr>
              </a:br>
              <a:r>
                <a:rPr lang="en-US" sz="2000">
                  <a:solidFill>
                    <a:srgbClr val="000000"/>
                  </a:solidFill>
                </a:rPr>
                <a:t>.NET MAUI Hybrid Lab</a:t>
              </a:r>
            </a:p>
            <a:p>
              <a:pPr lvl="2" defTabSz="914400">
                <a:defRPr/>
              </a:pPr>
              <a:r>
                <a:rPr lang="en-US" sz="1400" err="1">
                  <a:solidFill>
                    <a:srgbClr val="0078D4"/>
                  </a:solidFill>
                </a:rPr>
                <a:t>aka.ms</a:t>
              </a:r>
              <a:r>
                <a:rPr lang="en-US" sz="1400">
                  <a:solidFill>
                    <a:srgbClr val="0078D4"/>
                  </a:solidFill>
                </a:rPr>
                <a:t>/build-lab305</a:t>
              </a:r>
            </a:p>
            <a:p>
              <a:pPr marL="0" marR="0" lvl="2" indent="0" algn="l" defTabSz="914400" rtl="0" eaLnBrk="1" fontAlgn="auto" latinLnBrk="0" hangingPunct="1">
                <a:lnSpc>
                  <a:spcPct val="100000"/>
                </a:lnSpc>
                <a:spcBef>
                  <a:spcPts val="300"/>
                </a:spcBef>
                <a:spcAft>
                  <a:spcPts val="0"/>
                </a:spcAft>
                <a:buClrTx/>
                <a:buSzTx/>
                <a:buFontTx/>
                <a:buNone/>
                <a:tabLst/>
                <a:defRPr/>
              </a:pPr>
              <a:endPar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endParaRPr>
            </a:p>
          </p:txBody>
        </p:sp>
        <p:cxnSp>
          <p:nvCxnSpPr>
            <p:cNvPr id="11" name="Straight Connector 10">
              <a:extLst>
                <a:ext uri="{FF2B5EF4-FFF2-40B4-BE49-F238E27FC236}">
                  <a16:creationId xmlns:a16="http://schemas.microsoft.com/office/drawing/2014/main" id="{C1980083-BDD9-C7C9-7E60-AC0D27DF27AA}"/>
                </a:ext>
                <a:ext uri="{C183D7F6-B498-43B3-948B-1728B52AA6E4}">
                  <adec:decorative xmlns:adec="http://schemas.microsoft.com/office/drawing/2017/decorative" val="1"/>
                </a:ext>
              </a:extLst>
            </p:cNvPr>
            <p:cNvCxnSpPr>
              <a:cxnSpLocks/>
            </p:cNvCxnSpPr>
            <p:nvPr/>
          </p:nvCxnSpPr>
          <p:spPr>
            <a:xfrm>
              <a:off x="7340702" y="1228533"/>
              <a:ext cx="4263035"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7C4A35-E50A-5F73-5404-104FEAD71E68}"/>
                </a:ext>
              </a:extLst>
            </p:cNvPr>
            <p:cNvSpPr txBox="1"/>
            <p:nvPr/>
          </p:nvSpPr>
          <p:spPr>
            <a:xfrm>
              <a:off x="7592284" y="647122"/>
              <a:ext cx="3620976" cy="369332"/>
            </a:xfrm>
            <a:prstGeom prst="rect">
              <a:avLst/>
            </a:prstGeom>
            <a:noFill/>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cs typeface="Segoe UI Semibold"/>
                </a:rPr>
                <a:t>Learn more</a:t>
              </a:r>
              <a:endParaRPr kumimoji="0" lang="en-US" sz="1600" b="0" i="0" u="none" strike="noStrike" kern="1200" cap="none" spc="-50" normalizeH="0" baseline="0" noProof="0">
                <a:ln w="3175">
                  <a:noFill/>
                </a:ln>
                <a:solidFill>
                  <a:srgbClr val="000000"/>
                </a:solidFill>
                <a:effectLst/>
                <a:uLnTx/>
                <a:uFillTx/>
                <a:latin typeface="Segoe UI"/>
                <a:ea typeface="+mj-lt"/>
                <a:cs typeface="Segoe UI Semibold"/>
              </a:endParaRPr>
            </a:p>
          </p:txBody>
        </p:sp>
      </p:grpSp>
      <p:grpSp>
        <p:nvGrpSpPr>
          <p:cNvPr id="3" name="Group 2">
            <a:extLst>
              <a:ext uri="{FF2B5EF4-FFF2-40B4-BE49-F238E27FC236}">
                <a16:creationId xmlns:a16="http://schemas.microsoft.com/office/drawing/2014/main" id="{8A64F4DD-37EE-4197-8318-2CD438CEE8C4}"/>
              </a:ext>
              <a:ext uri="{C183D7F6-B498-43B3-948B-1728B52AA6E4}">
                <adec:decorative xmlns:adec="http://schemas.microsoft.com/office/drawing/2017/decorative" val="1"/>
              </a:ext>
            </a:extLst>
          </p:cNvPr>
          <p:cNvGrpSpPr/>
          <p:nvPr/>
        </p:nvGrpSpPr>
        <p:grpSpPr>
          <a:xfrm>
            <a:off x="5001279" y="451031"/>
            <a:ext cx="7021388" cy="6209414"/>
            <a:chOff x="588262" y="451030"/>
            <a:chExt cx="6795925" cy="5955939"/>
          </a:xfrm>
          <a:solidFill>
            <a:srgbClr val="E1D3C7"/>
          </a:solidFill>
        </p:grpSpPr>
        <p:sp>
          <p:nvSpPr>
            <p:cNvPr id="4" name="Rounded Rectangle 3">
              <a:extLst>
                <a:ext uri="{FF2B5EF4-FFF2-40B4-BE49-F238E27FC236}">
                  <a16:creationId xmlns:a16="http://schemas.microsoft.com/office/drawing/2014/main" id="{973A8A09-E286-8D22-01FF-3FDE33CF6665}"/>
                </a:ext>
                <a:ext uri="{C183D7F6-B498-43B3-948B-1728B52AA6E4}">
                  <adec:decorative xmlns:adec="http://schemas.microsoft.com/office/drawing/2017/decorative" val="1"/>
                </a:ext>
              </a:extLst>
            </p:cNvPr>
            <p:cNvSpPr/>
            <p:nvPr/>
          </p:nvSpPr>
          <p:spPr bwMode="auto">
            <a:xfrm>
              <a:off x="588262" y="451030"/>
              <a:ext cx="6704059" cy="5955939"/>
            </a:xfrm>
            <a:prstGeom prst="roundRect">
              <a:avLst>
                <a:gd name="adj" fmla="val 1715"/>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25000" noProof="0">
                <a:ln>
                  <a:noFill/>
                </a:ln>
                <a:solidFill>
                  <a:srgbClr val="091F2C"/>
                </a:solidFill>
                <a:effectLst/>
                <a:uLnTx/>
                <a:uFillTx/>
                <a:latin typeface="Segoe UI"/>
                <a:ea typeface="+mn-ea"/>
                <a:cs typeface="Segoe UI" pitchFamily="34" charset="0"/>
              </a:endParaRPr>
            </a:p>
          </p:txBody>
        </p:sp>
        <p:cxnSp>
          <p:nvCxnSpPr>
            <p:cNvPr id="5" name="Straight Connector 4">
              <a:extLst>
                <a:ext uri="{FF2B5EF4-FFF2-40B4-BE49-F238E27FC236}">
                  <a16:creationId xmlns:a16="http://schemas.microsoft.com/office/drawing/2014/main" id="{A431E7F0-F9AA-C81E-8F4E-2C7CB48EECCA}"/>
                </a:ext>
                <a:ext uri="{C183D7F6-B498-43B3-948B-1728B52AA6E4}">
                  <adec:decorative xmlns:adec="http://schemas.microsoft.com/office/drawing/2017/decorative" val="1"/>
                </a:ext>
              </a:extLst>
            </p:cNvPr>
            <p:cNvCxnSpPr>
              <a:cxnSpLocks/>
            </p:cNvCxnSpPr>
            <p:nvPr/>
          </p:nvCxnSpPr>
          <p:spPr>
            <a:xfrm>
              <a:off x="588263" y="1228533"/>
              <a:ext cx="6704058"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D9C729-7ECF-7302-C12C-D5DD4B1264A6}"/>
                </a:ext>
              </a:extLst>
            </p:cNvPr>
            <p:cNvSpPr txBox="1"/>
            <p:nvPr/>
          </p:nvSpPr>
          <p:spPr>
            <a:xfrm>
              <a:off x="799477" y="647122"/>
              <a:ext cx="2191787" cy="369332"/>
            </a:xfrm>
            <a:prstGeom prst="rect">
              <a:avLst/>
            </a:prstGeom>
            <a:noFill/>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cs typeface="Segoe UI Semibold"/>
                </a:rPr>
                <a:t>Related sessions </a:t>
              </a:r>
            </a:p>
          </p:txBody>
        </p:sp>
        <p:sp>
          <p:nvSpPr>
            <p:cNvPr id="27" name="TextBox 26">
              <a:extLst>
                <a:ext uri="{FF2B5EF4-FFF2-40B4-BE49-F238E27FC236}">
                  <a16:creationId xmlns:a16="http://schemas.microsoft.com/office/drawing/2014/main" id="{F09A8D82-E4B9-652C-9081-6A9CF8352830}"/>
                </a:ext>
              </a:extLst>
            </p:cNvPr>
            <p:cNvSpPr txBox="1">
              <a:spLocks/>
            </p:cNvSpPr>
            <p:nvPr/>
          </p:nvSpPr>
          <p:spPr>
            <a:xfrm>
              <a:off x="680129" y="1311022"/>
              <a:ext cx="6704058" cy="4160040"/>
            </a:xfrm>
            <a:prstGeom prst="rect">
              <a:avLst/>
            </a:prstGeom>
            <a:noFill/>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lvl="2">
                <a:defRPr/>
              </a:pPr>
              <a:r>
                <a:rPr lang="en-US" sz="1600" spc="-50">
                  <a:solidFill>
                    <a:schemeClr val="tx1"/>
                  </a:solidFill>
                </a:rPr>
                <a:t>DEM520 • Powering local AI development with .NET Aspire</a:t>
              </a:r>
              <a:br>
                <a:rPr lang="en-US" sz="1600" spc="-50"/>
              </a:br>
              <a:r>
                <a:rPr lang="en-US" sz="1100">
                  <a:solidFill>
                    <a:srgbClr val="0078D4"/>
                  </a:solidFill>
                </a:rPr>
                <a:t>May 19 11:35-11:50 AM Pacific  </a:t>
              </a:r>
              <a:endParaRPr lang="en-US" sz="1600" spc="-50">
                <a:solidFill>
                  <a:srgbClr val="0078D4"/>
                </a:solidFill>
              </a:endParaRPr>
            </a:p>
            <a:p>
              <a:pPr lvl="1">
                <a:defRPr/>
              </a:pPr>
              <a:r>
                <a:rPr lang="en-US" sz="1600"/>
                <a:t>COMM443 • Table Talks: Building multiplatform apps with .NET MAUI</a:t>
              </a:r>
            </a:p>
            <a:p>
              <a:pPr lvl="2">
                <a:defRPr/>
              </a:pPr>
              <a:r>
                <a:rPr lang="en-US" sz="1100">
                  <a:solidFill>
                    <a:srgbClr val="0078D4"/>
                  </a:solidFill>
                </a:rPr>
                <a:t>May 19 4:00-5:00 PM Pacific </a:t>
              </a:r>
            </a:p>
            <a:p>
              <a:pPr lvl="1">
                <a:defRPr/>
              </a:pPr>
              <a:r>
                <a:rPr lang="en-US" sz="1600"/>
                <a:t>COMM411 • Conversations: Let's Talk .NET Aspire</a:t>
              </a:r>
            </a:p>
            <a:p>
              <a:pPr lvl="2">
                <a:defRPr/>
              </a:pPr>
              <a:r>
                <a:rPr lang="en-US" sz="1100">
                  <a:solidFill>
                    <a:srgbClr val="0078D4"/>
                  </a:solidFill>
                </a:rPr>
                <a:t>May 20 11:45-12:30 PM Pacific</a:t>
              </a:r>
              <a:endParaRPr lang="en-US" sz="1600">
                <a:solidFill>
                  <a:srgbClr val="0078D4"/>
                </a:solidFill>
              </a:endParaRPr>
            </a:p>
            <a:p>
              <a:pPr lvl="1">
                <a:defRPr/>
              </a:pPr>
              <a:r>
                <a:rPr lang="en-US" sz="1600"/>
                <a:t>BRK101 • The Future of .NET App Modernization Streamlined with AI​</a:t>
              </a:r>
            </a:p>
            <a:p>
              <a:pPr lvl="2">
                <a:defRPr/>
              </a:pPr>
              <a:r>
                <a:rPr lang="en-US" sz="1100">
                  <a:solidFill>
                    <a:srgbClr val="0078D4"/>
                  </a:solidFill>
                </a:rPr>
                <a:t>May 20 3:00-4:00 PM Pacific </a:t>
              </a:r>
              <a:endParaRPr lang="en-US" sz="1600" spc="-50">
                <a:solidFill>
                  <a:srgbClr val="0078D4"/>
                </a:solidFill>
              </a:endParaRPr>
            </a:p>
            <a:p>
              <a:pPr lvl="1">
                <a:defRPr/>
              </a:pPr>
              <a:r>
                <a:rPr lang="en-US" sz="1600"/>
                <a:t>BRK115 • Python Meets .NET: Building AI Solutions with Combined Strengths</a:t>
              </a:r>
            </a:p>
            <a:p>
              <a:pPr lvl="2">
                <a:defRPr/>
              </a:pPr>
              <a:r>
                <a:rPr lang="en-US" sz="1100">
                  <a:solidFill>
                    <a:srgbClr val="0078D4"/>
                  </a:solidFill>
                </a:rPr>
                <a:t>May 20 4:30-5:30 PM Pacific</a:t>
              </a:r>
            </a:p>
            <a:p>
              <a:pPr lvl="1">
                <a:defRPr/>
              </a:pPr>
              <a:r>
                <a:rPr lang="en-US" sz="1600"/>
                <a:t>BRK106 • Elevating Development with .NET Aspire: AI, Cloud, and Beyond</a:t>
              </a:r>
              <a:br>
                <a:rPr lang="en-US" sz="1600">
                  <a:solidFill>
                    <a:srgbClr val="FFFFFF"/>
                  </a:solidFill>
                </a:rPr>
              </a:br>
              <a:r>
                <a:rPr lang="en-US" sz="1100" spc="0">
                  <a:solidFill>
                    <a:srgbClr val="0078D4"/>
                  </a:solidFill>
                </a:rPr>
                <a:t>May 21 2:00-3:00 PM Pacific  </a:t>
              </a:r>
            </a:p>
            <a:p>
              <a:pPr lvl="2">
                <a:defRPr/>
              </a:pPr>
              <a:endParaRPr lang="en-US" sz="1100"/>
            </a:p>
            <a:p>
              <a:pPr lvl="2">
                <a:defRPr/>
              </a:pPr>
              <a:r>
                <a:rPr lang="en-US" sz="1600">
                  <a:solidFill>
                    <a:schemeClr val="tx1"/>
                  </a:solidFill>
                </a:rPr>
                <a:t>BRK123 </a:t>
              </a:r>
              <a:r>
                <a:rPr lang="en-US" sz="1600" spc="-50">
                  <a:solidFill>
                    <a:schemeClr val="tx1"/>
                  </a:solidFill>
                </a:rPr>
                <a:t>•</a:t>
              </a:r>
              <a:r>
                <a:rPr lang="en-US" sz="1600">
                  <a:solidFill>
                    <a:schemeClr val="tx1"/>
                  </a:solidFill>
                </a:rPr>
                <a:t> AI infused mobile &amp; desktop app development with .NET MAUI</a:t>
              </a:r>
            </a:p>
            <a:p>
              <a:pPr lvl="2">
                <a:defRPr/>
              </a:pPr>
              <a:r>
                <a:rPr lang="en-US" sz="1100">
                  <a:solidFill>
                    <a:srgbClr val="0078D4"/>
                  </a:solidFill>
                </a:rPr>
                <a:t>May 22 10:00-11:00 AM Pacific</a:t>
              </a:r>
            </a:p>
          </p:txBody>
        </p:sp>
      </p:grpSp>
    </p:spTree>
    <p:extLst>
      <p:ext uri="{BB962C8B-B14F-4D97-AF65-F5344CB8AC3E}">
        <p14:creationId xmlns:p14="http://schemas.microsoft.com/office/powerpoint/2010/main" val="219409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047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C4A0F-E2AB-55CA-013C-94B77B0EF5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729806-4EA1-BC86-B27C-9C0E9352C970}"/>
              </a:ext>
            </a:extLst>
          </p:cNvPr>
          <p:cNvSpPr>
            <a:spLocks noGrp="1"/>
          </p:cNvSpPr>
          <p:nvPr>
            <p:ph type="title"/>
          </p:nvPr>
        </p:nvSpPr>
        <p:spPr>
          <a:xfrm>
            <a:off x="584200" y="2918223"/>
            <a:ext cx="5577840" cy="615553"/>
          </a:xfrm>
        </p:spPr>
        <p:txBody>
          <a:bodyPr/>
          <a:lstStyle/>
          <a:p>
            <a:r>
              <a:rPr lang="en-US"/>
              <a:t>Thank You!</a:t>
            </a:r>
          </a:p>
        </p:txBody>
      </p:sp>
      <p:sp>
        <p:nvSpPr>
          <p:cNvPr id="5" name="Text Placeholder 4">
            <a:extLst>
              <a:ext uri="{FF2B5EF4-FFF2-40B4-BE49-F238E27FC236}">
                <a16:creationId xmlns:a16="http://schemas.microsoft.com/office/drawing/2014/main" id="{984B70E5-0D86-B603-B852-7A7901415D8B}"/>
              </a:ext>
            </a:extLst>
          </p:cNvPr>
          <p:cNvSpPr>
            <a:spLocks noGrp="1"/>
          </p:cNvSpPr>
          <p:nvPr>
            <p:ph type="body" sz="quarter" idx="12"/>
          </p:nvPr>
        </p:nvSpPr>
        <p:spPr>
          <a:xfrm>
            <a:off x="584200" y="3962400"/>
            <a:ext cx="5577840" cy="830997"/>
          </a:xfrm>
        </p:spPr>
        <p:txBody>
          <a:bodyPr/>
          <a:lstStyle/>
          <a:p>
            <a:r>
              <a:rPr lang="en-US"/>
              <a:t>David Ortinau | </a:t>
            </a:r>
            <a:r>
              <a:rPr lang="en-US" err="1"/>
              <a:t>david.ortinau@microsoft.com</a:t>
            </a:r>
            <a:r>
              <a:rPr lang="en-US"/>
              <a:t> </a:t>
            </a:r>
            <a:br>
              <a:rPr lang="en-US"/>
            </a:br>
            <a:r>
              <a:rPr lang="en-US"/>
              <a:t>Beth Massi | </a:t>
            </a:r>
            <a:r>
              <a:rPr lang="en-US" err="1"/>
              <a:t>bethma@microsoft.com</a:t>
            </a:r>
            <a:r>
              <a:rPr lang="en-US"/>
              <a:t> </a:t>
            </a:r>
            <a:br>
              <a:rPr lang="en-US"/>
            </a:br>
            <a:r>
              <a:rPr lang="en-US"/>
              <a:t>Gerald Versluis | gerald</a:t>
            </a:r>
            <a:r>
              <a:rPr lang="en-US" err="1"/>
              <a:t>.versluis</a:t>
            </a:r>
            <a:r>
              <a:rPr lang="en-US"/>
              <a:t>@microsoft.com</a:t>
            </a:r>
          </a:p>
        </p:txBody>
      </p:sp>
    </p:spTree>
    <p:extLst>
      <p:ext uri="{BB962C8B-B14F-4D97-AF65-F5344CB8AC3E}">
        <p14:creationId xmlns:p14="http://schemas.microsoft.com/office/powerpoint/2010/main" val="9595373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AI is changing applications, and how we make them</a:t>
            </a:r>
          </a:p>
        </p:txBody>
      </p:sp>
      <p:sp>
        <p:nvSpPr>
          <p:cNvPr id="6" name="Text Placeholder 5"/>
          <p:cNvSpPr>
            <a:spLocks noGrp="1"/>
          </p:cNvSpPr>
          <p:nvPr>
            <p:ph type="body" sz="quarter" idx="10"/>
          </p:nvPr>
        </p:nvSpPr>
        <p:spPr>
          <a:xfrm>
            <a:off x="586390" y="1434370"/>
            <a:ext cx="11018520" cy="430887"/>
          </a:xfrm>
        </p:spPr>
        <p:txBody>
          <a:bodyPr/>
          <a:lstStyle/>
          <a:p>
            <a:r>
              <a:rPr lang="en-US"/>
              <a:t>Changes in User Experience</a:t>
            </a:r>
          </a:p>
        </p:txBody>
      </p:sp>
      <p:grpSp>
        <p:nvGrpSpPr>
          <p:cNvPr id="8" name="Group 7">
            <a:extLst>
              <a:ext uri="{FF2B5EF4-FFF2-40B4-BE49-F238E27FC236}">
                <a16:creationId xmlns:a16="http://schemas.microsoft.com/office/drawing/2014/main" id="{2BB51703-11D6-F581-D4B2-BA5EC7E234C4}"/>
              </a:ext>
            </a:extLst>
          </p:cNvPr>
          <p:cNvGrpSpPr/>
          <p:nvPr/>
        </p:nvGrpSpPr>
        <p:grpSpPr>
          <a:xfrm>
            <a:off x="660322" y="2880562"/>
            <a:ext cx="3348970" cy="2015745"/>
            <a:chOff x="886968" y="2864931"/>
            <a:chExt cx="3348970" cy="2015745"/>
          </a:xfrm>
        </p:grpSpPr>
        <p:grpSp>
          <p:nvGrpSpPr>
            <p:cNvPr id="5" name="Group 4">
              <a:extLst>
                <a:ext uri="{FF2B5EF4-FFF2-40B4-BE49-F238E27FC236}">
                  <a16:creationId xmlns:a16="http://schemas.microsoft.com/office/drawing/2014/main" id="{83351DB4-78C1-3D83-760C-659844106258}"/>
                </a:ext>
              </a:extLst>
            </p:cNvPr>
            <p:cNvGrpSpPr/>
            <p:nvPr/>
          </p:nvGrpSpPr>
          <p:grpSpPr>
            <a:xfrm>
              <a:off x="1736700" y="2864931"/>
              <a:ext cx="1649506" cy="1800302"/>
              <a:chOff x="1407247" y="2453451"/>
              <a:chExt cx="1649506" cy="1800302"/>
            </a:xfrm>
          </p:grpSpPr>
          <p:pic>
            <p:nvPicPr>
              <p:cNvPr id="3" name="Graphic 2" descr="Open hand with solid fill">
                <a:extLst>
                  <a:ext uri="{FF2B5EF4-FFF2-40B4-BE49-F238E27FC236}">
                    <a16:creationId xmlns:a16="http://schemas.microsoft.com/office/drawing/2014/main" id="{A34F3C7A-AAE9-DD11-152D-E1A6B11F00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7247" y="2604247"/>
                <a:ext cx="1649506" cy="1649506"/>
              </a:xfrm>
              <a:prstGeom prst="rect">
                <a:avLst/>
              </a:prstGeom>
            </p:spPr>
          </p:pic>
          <p:sp>
            <p:nvSpPr>
              <p:cNvPr id="4" name="Graphic 14">
                <a:extLst>
                  <a:ext uri="{FF2B5EF4-FFF2-40B4-BE49-F238E27FC236}">
                    <a16:creationId xmlns:a16="http://schemas.microsoft.com/office/drawing/2014/main" id="{4C3F9DEF-E9B8-030B-9467-401280BAEAFD}"/>
                  </a:ext>
                </a:extLst>
              </p:cNvPr>
              <p:cNvSpPr/>
              <p:nvPr/>
            </p:nvSpPr>
            <p:spPr>
              <a:xfrm>
                <a:off x="1631213" y="2453451"/>
                <a:ext cx="696387" cy="696222"/>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solidFill>
                <a:schemeClr val="tx1"/>
              </a:solidFill>
              <a:effectLst/>
            </p:spPr>
            <p:txBody>
              <a:bodyPr wrap="square" lIns="91440" tIns="45720" rIns="91440" bIns="4572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grpSp>
        <p:sp>
          <p:nvSpPr>
            <p:cNvPr id="7" name="TextBox 6">
              <a:extLst>
                <a:ext uri="{FF2B5EF4-FFF2-40B4-BE49-F238E27FC236}">
                  <a16:creationId xmlns:a16="http://schemas.microsoft.com/office/drawing/2014/main" id="{DC61E06A-6E5B-3E98-E16F-25DD56D3DF4A}"/>
                </a:ext>
              </a:extLst>
            </p:cNvPr>
            <p:cNvSpPr txBox="1"/>
            <p:nvPr/>
          </p:nvSpPr>
          <p:spPr>
            <a:xfrm>
              <a:off x="886968" y="4449789"/>
              <a:ext cx="3348970" cy="430887"/>
            </a:xfrm>
            <a:prstGeom prst="rect">
              <a:avLst/>
            </a:prstGeom>
            <a:noFill/>
          </p:spPr>
          <p:txBody>
            <a:bodyPr wrap="square" lIns="0" tIns="0" rIns="0" bIns="0" rtlCol="0">
              <a:spAutoFit/>
            </a:bodyPr>
            <a:lstStyle/>
            <a:p>
              <a:pPr algn="ctr"/>
              <a:r>
                <a:rPr lang="en-US" sz="2800">
                  <a:latin typeface="+mj-lt"/>
                </a:rPr>
                <a:t>Personalization</a:t>
              </a:r>
            </a:p>
          </p:txBody>
        </p:sp>
      </p:grpSp>
      <p:grpSp>
        <p:nvGrpSpPr>
          <p:cNvPr id="34" name="Group 33">
            <a:extLst>
              <a:ext uri="{FF2B5EF4-FFF2-40B4-BE49-F238E27FC236}">
                <a16:creationId xmlns:a16="http://schemas.microsoft.com/office/drawing/2014/main" id="{3A325144-35D3-4F6A-29B0-AA3EB27C67E7}"/>
              </a:ext>
            </a:extLst>
          </p:cNvPr>
          <p:cNvGrpSpPr/>
          <p:nvPr/>
        </p:nvGrpSpPr>
        <p:grpSpPr>
          <a:xfrm>
            <a:off x="4009292" y="2648178"/>
            <a:ext cx="3554237" cy="2241966"/>
            <a:chOff x="4327891" y="2632548"/>
            <a:chExt cx="3554237" cy="2241966"/>
          </a:xfrm>
        </p:grpSpPr>
        <p:grpSp>
          <p:nvGrpSpPr>
            <p:cNvPr id="27" name="Group 26">
              <a:extLst>
                <a:ext uri="{FF2B5EF4-FFF2-40B4-BE49-F238E27FC236}">
                  <a16:creationId xmlns:a16="http://schemas.microsoft.com/office/drawing/2014/main" id="{260A8708-81C9-0715-BBF7-2D026B3D0DA8}"/>
                </a:ext>
              </a:extLst>
            </p:cNvPr>
            <p:cNvGrpSpPr/>
            <p:nvPr/>
          </p:nvGrpSpPr>
          <p:grpSpPr>
            <a:xfrm>
              <a:off x="4327891" y="2632548"/>
              <a:ext cx="3554237" cy="2241966"/>
              <a:chOff x="4327891" y="2632548"/>
              <a:chExt cx="3554237" cy="2241966"/>
            </a:xfrm>
          </p:grpSpPr>
          <p:grpSp>
            <p:nvGrpSpPr>
              <p:cNvPr id="25" name="Group 24">
                <a:extLst>
                  <a:ext uri="{FF2B5EF4-FFF2-40B4-BE49-F238E27FC236}">
                    <a16:creationId xmlns:a16="http://schemas.microsoft.com/office/drawing/2014/main" id="{533C426D-0250-28AC-5BFB-62812DC44D1F}"/>
                  </a:ext>
                </a:extLst>
              </p:cNvPr>
              <p:cNvGrpSpPr/>
              <p:nvPr/>
            </p:nvGrpSpPr>
            <p:grpSpPr>
              <a:xfrm>
                <a:off x="5225366" y="2632548"/>
                <a:ext cx="1759286" cy="1592904"/>
                <a:chOff x="4688559" y="2644047"/>
                <a:chExt cx="1759286" cy="1592904"/>
              </a:xfrm>
            </p:grpSpPr>
            <p:pic>
              <p:nvPicPr>
                <p:cNvPr id="11" name="Graphic 10" descr="Paper with solid fill">
                  <a:extLst>
                    <a:ext uri="{FF2B5EF4-FFF2-40B4-BE49-F238E27FC236}">
                      <a16:creationId xmlns:a16="http://schemas.microsoft.com/office/drawing/2014/main" id="{99705C5E-69CC-980B-2A26-240C3BDD94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8559" y="3077665"/>
                  <a:ext cx="1159286" cy="1159286"/>
                </a:xfrm>
                <a:prstGeom prst="rect">
                  <a:avLst/>
                </a:prstGeom>
              </p:spPr>
            </p:pic>
            <p:pic>
              <p:nvPicPr>
                <p:cNvPr id="15" name="Graphic 14" descr="Clock with solid fill">
                  <a:extLst>
                    <a:ext uri="{FF2B5EF4-FFF2-40B4-BE49-F238E27FC236}">
                      <a16:creationId xmlns:a16="http://schemas.microsoft.com/office/drawing/2014/main" id="{168BCB1E-97F9-5EDC-C4FC-6C6C9EF611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88559" y="3130265"/>
                  <a:ext cx="430888" cy="430888"/>
                </a:xfrm>
                <a:prstGeom prst="rect">
                  <a:avLst/>
                </a:prstGeom>
              </p:spPr>
            </p:pic>
            <p:pic>
              <p:nvPicPr>
                <p:cNvPr id="18" name="Graphic 17" descr="Exclamation mark with solid fill">
                  <a:extLst>
                    <a:ext uri="{FF2B5EF4-FFF2-40B4-BE49-F238E27FC236}">
                      <a16:creationId xmlns:a16="http://schemas.microsoft.com/office/drawing/2014/main" id="{BBAF018C-6461-4F02-3F3B-D8FA820E27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49266" y="2726635"/>
                  <a:ext cx="430888" cy="430888"/>
                </a:xfrm>
                <a:prstGeom prst="rect">
                  <a:avLst/>
                </a:prstGeom>
              </p:spPr>
            </p:pic>
            <p:pic>
              <p:nvPicPr>
                <p:cNvPr id="20" name="Graphic 19" descr="Close with solid fill">
                  <a:extLst>
                    <a:ext uri="{FF2B5EF4-FFF2-40B4-BE49-F238E27FC236}">
                      <a16:creationId xmlns:a16="http://schemas.microsoft.com/office/drawing/2014/main" id="{5471C581-EE09-878E-E384-0D37DB898D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16957" y="3130265"/>
                  <a:ext cx="430888" cy="430888"/>
                </a:xfrm>
                <a:prstGeom prst="rect">
                  <a:avLst/>
                </a:prstGeom>
              </p:spPr>
            </p:pic>
            <p:pic>
              <p:nvPicPr>
                <p:cNvPr id="22" name="Graphic 21" descr="Checkbox Checked with solid fill">
                  <a:extLst>
                    <a:ext uri="{FF2B5EF4-FFF2-40B4-BE49-F238E27FC236}">
                      <a16:creationId xmlns:a16="http://schemas.microsoft.com/office/drawing/2014/main" id="{60BCC173-17C6-A874-62B7-29380AB4EE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85511" y="2644047"/>
                  <a:ext cx="596064" cy="596064"/>
                </a:xfrm>
                <a:prstGeom prst="rect">
                  <a:avLst/>
                </a:prstGeom>
              </p:spPr>
            </p:pic>
          </p:grpSp>
          <p:sp>
            <p:nvSpPr>
              <p:cNvPr id="26" name="TextBox 25">
                <a:extLst>
                  <a:ext uri="{FF2B5EF4-FFF2-40B4-BE49-F238E27FC236}">
                    <a16:creationId xmlns:a16="http://schemas.microsoft.com/office/drawing/2014/main" id="{5FF60596-922B-3F27-8117-5525FE74C7CB}"/>
                  </a:ext>
                </a:extLst>
              </p:cNvPr>
              <p:cNvSpPr txBox="1"/>
              <p:nvPr/>
            </p:nvSpPr>
            <p:spPr>
              <a:xfrm>
                <a:off x="4327891" y="4443626"/>
                <a:ext cx="3554237" cy="430888"/>
              </a:xfrm>
              <a:prstGeom prst="rect">
                <a:avLst/>
              </a:prstGeom>
              <a:noFill/>
            </p:spPr>
            <p:txBody>
              <a:bodyPr wrap="square" lIns="0" tIns="0" rIns="0" bIns="0" rtlCol="0">
                <a:spAutoFit/>
              </a:bodyPr>
              <a:lstStyle/>
              <a:p>
                <a:pPr algn="ctr"/>
                <a:r>
                  <a:rPr lang="en-US" sz="2800">
                    <a:latin typeface="+mj-lt"/>
                  </a:rPr>
                  <a:t>Context-awareness</a:t>
                </a:r>
              </a:p>
            </p:txBody>
          </p:sp>
        </p:grpSp>
        <p:sp>
          <p:nvSpPr>
            <p:cNvPr id="33" name="Graphic 14">
              <a:extLst>
                <a:ext uri="{FF2B5EF4-FFF2-40B4-BE49-F238E27FC236}">
                  <a16:creationId xmlns:a16="http://schemas.microsoft.com/office/drawing/2014/main" id="{CBEEB824-27DD-6756-8C7A-613CA563F736}"/>
                </a:ext>
              </a:extLst>
            </p:cNvPr>
            <p:cNvSpPr/>
            <p:nvPr/>
          </p:nvSpPr>
          <p:spPr>
            <a:xfrm>
              <a:off x="5860282" y="3510327"/>
              <a:ext cx="485691" cy="485576"/>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solidFill>
              <a:schemeClr val="tx1"/>
            </a:solidFill>
            <a:effectLst/>
          </p:spPr>
          <p:txBody>
            <a:bodyPr wrap="square" lIns="91440" tIns="45720" rIns="91440" bIns="4572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grpSp>
      <p:grpSp>
        <p:nvGrpSpPr>
          <p:cNvPr id="37" name="Group 36">
            <a:extLst>
              <a:ext uri="{FF2B5EF4-FFF2-40B4-BE49-F238E27FC236}">
                <a16:creationId xmlns:a16="http://schemas.microsoft.com/office/drawing/2014/main" id="{F55B38C7-521F-5EE4-58B3-C9D7D172EF46}"/>
              </a:ext>
            </a:extLst>
          </p:cNvPr>
          <p:cNvGrpSpPr/>
          <p:nvPr/>
        </p:nvGrpSpPr>
        <p:grpSpPr>
          <a:xfrm>
            <a:off x="7729417" y="2677393"/>
            <a:ext cx="3775646" cy="2212751"/>
            <a:chOff x="7956063" y="2661762"/>
            <a:chExt cx="3775646" cy="2212751"/>
          </a:xfrm>
        </p:grpSpPr>
        <p:grpSp>
          <p:nvGrpSpPr>
            <p:cNvPr id="35" name="Group 34">
              <a:extLst>
                <a:ext uri="{FF2B5EF4-FFF2-40B4-BE49-F238E27FC236}">
                  <a16:creationId xmlns:a16="http://schemas.microsoft.com/office/drawing/2014/main" id="{5E8B031B-3F20-6289-3B5F-9BC6B37FE2DF}"/>
                </a:ext>
              </a:extLst>
            </p:cNvPr>
            <p:cNvGrpSpPr/>
            <p:nvPr/>
          </p:nvGrpSpPr>
          <p:grpSpPr>
            <a:xfrm>
              <a:off x="8981763" y="2661762"/>
              <a:ext cx="1724246" cy="1724246"/>
              <a:chOff x="9058389" y="2661762"/>
              <a:chExt cx="1724246" cy="1724246"/>
            </a:xfrm>
          </p:grpSpPr>
          <p:grpSp>
            <p:nvGrpSpPr>
              <p:cNvPr id="32" name="Group 31">
                <a:extLst>
                  <a:ext uri="{FF2B5EF4-FFF2-40B4-BE49-F238E27FC236}">
                    <a16:creationId xmlns:a16="http://schemas.microsoft.com/office/drawing/2014/main" id="{A2FB0E74-F3FB-5C99-1564-2A181D5035B9}"/>
                  </a:ext>
                </a:extLst>
              </p:cNvPr>
              <p:cNvGrpSpPr/>
              <p:nvPr/>
            </p:nvGrpSpPr>
            <p:grpSpPr>
              <a:xfrm>
                <a:off x="9058389" y="2661762"/>
                <a:ext cx="1724246" cy="1724246"/>
                <a:chOff x="9058389" y="2661762"/>
                <a:chExt cx="1724246" cy="1724246"/>
              </a:xfrm>
            </p:grpSpPr>
            <p:pic>
              <p:nvPicPr>
                <p:cNvPr id="29" name="Graphic 28" descr="User network with solid fill">
                  <a:extLst>
                    <a:ext uri="{FF2B5EF4-FFF2-40B4-BE49-F238E27FC236}">
                      <a16:creationId xmlns:a16="http://schemas.microsoft.com/office/drawing/2014/main" id="{60D03ED8-BFAA-4AB3-C38B-6EC8CF09BCF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58389" y="2661762"/>
                  <a:ext cx="1724246" cy="1724246"/>
                </a:xfrm>
                <a:prstGeom prst="rect">
                  <a:avLst/>
                </a:prstGeom>
              </p:spPr>
            </p:pic>
            <p:sp>
              <p:nvSpPr>
                <p:cNvPr id="31" name="Oval 30">
                  <a:extLst>
                    <a:ext uri="{FF2B5EF4-FFF2-40B4-BE49-F238E27FC236}">
                      <a16:creationId xmlns:a16="http://schemas.microsoft.com/office/drawing/2014/main" id="{0E18CC5F-0EE0-0D6B-CF0F-308AC4681218}"/>
                    </a:ext>
                  </a:extLst>
                </p:cNvPr>
                <p:cNvSpPr/>
                <p:nvPr/>
              </p:nvSpPr>
              <p:spPr bwMode="auto">
                <a:xfrm>
                  <a:off x="9772793" y="3429000"/>
                  <a:ext cx="363595" cy="36359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0" name="Graphic 14">
                <a:extLst>
                  <a:ext uri="{FF2B5EF4-FFF2-40B4-BE49-F238E27FC236}">
                    <a16:creationId xmlns:a16="http://schemas.microsoft.com/office/drawing/2014/main" id="{04469043-31B4-D4D1-CB80-61E607B5ED0A}"/>
                  </a:ext>
                </a:extLst>
              </p:cNvPr>
              <p:cNvSpPr/>
              <p:nvPr/>
            </p:nvSpPr>
            <p:spPr>
              <a:xfrm>
                <a:off x="9748108" y="3416888"/>
                <a:ext cx="339121" cy="339041"/>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solidFill>
                <a:schemeClr val="bg1"/>
              </a:solidFill>
              <a:effectLst/>
            </p:spPr>
            <p:txBody>
              <a:bodyPr wrap="square" lIns="91440" tIns="45720" rIns="91440" bIns="4572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grpSp>
        <p:sp>
          <p:nvSpPr>
            <p:cNvPr id="36" name="TextBox 35">
              <a:extLst>
                <a:ext uri="{FF2B5EF4-FFF2-40B4-BE49-F238E27FC236}">
                  <a16:creationId xmlns:a16="http://schemas.microsoft.com/office/drawing/2014/main" id="{37CDE69D-F584-A5A0-5CD6-BA35F35269C6}"/>
                </a:ext>
              </a:extLst>
            </p:cNvPr>
            <p:cNvSpPr txBox="1"/>
            <p:nvPr/>
          </p:nvSpPr>
          <p:spPr>
            <a:xfrm>
              <a:off x="7956063" y="4443626"/>
              <a:ext cx="3775646" cy="430887"/>
            </a:xfrm>
            <a:prstGeom prst="rect">
              <a:avLst/>
            </a:prstGeom>
            <a:noFill/>
          </p:spPr>
          <p:txBody>
            <a:bodyPr wrap="square" lIns="0" tIns="0" rIns="0" bIns="0" rtlCol="0">
              <a:spAutoFit/>
            </a:bodyPr>
            <a:lstStyle/>
            <a:p>
              <a:pPr algn="ctr"/>
              <a:r>
                <a:rPr lang="en-US" sz="2800">
                  <a:latin typeface="+mj-lt"/>
                </a:rPr>
                <a:t>Multimodal interaction</a:t>
              </a:r>
            </a:p>
          </p:txBody>
        </p:sp>
      </p:gr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5860256-11F0-2EAF-A9F1-ED75DF58A651}"/>
              </a:ext>
            </a:extLst>
          </p:cNvPr>
          <p:cNvGrpSpPr/>
          <p:nvPr/>
        </p:nvGrpSpPr>
        <p:grpSpPr>
          <a:xfrm>
            <a:off x="8143209" y="1258226"/>
            <a:ext cx="3588804" cy="4929834"/>
            <a:chOff x="506183" y="1348144"/>
            <a:chExt cx="3588804" cy="4929834"/>
          </a:xfrm>
        </p:grpSpPr>
        <p:sp>
          <p:nvSpPr>
            <p:cNvPr id="23" name="Rectangle: Rounded Corners 22">
              <a:extLst>
                <a:ext uri="{FF2B5EF4-FFF2-40B4-BE49-F238E27FC236}">
                  <a16:creationId xmlns:a16="http://schemas.microsoft.com/office/drawing/2014/main" id="{DB8A695E-A69C-7813-CBBD-A1860DADB067}"/>
                </a:ext>
              </a:extLst>
            </p:cNvPr>
            <p:cNvSpPr/>
            <p:nvPr/>
          </p:nvSpPr>
          <p:spPr bwMode="auto">
            <a:xfrm>
              <a:off x="506183" y="1438274"/>
              <a:ext cx="3588804" cy="4839704"/>
            </a:xfrm>
            <a:prstGeom prst="roundRect">
              <a:avLst>
                <a:gd name="adj" fmla="val 9474"/>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4F89E321-3374-9FB9-F1EA-60E99C089A27}"/>
                </a:ext>
              </a:extLst>
            </p:cNvPr>
            <p:cNvSpPr/>
            <p:nvPr/>
          </p:nvSpPr>
          <p:spPr bwMode="auto">
            <a:xfrm>
              <a:off x="506183" y="1348144"/>
              <a:ext cx="3588804" cy="8870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862C3754-97D4-5253-CA11-1F381996D139}"/>
                </a:ext>
              </a:extLst>
            </p:cNvPr>
            <p:cNvSpPr/>
            <p:nvPr/>
          </p:nvSpPr>
          <p:spPr bwMode="auto">
            <a:xfrm>
              <a:off x="506183" y="2008554"/>
              <a:ext cx="3588804" cy="3081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5D08A964-F8AD-E977-19BC-62BFB6EF1287}"/>
              </a:ext>
            </a:extLst>
          </p:cNvPr>
          <p:cNvGrpSpPr/>
          <p:nvPr/>
        </p:nvGrpSpPr>
        <p:grpSpPr>
          <a:xfrm>
            <a:off x="4244872" y="1295518"/>
            <a:ext cx="3588804" cy="4929834"/>
            <a:chOff x="4244872" y="1295518"/>
            <a:chExt cx="3588804" cy="4929834"/>
          </a:xfrm>
        </p:grpSpPr>
        <p:sp>
          <p:nvSpPr>
            <p:cNvPr id="19" name="Rectangle: Rounded Corners 18">
              <a:extLst>
                <a:ext uri="{FF2B5EF4-FFF2-40B4-BE49-F238E27FC236}">
                  <a16:creationId xmlns:a16="http://schemas.microsoft.com/office/drawing/2014/main" id="{44070BD2-3CC9-DF75-A88B-8F9DE34268B0}"/>
                </a:ext>
              </a:extLst>
            </p:cNvPr>
            <p:cNvSpPr/>
            <p:nvPr/>
          </p:nvSpPr>
          <p:spPr bwMode="auto">
            <a:xfrm>
              <a:off x="4244872" y="1385648"/>
              <a:ext cx="3588804" cy="4839704"/>
            </a:xfrm>
            <a:prstGeom prst="roundRect">
              <a:avLst>
                <a:gd name="adj" fmla="val 9474"/>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36C61467-92C6-B943-6F81-3DA508238CAA}"/>
                </a:ext>
              </a:extLst>
            </p:cNvPr>
            <p:cNvSpPr/>
            <p:nvPr/>
          </p:nvSpPr>
          <p:spPr bwMode="auto">
            <a:xfrm>
              <a:off x="4244872" y="1295518"/>
              <a:ext cx="3588804" cy="8870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124B9EC-74F4-31A7-9105-57AE2C97FE21}"/>
                </a:ext>
              </a:extLst>
            </p:cNvPr>
            <p:cNvSpPr/>
            <p:nvPr/>
          </p:nvSpPr>
          <p:spPr bwMode="auto">
            <a:xfrm>
              <a:off x="4244872" y="1955928"/>
              <a:ext cx="3588804" cy="3081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F9BF5C63-0D88-6D82-8DFC-AB37C3A4926E}"/>
              </a:ext>
            </a:extLst>
          </p:cNvPr>
          <p:cNvGrpSpPr/>
          <p:nvPr/>
        </p:nvGrpSpPr>
        <p:grpSpPr>
          <a:xfrm>
            <a:off x="346535" y="1295518"/>
            <a:ext cx="3588804" cy="4929834"/>
            <a:chOff x="346535" y="1295518"/>
            <a:chExt cx="3588804" cy="4929834"/>
          </a:xfrm>
        </p:grpSpPr>
        <p:sp>
          <p:nvSpPr>
            <p:cNvPr id="11" name="Rectangle: Rounded Corners 10">
              <a:extLst>
                <a:ext uri="{FF2B5EF4-FFF2-40B4-BE49-F238E27FC236}">
                  <a16:creationId xmlns:a16="http://schemas.microsoft.com/office/drawing/2014/main" id="{E0A9EDC2-AE3C-C647-18FF-E47D88FE86DE}"/>
                </a:ext>
              </a:extLst>
            </p:cNvPr>
            <p:cNvSpPr/>
            <p:nvPr/>
          </p:nvSpPr>
          <p:spPr bwMode="auto">
            <a:xfrm>
              <a:off x="346535" y="1385648"/>
              <a:ext cx="3588804" cy="4839704"/>
            </a:xfrm>
            <a:prstGeom prst="roundRect">
              <a:avLst>
                <a:gd name="adj" fmla="val 9474"/>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F49C11FF-F19C-E270-AA7D-70B1BDA5B116}"/>
                </a:ext>
              </a:extLst>
            </p:cNvPr>
            <p:cNvSpPr/>
            <p:nvPr/>
          </p:nvSpPr>
          <p:spPr bwMode="auto">
            <a:xfrm>
              <a:off x="346535" y="1295518"/>
              <a:ext cx="3588804" cy="8870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8A79E051-EEC8-F3AC-EC58-7C61D61B6EF1}"/>
                </a:ext>
              </a:extLst>
            </p:cNvPr>
            <p:cNvSpPr/>
            <p:nvPr/>
          </p:nvSpPr>
          <p:spPr bwMode="auto">
            <a:xfrm>
              <a:off x="346535" y="1955928"/>
              <a:ext cx="3588804" cy="3081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8D4CF24A-5397-69FF-5D33-FFC86A4F612C}"/>
              </a:ext>
            </a:extLst>
          </p:cNvPr>
          <p:cNvSpPr>
            <a:spLocks noGrp="1"/>
          </p:cNvSpPr>
          <p:nvPr>
            <p:ph type="title"/>
          </p:nvPr>
        </p:nvSpPr>
        <p:spPr/>
        <p:txBody>
          <a:bodyPr/>
          <a:lstStyle/>
          <a:p>
            <a:r>
              <a:rPr lang="en-US"/>
              <a:t>6 Design Principles for AI Applications</a:t>
            </a:r>
          </a:p>
        </p:txBody>
      </p:sp>
      <p:sp>
        <p:nvSpPr>
          <p:cNvPr id="3" name="Text Placeholder 2">
            <a:extLst>
              <a:ext uri="{FF2B5EF4-FFF2-40B4-BE49-F238E27FC236}">
                <a16:creationId xmlns:a16="http://schemas.microsoft.com/office/drawing/2014/main" id="{B651F1B5-6D08-8750-C263-6D92196927E2}"/>
              </a:ext>
            </a:extLst>
          </p:cNvPr>
          <p:cNvSpPr>
            <a:spLocks noGrp="1"/>
          </p:cNvSpPr>
          <p:nvPr>
            <p:ph type="body" sz="quarter" idx="16"/>
          </p:nvPr>
        </p:nvSpPr>
        <p:spPr>
          <a:xfrm>
            <a:off x="346535" y="1579639"/>
            <a:ext cx="3588803" cy="338554"/>
          </a:xfrm>
        </p:spPr>
        <p:txBody>
          <a:bodyPr anchor="ctr"/>
          <a:lstStyle/>
          <a:p>
            <a:pPr algn="ctr"/>
            <a:r>
              <a:rPr lang="en-US">
                <a:solidFill>
                  <a:schemeClr val="bg1"/>
                </a:solidFill>
              </a:rPr>
              <a:t>Design Responsibly</a:t>
            </a:r>
          </a:p>
        </p:txBody>
      </p:sp>
      <p:sp>
        <p:nvSpPr>
          <p:cNvPr id="4" name="Text Placeholder 3">
            <a:extLst>
              <a:ext uri="{FF2B5EF4-FFF2-40B4-BE49-F238E27FC236}">
                <a16:creationId xmlns:a16="http://schemas.microsoft.com/office/drawing/2014/main" id="{202F5C29-75C9-373A-A9A0-8BCC8F6A5163}"/>
              </a:ext>
            </a:extLst>
          </p:cNvPr>
          <p:cNvSpPr>
            <a:spLocks noGrp="1"/>
          </p:cNvSpPr>
          <p:nvPr>
            <p:ph type="body" sz="quarter" idx="14"/>
          </p:nvPr>
        </p:nvSpPr>
        <p:spPr>
          <a:xfrm>
            <a:off x="489029" y="2399934"/>
            <a:ext cx="3276855" cy="2631490"/>
          </a:xfrm>
        </p:spPr>
        <p:txBody>
          <a:bodyPr/>
          <a:lstStyle/>
          <a:p>
            <a:r>
              <a:rPr lang="en-US" sz="1900"/>
              <a:t>Solve real user problems</a:t>
            </a:r>
          </a:p>
          <a:p>
            <a:r>
              <a:rPr lang="en-US" sz="1900"/>
              <a:t>Minimize user harms</a:t>
            </a:r>
          </a:p>
          <a:p>
            <a:r>
              <a:rPr lang="en-US" sz="1900"/>
              <a:t>Use human-centered design</a:t>
            </a:r>
          </a:p>
          <a:p>
            <a:r>
              <a:rPr lang="en-US" sz="1900"/>
              <a:t>Expose or limit emergent behaviors</a:t>
            </a:r>
          </a:p>
          <a:p>
            <a:r>
              <a:rPr lang="en-US" sz="1900"/>
              <a:t>Test &amp; monitor for user harms</a:t>
            </a:r>
          </a:p>
          <a:p>
            <a:endParaRPr lang="en-US" sz="1900"/>
          </a:p>
        </p:txBody>
      </p:sp>
      <p:sp>
        <p:nvSpPr>
          <p:cNvPr id="5" name="Text Placeholder 4">
            <a:extLst>
              <a:ext uri="{FF2B5EF4-FFF2-40B4-BE49-F238E27FC236}">
                <a16:creationId xmlns:a16="http://schemas.microsoft.com/office/drawing/2014/main" id="{80F5C081-F670-EE06-45F7-64172EA1C255}"/>
              </a:ext>
            </a:extLst>
          </p:cNvPr>
          <p:cNvSpPr>
            <a:spLocks noGrp="1"/>
          </p:cNvSpPr>
          <p:nvPr>
            <p:ph type="body" sz="quarter" idx="17"/>
          </p:nvPr>
        </p:nvSpPr>
        <p:spPr>
          <a:xfrm>
            <a:off x="4244872" y="1579639"/>
            <a:ext cx="3588804" cy="338554"/>
          </a:xfrm>
        </p:spPr>
        <p:txBody>
          <a:bodyPr anchor="ctr"/>
          <a:lstStyle/>
          <a:p>
            <a:pPr algn="ctr"/>
            <a:r>
              <a:rPr lang="en-US">
                <a:solidFill>
                  <a:schemeClr val="bg1"/>
                </a:solidFill>
              </a:rPr>
              <a:t>Design for Mental Models</a:t>
            </a:r>
          </a:p>
        </p:txBody>
      </p:sp>
      <p:sp>
        <p:nvSpPr>
          <p:cNvPr id="6" name="Text Placeholder 5">
            <a:extLst>
              <a:ext uri="{FF2B5EF4-FFF2-40B4-BE49-F238E27FC236}">
                <a16:creationId xmlns:a16="http://schemas.microsoft.com/office/drawing/2014/main" id="{4AE30CFA-DFDB-8FB0-60E6-A4139A6525EF}"/>
              </a:ext>
            </a:extLst>
          </p:cNvPr>
          <p:cNvSpPr>
            <a:spLocks noGrp="1"/>
          </p:cNvSpPr>
          <p:nvPr>
            <p:ph type="body" sz="quarter" idx="15"/>
          </p:nvPr>
        </p:nvSpPr>
        <p:spPr>
          <a:xfrm>
            <a:off x="4412523" y="2393294"/>
            <a:ext cx="3261165" cy="2631490"/>
          </a:xfrm>
        </p:spPr>
        <p:txBody>
          <a:bodyPr/>
          <a:lstStyle/>
          <a:p>
            <a:r>
              <a:rPr lang="en-US" sz="1900"/>
              <a:t>Orient the user to generative variability</a:t>
            </a:r>
          </a:p>
          <a:p>
            <a:r>
              <a:rPr lang="en-US" sz="1900"/>
              <a:t>Teach effective use</a:t>
            </a:r>
          </a:p>
          <a:p>
            <a:r>
              <a:rPr lang="en-US" sz="1900"/>
              <a:t>Understand the user’s mental model</a:t>
            </a:r>
          </a:p>
          <a:p>
            <a:r>
              <a:rPr lang="en-US" sz="1900"/>
              <a:t>Teach AI about the user</a:t>
            </a:r>
          </a:p>
          <a:p>
            <a:endParaRPr lang="en-US" sz="1900"/>
          </a:p>
          <a:p>
            <a:endParaRPr lang="en-US" sz="1900"/>
          </a:p>
        </p:txBody>
      </p:sp>
      <p:sp>
        <p:nvSpPr>
          <p:cNvPr id="7" name="Text Placeholder 6">
            <a:extLst>
              <a:ext uri="{FF2B5EF4-FFF2-40B4-BE49-F238E27FC236}">
                <a16:creationId xmlns:a16="http://schemas.microsoft.com/office/drawing/2014/main" id="{A7A70C64-00AF-91EE-F650-9536DF3BAB54}"/>
              </a:ext>
            </a:extLst>
          </p:cNvPr>
          <p:cNvSpPr>
            <a:spLocks noGrp="1"/>
          </p:cNvSpPr>
          <p:nvPr>
            <p:ph type="body" sz="quarter" idx="18"/>
          </p:nvPr>
        </p:nvSpPr>
        <p:spPr>
          <a:xfrm>
            <a:off x="8143208" y="1410362"/>
            <a:ext cx="3588804" cy="677108"/>
          </a:xfrm>
        </p:spPr>
        <p:txBody>
          <a:bodyPr anchor="ctr"/>
          <a:lstStyle/>
          <a:p>
            <a:pPr algn="ctr"/>
            <a:r>
              <a:rPr lang="en-US">
                <a:solidFill>
                  <a:schemeClr val="bg1"/>
                </a:solidFill>
              </a:rPr>
              <a:t>Design for Appropriate Trust &amp; Reliance</a:t>
            </a:r>
          </a:p>
        </p:txBody>
      </p:sp>
      <p:sp>
        <p:nvSpPr>
          <p:cNvPr id="8" name="Text Placeholder 7">
            <a:extLst>
              <a:ext uri="{FF2B5EF4-FFF2-40B4-BE49-F238E27FC236}">
                <a16:creationId xmlns:a16="http://schemas.microsoft.com/office/drawing/2014/main" id="{2986E7DB-A40B-E9EF-9A7B-FEA3818C6340}"/>
              </a:ext>
            </a:extLst>
          </p:cNvPr>
          <p:cNvSpPr>
            <a:spLocks noGrp="1"/>
          </p:cNvSpPr>
          <p:nvPr>
            <p:ph type="body" sz="quarter" idx="19"/>
          </p:nvPr>
        </p:nvSpPr>
        <p:spPr>
          <a:xfrm>
            <a:off x="8273152" y="2399934"/>
            <a:ext cx="3313724" cy="3859518"/>
          </a:xfrm>
        </p:spPr>
        <p:txBody>
          <a:bodyPr/>
          <a:lstStyle/>
          <a:p>
            <a:r>
              <a:rPr lang="en-US" sz="1900"/>
              <a:t>Help a user know when they should/should not rely on AI output</a:t>
            </a:r>
          </a:p>
          <a:p>
            <a:r>
              <a:rPr lang="en-US" sz="1900"/>
              <a:t>Be clear on how well AI performs for a given task</a:t>
            </a:r>
          </a:p>
          <a:p>
            <a:r>
              <a:rPr lang="en-US" sz="1900"/>
              <a:t>Provide rationales for outputs</a:t>
            </a:r>
          </a:p>
          <a:p>
            <a:r>
              <a:rPr lang="en-US" sz="1900"/>
              <a:t>Use friction to prevent overreliance</a:t>
            </a:r>
          </a:p>
          <a:p>
            <a:r>
              <a:rPr lang="en-US" sz="1900"/>
              <a:t>Encourage critical thinking</a:t>
            </a:r>
          </a:p>
          <a:p>
            <a:r>
              <a:rPr lang="en-US" sz="1900"/>
              <a:t>Signify the role of the AI</a:t>
            </a:r>
          </a:p>
          <a:p>
            <a:endParaRPr lang="en-US" sz="1900"/>
          </a:p>
        </p:txBody>
      </p:sp>
      <p:sp>
        <p:nvSpPr>
          <p:cNvPr id="9" name="TextBox 8">
            <a:extLst>
              <a:ext uri="{FF2B5EF4-FFF2-40B4-BE49-F238E27FC236}">
                <a16:creationId xmlns:a16="http://schemas.microsoft.com/office/drawing/2014/main" id="{D8AFC74B-36D5-AC70-4005-E01802AF69FB}"/>
              </a:ext>
            </a:extLst>
          </p:cNvPr>
          <p:cNvSpPr txBox="1"/>
          <p:nvPr/>
        </p:nvSpPr>
        <p:spPr>
          <a:xfrm>
            <a:off x="163868" y="6359486"/>
            <a:ext cx="11705043" cy="369332"/>
          </a:xfrm>
          <a:prstGeom prst="rect">
            <a:avLst/>
          </a:prstGeom>
          <a:noFill/>
        </p:spPr>
        <p:txBody>
          <a:bodyPr wrap="square" lIns="0" tIns="0" rIns="0" bIns="0" rtlCol="0">
            <a:spAutoFit/>
          </a:bodyPr>
          <a:lstStyle/>
          <a:p>
            <a:r>
              <a:rPr lang="en-US" sz="1200"/>
              <a:t>Design Principles for Generative AI Applications</a:t>
            </a:r>
          </a:p>
          <a:p>
            <a:r>
              <a:rPr lang="en-US" sz="1200"/>
              <a:t>Justin D. Weisz, Jessica He, Michael Muller, Gabriela Hoefer, Rachel Miles, Werner Geyer International Conference on Human Factors in Computing Systems 2024</a:t>
            </a:r>
            <a:endParaRPr lang="en-US" sz="1400"/>
          </a:p>
        </p:txBody>
      </p:sp>
    </p:spTree>
    <p:extLst>
      <p:ext uri="{BB962C8B-B14F-4D97-AF65-F5344CB8AC3E}">
        <p14:creationId xmlns:p14="http://schemas.microsoft.com/office/powerpoint/2010/main" val="1993454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par>
                                <p:cTn id="48" presetID="10" presetClass="entr" presetSubtype="0" fill="hold" grpId="0" nodeType="withEffect">
                                  <p:stCondLst>
                                    <p:cond delay="0"/>
                                  </p:stCondLst>
                                  <p:childTnLst>
                                    <p:set>
                                      <p:cBhvr>
                                        <p:cTn id="49" dur="1" fill="hold">
                                          <p:stCondLst>
                                            <p:cond delay="0"/>
                                          </p:stCondLst>
                                        </p:cTn>
                                        <p:tgtEl>
                                          <p:spTgt spid="7">
                                            <p:txEl>
                                              <p:pRg st="0" end="0"/>
                                            </p:txEl>
                                          </p:spTgt>
                                        </p:tgtEl>
                                        <p:attrNameLst>
                                          <p:attrName>style.visibility</p:attrName>
                                        </p:attrNameLst>
                                      </p:cBhvr>
                                      <p:to>
                                        <p:strVal val="visible"/>
                                      </p:to>
                                    </p:set>
                                    <p:animEffect transition="in" filter="fade">
                                      <p:cBhvr>
                                        <p:cTn id="50" dur="500"/>
                                        <p:tgtEl>
                                          <p:spTgt spid="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xEl>
                                              <p:pRg st="0" end="0"/>
                                            </p:txEl>
                                          </p:spTgt>
                                        </p:tgtEl>
                                        <p:attrNameLst>
                                          <p:attrName>style.visibility</p:attrName>
                                        </p:attrNameLst>
                                      </p:cBhvr>
                                      <p:to>
                                        <p:strVal val="visible"/>
                                      </p:to>
                                    </p:set>
                                    <p:animEffect transition="in" filter="fade">
                                      <p:cBhvr>
                                        <p:cTn id="53" dur="500"/>
                                        <p:tgtEl>
                                          <p:spTgt spid="8">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xEl>
                                              <p:pRg st="1" end="1"/>
                                            </p:txEl>
                                          </p:spTgt>
                                        </p:tgtEl>
                                        <p:attrNameLst>
                                          <p:attrName>style.visibility</p:attrName>
                                        </p:attrNameLst>
                                      </p:cBhvr>
                                      <p:to>
                                        <p:strVal val="visible"/>
                                      </p:to>
                                    </p:set>
                                    <p:animEffect transition="in" filter="fade">
                                      <p:cBhvr>
                                        <p:cTn id="56" dur="500"/>
                                        <p:tgtEl>
                                          <p:spTgt spid="8">
                                            <p:txEl>
                                              <p:pRg st="1" end="1"/>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2" end="2"/>
                                            </p:txEl>
                                          </p:spTgt>
                                        </p:tgtEl>
                                        <p:attrNameLst>
                                          <p:attrName>style.visibility</p:attrName>
                                        </p:attrNameLst>
                                      </p:cBhvr>
                                      <p:to>
                                        <p:strVal val="visible"/>
                                      </p:to>
                                    </p:set>
                                    <p:animEffect transition="in" filter="fade">
                                      <p:cBhvr>
                                        <p:cTn id="59" dur="500"/>
                                        <p:tgtEl>
                                          <p:spTgt spid="8">
                                            <p:txEl>
                                              <p:pRg st="2" end="2"/>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3" end="3"/>
                                            </p:txEl>
                                          </p:spTgt>
                                        </p:tgtEl>
                                        <p:attrNameLst>
                                          <p:attrName>style.visibility</p:attrName>
                                        </p:attrNameLst>
                                      </p:cBhvr>
                                      <p:to>
                                        <p:strVal val="visible"/>
                                      </p:to>
                                    </p:set>
                                    <p:animEffect transition="in" filter="fade">
                                      <p:cBhvr>
                                        <p:cTn id="62" dur="500"/>
                                        <p:tgtEl>
                                          <p:spTgt spid="8">
                                            <p:txEl>
                                              <p:pRg st="3" end="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4" end="4"/>
                                            </p:txEl>
                                          </p:spTgt>
                                        </p:tgtEl>
                                        <p:attrNameLst>
                                          <p:attrName>style.visibility</p:attrName>
                                        </p:attrNameLst>
                                      </p:cBhvr>
                                      <p:to>
                                        <p:strVal val="visible"/>
                                      </p:to>
                                    </p:set>
                                    <p:animEffect transition="in" filter="fade">
                                      <p:cBhvr>
                                        <p:cTn id="65" dur="500"/>
                                        <p:tgtEl>
                                          <p:spTgt spid="8">
                                            <p:txEl>
                                              <p:pRg st="4" end="4"/>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5" end="5"/>
                                            </p:txEl>
                                          </p:spTgt>
                                        </p:tgtEl>
                                        <p:attrNameLst>
                                          <p:attrName>style.visibility</p:attrName>
                                        </p:attrNameLst>
                                      </p:cBhvr>
                                      <p:to>
                                        <p:strVal val="visible"/>
                                      </p:to>
                                    </p:set>
                                    <p:animEffect transition="in" filter="fade">
                                      <p:cBhvr>
                                        <p:cTn id="6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C1696-4FBC-10D4-AFB6-EA3880729FD9}"/>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60CDBEE0-EEF7-F18A-0AFB-98201CCA8ABD}"/>
              </a:ext>
            </a:extLst>
          </p:cNvPr>
          <p:cNvGrpSpPr/>
          <p:nvPr/>
        </p:nvGrpSpPr>
        <p:grpSpPr>
          <a:xfrm>
            <a:off x="8143209" y="1258226"/>
            <a:ext cx="3588804" cy="4929834"/>
            <a:chOff x="506183" y="1348144"/>
            <a:chExt cx="3588804" cy="4929834"/>
          </a:xfrm>
        </p:grpSpPr>
        <p:sp>
          <p:nvSpPr>
            <p:cNvPr id="18" name="Rectangle: Rounded Corners 17">
              <a:extLst>
                <a:ext uri="{FF2B5EF4-FFF2-40B4-BE49-F238E27FC236}">
                  <a16:creationId xmlns:a16="http://schemas.microsoft.com/office/drawing/2014/main" id="{66310BD9-0955-86BD-F607-133011EBC2C0}"/>
                </a:ext>
              </a:extLst>
            </p:cNvPr>
            <p:cNvSpPr/>
            <p:nvPr/>
          </p:nvSpPr>
          <p:spPr bwMode="auto">
            <a:xfrm>
              <a:off x="506183" y="1438274"/>
              <a:ext cx="3588804" cy="4839704"/>
            </a:xfrm>
            <a:prstGeom prst="roundRect">
              <a:avLst>
                <a:gd name="adj" fmla="val 9474"/>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A5C84213-5DE2-85B2-4D87-5C2B548A878A}"/>
                </a:ext>
              </a:extLst>
            </p:cNvPr>
            <p:cNvSpPr/>
            <p:nvPr/>
          </p:nvSpPr>
          <p:spPr bwMode="auto">
            <a:xfrm>
              <a:off x="506183" y="1348144"/>
              <a:ext cx="3588804" cy="8870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A06855E-2B95-3A41-8BFF-52AB7AE95822}"/>
                </a:ext>
              </a:extLst>
            </p:cNvPr>
            <p:cNvSpPr/>
            <p:nvPr/>
          </p:nvSpPr>
          <p:spPr bwMode="auto">
            <a:xfrm>
              <a:off x="506183" y="2008554"/>
              <a:ext cx="3588804" cy="3081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C63D1E4E-B5A2-DA64-EF23-47F809599330}"/>
              </a:ext>
            </a:extLst>
          </p:cNvPr>
          <p:cNvGrpSpPr/>
          <p:nvPr/>
        </p:nvGrpSpPr>
        <p:grpSpPr>
          <a:xfrm>
            <a:off x="4244872" y="1295518"/>
            <a:ext cx="3588804" cy="4929834"/>
            <a:chOff x="506183" y="1348144"/>
            <a:chExt cx="3588804" cy="4929834"/>
          </a:xfrm>
        </p:grpSpPr>
        <p:sp>
          <p:nvSpPr>
            <p:cNvPr id="14" name="Rectangle: Rounded Corners 13">
              <a:extLst>
                <a:ext uri="{FF2B5EF4-FFF2-40B4-BE49-F238E27FC236}">
                  <a16:creationId xmlns:a16="http://schemas.microsoft.com/office/drawing/2014/main" id="{DFB65DD9-6B7F-7C65-B3A9-FD387174384D}"/>
                </a:ext>
              </a:extLst>
            </p:cNvPr>
            <p:cNvSpPr/>
            <p:nvPr/>
          </p:nvSpPr>
          <p:spPr bwMode="auto">
            <a:xfrm>
              <a:off x="506183" y="1438274"/>
              <a:ext cx="3588804" cy="4839704"/>
            </a:xfrm>
            <a:prstGeom prst="roundRect">
              <a:avLst>
                <a:gd name="adj" fmla="val 9474"/>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216DE74E-2EC6-A43C-18CE-C3281F769AF2}"/>
                </a:ext>
              </a:extLst>
            </p:cNvPr>
            <p:cNvSpPr/>
            <p:nvPr/>
          </p:nvSpPr>
          <p:spPr bwMode="auto">
            <a:xfrm>
              <a:off x="506183" y="1348144"/>
              <a:ext cx="3588804" cy="8870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7A36A5-41CE-5B43-8436-D85076F73336}"/>
                </a:ext>
              </a:extLst>
            </p:cNvPr>
            <p:cNvSpPr/>
            <p:nvPr/>
          </p:nvSpPr>
          <p:spPr bwMode="auto">
            <a:xfrm>
              <a:off x="506183" y="2008554"/>
              <a:ext cx="3588804" cy="3081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BC3F0066-95A1-17D7-CD55-ACBACC225FE1}"/>
              </a:ext>
            </a:extLst>
          </p:cNvPr>
          <p:cNvGrpSpPr/>
          <p:nvPr/>
        </p:nvGrpSpPr>
        <p:grpSpPr>
          <a:xfrm>
            <a:off x="346535" y="1295518"/>
            <a:ext cx="3588804" cy="4929834"/>
            <a:chOff x="506183" y="1348144"/>
            <a:chExt cx="3588804" cy="4929834"/>
          </a:xfrm>
        </p:grpSpPr>
        <p:sp>
          <p:nvSpPr>
            <p:cNvPr id="10" name="Rectangle: Rounded Corners 9">
              <a:extLst>
                <a:ext uri="{FF2B5EF4-FFF2-40B4-BE49-F238E27FC236}">
                  <a16:creationId xmlns:a16="http://schemas.microsoft.com/office/drawing/2014/main" id="{C87B4BBC-1748-DFD9-7597-C6600F4BEF9D}"/>
                </a:ext>
              </a:extLst>
            </p:cNvPr>
            <p:cNvSpPr/>
            <p:nvPr/>
          </p:nvSpPr>
          <p:spPr bwMode="auto">
            <a:xfrm>
              <a:off x="506183" y="1438274"/>
              <a:ext cx="3588804" cy="4839704"/>
            </a:xfrm>
            <a:prstGeom prst="roundRect">
              <a:avLst>
                <a:gd name="adj" fmla="val 9474"/>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D90EC88E-31DA-5CE6-5940-1A73D85E22C8}"/>
                </a:ext>
              </a:extLst>
            </p:cNvPr>
            <p:cNvSpPr/>
            <p:nvPr/>
          </p:nvSpPr>
          <p:spPr bwMode="auto">
            <a:xfrm>
              <a:off x="506183" y="1348144"/>
              <a:ext cx="3588804" cy="8870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58CF9171-EFC8-50D1-596C-9DECD278A83A}"/>
                </a:ext>
              </a:extLst>
            </p:cNvPr>
            <p:cNvSpPr/>
            <p:nvPr/>
          </p:nvSpPr>
          <p:spPr bwMode="auto">
            <a:xfrm>
              <a:off x="506183" y="2008554"/>
              <a:ext cx="3588804" cy="3081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676DD31-D908-4D53-63FF-E3ECA498B518}"/>
              </a:ext>
            </a:extLst>
          </p:cNvPr>
          <p:cNvSpPr>
            <a:spLocks noGrp="1"/>
          </p:cNvSpPr>
          <p:nvPr>
            <p:ph type="title"/>
          </p:nvPr>
        </p:nvSpPr>
        <p:spPr/>
        <p:txBody>
          <a:bodyPr/>
          <a:lstStyle/>
          <a:p>
            <a:r>
              <a:rPr lang="en-US"/>
              <a:t>6 Design Principles for AI Applications</a:t>
            </a:r>
          </a:p>
        </p:txBody>
      </p:sp>
      <p:sp>
        <p:nvSpPr>
          <p:cNvPr id="3" name="Text Placeholder 2">
            <a:extLst>
              <a:ext uri="{FF2B5EF4-FFF2-40B4-BE49-F238E27FC236}">
                <a16:creationId xmlns:a16="http://schemas.microsoft.com/office/drawing/2014/main" id="{BC2EB0F6-D29F-014B-17DF-1E46A4650A68}"/>
              </a:ext>
            </a:extLst>
          </p:cNvPr>
          <p:cNvSpPr>
            <a:spLocks noGrp="1"/>
          </p:cNvSpPr>
          <p:nvPr>
            <p:ph type="body" sz="quarter" idx="16"/>
          </p:nvPr>
        </p:nvSpPr>
        <p:spPr>
          <a:xfrm>
            <a:off x="346535" y="1428509"/>
            <a:ext cx="3588804" cy="677108"/>
          </a:xfrm>
        </p:spPr>
        <p:txBody>
          <a:bodyPr anchor="ctr"/>
          <a:lstStyle/>
          <a:p>
            <a:pPr algn="ctr"/>
            <a:r>
              <a:rPr lang="en-US">
                <a:solidFill>
                  <a:schemeClr val="bg1"/>
                </a:solidFill>
              </a:rPr>
              <a:t>Design for Generative Variability</a:t>
            </a:r>
          </a:p>
        </p:txBody>
      </p:sp>
      <p:sp>
        <p:nvSpPr>
          <p:cNvPr id="4" name="Text Placeholder 3">
            <a:extLst>
              <a:ext uri="{FF2B5EF4-FFF2-40B4-BE49-F238E27FC236}">
                <a16:creationId xmlns:a16="http://schemas.microsoft.com/office/drawing/2014/main" id="{8B209D50-70C4-F6CF-4FBB-90E688D69F89}"/>
              </a:ext>
            </a:extLst>
          </p:cNvPr>
          <p:cNvSpPr>
            <a:spLocks noGrp="1"/>
          </p:cNvSpPr>
          <p:nvPr>
            <p:ph type="body" sz="quarter" idx="14"/>
          </p:nvPr>
        </p:nvSpPr>
        <p:spPr>
          <a:xfrm>
            <a:off x="508733" y="2390775"/>
            <a:ext cx="3264408" cy="2222147"/>
          </a:xfrm>
        </p:spPr>
        <p:txBody>
          <a:bodyPr/>
          <a:lstStyle/>
          <a:p>
            <a:r>
              <a:rPr lang="en-US" sz="1900"/>
              <a:t>Leverage multiple outputs</a:t>
            </a:r>
          </a:p>
          <a:p>
            <a:r>
              <a:rPr lang="en-US" sz="1900"/>
              <a:t>Visualize the user’s journey</a:t>
            </a:r>
          </a:p>
          <a:p>
            <a:r>
              <a:rPr lang="en-US" sz="1900"/>
              <a:t>Enable curation &amp; annotation</a:t>
            </a:r>
          </a:p>
          <a:p>
            <a:r>
              <a:rPr lang="en-US" sz="1900"/>
              <a:t>Draw attention to differences or variations across outputs</a:t>
            </a:r>
          </a:p>
        </p:txBody>
      </p:sp>
      <p:sp>
        <p:nvSpPr>
          <p:cNvPr id="5" name="Text Placeholder 4">
            <a:extLst>
              <a:ext uri="{FF2B5EF4-FFF2-40B4-BE49-F238E27FC236}">
                <a16:creationId xmlns:a16="http://schemas.microsoft.com/office/drawing/2014/main" id="{F044A3C9-5810-A57A-0148-60A7AF7CD702}"/>
              </a:ext>
            </a:extLst>
          </p:cNvPr>
          <p:cNvSpPr>
            <a:spLocks noGrp="1"/>
          </p:cNvSpPr>
          <p:nvPr>
            <p:ph type="body" sz="quarter" idx="17"/>
          </p:nvPr>
        </p:nvSpPr>
        <p:spPr>
          <a:xfrm>
            <a:off x="4244872" y="1597786"/>
            <a:ext cx="3588804" cy="338554"/>
          </a:xfrm>
        </p:spPr>
        <p:txBody>
          <a:bodyPr anchor="ctr"/>
          <a:lstStyle/>
          <a:p>
            <a:pPr algn="ctr"/>
            <a:r>
              <a:rPr lang="en-US">
                <a:solidFill>
                  <a:schemeClr val="bg1"/>
                </a:solidFill>
              </a:rPr>
              <a:t>Design for Co-Creation</a:t>
            </a:r>
          </a:p>
        </p:txBody>
      </p:sp>
      <p:sp>
        <p:nvSpPr>
          <p:cNvPr id="6" name="Text Placeholder 5">
            <a:extLst>
              <a:ext uri="{FF2B5EF4-FFF2-40B4-BE49-F238E27FC236}">
                <a16:creationId xmlns:a16="http://schemas.microsoft.com/office/drawing/2014/main" id="{C79EF1CC-5903-DB16-9812-42829B89B8F6}"/>
              </a:ext>
            </a:extLst>
          </p:cNvPr>
          <p:cNvSpPr>
            <a:spLocks noGrp="1"/>
          </p:cNvSpPr>
          <p:nvPr>
            <p:ph type="body" sz="quarter" idx="15"/>
          </p:nvPr>
        </p:nvSpPr>
        <p:spPr>
          <a:xfrm>
            <a:off x="4352692" y="2384135"/>
            <a:ext cx="3275124" cy="2514535"/>
          </a:xfrm>
        </p:spPr>
        <p:txBody>
          <a:bodyPr/>
          <a:lstStyle/>
          <a:p>
            <a:r>
              <a:rPr lang="en-US" sz="1900"/>
              <a:t>Help the user craft effective outcome specifications</a:t>
            </a:r>
          </a:p>
          <a:p>
            <a:r>
              <a:rPr lang="en-US" sz="1900"/>
              <a:t>Provide generic input parameters</a:t>
            </a:r>
          </a:p>
          <a:p>
            <a:r>
              <a:rPr lang="en-US" sz="1900"/>
              <a:t>Provide controls relevant to the use case &amp; technology</a:t>
            </a:r>
          </a:p>
          <a:p>
            <a:r>
              <a:rPr lang="en-US" sz="1900"/>
              <a:t>Support co-editing of generated outputs</a:t>
            </a:r>
          </a:p>
        </p:txBody>
      </p:sp>
      <p:sp>
        <p:nvSpPr>
          <p:cNvPr id="7" name="Text Placeholder 6">
            <a:extLst>
              <a:ext uri="{FF2B5EF4-FFF2-40B4-BE49-F238E27FC236}">
                <a16:creationId xmlns:a16="http://schemas.microsoft.com/office/drawing/2014/main" id="{A68341E4-EB8B-09F7-D275-D613685A0ACE}"/>
              </a:ext>
            </a:extLst>
          </p:cNvPr>
          <p:cNvSpPr>
            <a:spLocks noGrp="1"/>
          </p:cNvSpPr>
          <p:nvPr>
            <p:ph type="body" sz="quarter" idx="18"/>
          </p:nvPr>
        </p:nvSpPr>
        <p:spPr>
          <a:xfrm>
            <a:off x="8143210" y="1597786"/>
            <a:ext cx="3588803" cy="338554"/>
          </a:xfrm>
        </p:spPr>
        <p:txBody>
          <a:bodyPr anchor="ctr"/>
          <a:lstStyle/>
          <a:p>
            <a:pPr algn="ctr"/>
            <a:r>
              <a:rPr lang="en-US">
                <a:solidFill>
                  <a:schemeClr val="bg1"/>
                </a:solidFill>
              </a:rPr>
              <a:t>Design for Imperfection</a:t>
            </a:r>
          </a:p>
        </p:txBody>
      </p:sp>
      <p:sp>
        <p:nvSpPr>
          <p:cNvPr id="8" name="Text Placeholder 7">
            <a:extLst>
              <a:ext uri="{FF2B5EF4-FFF2-40B4-BE49-F238E27FC236}">
                <a16:creationId xmlns:a16="http://schemas.microsoft.com/office/drawing/2014/main" id="{3731DA3F-B481-6D5B-8387-86DADCE8EB39}"/>
              </a:ext>
            </a:extLst>
          </p:cNvPr>
          <p:cNvSpPr>
            <a:spLocks noGrp="1"/>
          </p:cNvSpPr>
          <p:nvPr>
            <p:ph type="body" sz="quarter" idx="19"/>
          </p:nvPr>
        </p:nvSpPr>
        <p:spPr>
          <a:xfrm>
            <a:off x="8342375" y="2390775"/>
            <a:ext cx="3264408" cy="1929759"/>
          </a:xfrm>
        </p:spPr>
        <p:txBody>
          <a:bodyPr/>
          <a:lstStyle/>
          <a:p>
            <a:r>
              <a:rPr lang="en-US" sz="1900"/>
              <a:t>Make uncertainty visible</a:t>
            </a:r>
          </a:p>
          <a:p>
            <a:r>
              <a:rPr lang="en-US" sz="1900"/>
              <a:t>Evaluate outputs for quality</a:t>
            </a:r>
          </a:p>
          <a:p>
            <a:r>
              <a:rPr lang="en-US" sz="1900"/>
              <a:t>Offer ways to improve outputs</a:t>
            </a:r>
          </a:p>
          <a:p>
            <a:r>
              <a:rPr lang="en-US" sz="1900"/>
              <a:t>Provide feedback mechanisms</a:t>
            </a:r>
          </a:p>
        </p:txBody>
      </p:sp>
      <p:sp>
        <p:nvSpPr>
          <p:cNvPr id="21" name="TextBox 20">
            <a:extLst>
              <a:ext uri="{FF2B5EF4-FFF2-40B4-BE49-F238E27FC236}">
                <a16:creationId xmlns:a16="http://schemas.microsoft.com/office/drawing/2014/main" id="{1DCF9FBB-9D8D-1830-800A-8F9D59D898ED}"/>
              </a:ext>
            </a:extLst>
          </p:cNvPr>
          <p:cNvSpPr txBox="1"/>
          <p:nvPr/>
        </p:nvSpPr>
        <p:spPr>
          <a:xfrm>
            <a:off x="163868" y="6359486"/>
            <a:ext cx="11705043" cy="369332"/>
          </a:xfrm>
          <a:prstGeom prst="rect">
            <a:avLst/>
          </a:prstGeom>
          <a:noFill/>
        </p:spPr>
        <p:txBody>
          <a:bodyPr wrap="square" lIns="0" tIns="0" rIns="0" bIns="0" rtlCol="0">
            <a:spAutoFit/>
          </a:bodyPr>
          <a:lstStyle/>
          <a:p>
            <a:r>
              <a:rPr lang="en-US" sz="1200"/>
              <a:t>Design Principles for Generative AI Applications</a:t>
            </a:r>
          </a:p>
          <a:p>
            <a:r>
              <a:rPr lang="en-US" sz="1200"/>
              <a:t>Justin D. Weisz, Jessica He, Michael Muller, Gabriela Hoefer, Rachel Miles, Werner Geyer International Conference on Human Factors in Computing Systems 2024</a:t>
            </a:r>
            <a:endParaRPr lang="en-US" sz="1400"/>
          </a:p>
        </p:txBody>
      </p:sp>
    </p:spTree>
    <p:extLst>
      <p:ext uri="{BB962C8B-B14F-4D97-AF65-F5344CB8AC3E}">
        <p14:creationId xmlns:p14="http://schemas.microsoft.com/office/powerpoint/2010/main" val="849361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64AA2-11ED-AF2C-6B4A-1A95FD12F191}"/>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CDA18DAF-13A8-DB90-D5EC-3819AAA583BF}"/>
              </a:ext>
            </a:extLst>
          </p:cNvPr>
          <p:cNvSpPr>
            <a:spLocks noGrp="1"/>
          </p:cNvSpPr>
          <p:nvPr>
            <p:ph type="title"/>
          </p:nvPr>
        </p:nvSpPr>
        <p:spPr>
          <a:xfrm>
            <a:off x="588963" y="457200"/>
            <a:ext cx="11017250" cy="554038"/>
          </a:xfrm>
        </p:spPr>
        <p:txBody>
          <a:bodyPr/>
          <a:lstStyle/>
          <a:p>
            <a:pPr algn="ctr"/>
            <a:r>
              <a:rPr lang="en-US"/>
              <a:t>Microsoft’s AI Principles</a:t>
            </a:r>
          </a:p>
        </p:txBody>
      </p:sp>
      <p:grpSp>
        <p:nvGrpSpPr>
          <p:cNvPr id="75" name="Group 74" descr="Microsoft's six AI prinicples: fairness, reliability and safety, privacy and security, inclusiveness, transparency, accountability">
            <a:extLst>
              <a:ext uri="{FF2B5EF4-FFF2-40B4-BE49-F238E27FC236}">
                <a16:creationId xmlns:a16="http://schemas.microsoft.com/office/drawing/2014/main" id="{9AF288E1-CE7C-F860-CD78-D277F84130D9}"/>
              </a:ext>
            </a:extLst>
          </p:cNvPr>
          <p:cNvGrpSpPr/>
          <p:nvPr/>
        </p:nvGrpSpPr>
        <p:grpSpPr>
          <a:xfrm>
            <a:off x="964402" y="1339474"/>
            <a:ext cx="10266373" cy="4750341"/>
            <a:chOff x="962403" y="1339474"/>
            <a:chExt cx="10266373" cy="4750341"/>
          </a:xfrm>
        </p:grpSpPr>
        <p:grpSp>
          <p:nvGrpSpPr>
            <p:cNvPr id="53" name="Group 52">
              <a:extLst>
                <a:ext uri="{FF2B5EF4-FFF2-40B4-BE49-F238E27FC236}">
                  <a16:creationId xmlns:a16="http://schemas.microsoft.com/office/drawing/2014/main" id="{1E7741AC-5F90-8519-2EDD-1F848DB1F35F}"/>
                </a:ext>
              </a:extLst>
            </p:cNvPr>
            <p:cNvGrpSpPr/>
            <p:nvPr/>
          </p:nvGrpSpPr>
          <p:grpSpPr>
            <a:xfrm>
              <a:off x="962403" y="1339474"/>
              <a:ext cx="10266373" cy="4750341"/>
              <a:chOff x="962403" y="1339474"/>
              <a:chExt cx="10266373" cy="4750341"/>
            </a:xfrm>
            <a:gradFill flip="none" rotWithShape="1">
              <a:gsLst>
                <a:gs pos="0">
                  <a:srgbClr val="F65567"/>
                </a:gs>
                <a:gs pos="32000">
                  <a:srgbClr val="AC35AF"/>
                </a:gs>
                <a:gs pos="68000">
                  <a:srgbClr val="0A6BBA"/>
                </a:gs>
                <a:gs pos="100000">
                  <a:srgbClr val="318581"/>
                </a:gs>
              </a:gsLst>
              <a:lin ang="13500000" scaled="1"/>
              <a:tileRect/>
            </a:gradFill>
          </p:grpSpPr>
          <p:sp>
            <p:nvSpPr>
              <p:cNvPr id="46" name="Round Single Corner Rectangle 45">
                <a:extLst>
                  <a:ext uri="{FF2B5EF4-FFF2-40B4-BE49-F238E27FC236}">
                    <a16:creationId xmlns:a16="http://schemas.microsoft.com/office/drawing/2014/main" id="{855E7FA8-0F25-A37F-A1F3-5D33EAB1C179}"/>
                  </a:ext>
                </a:extLst>
              </p:cNvPr>
              <p:cNvSpPr/>
              <p:nvPr/>
            </p:nvSpPr>
            <p:spPr bwMode="auto">
              <a:xfrm flipH="1">
                <a:off x="962403" y="1339474"/>
                <a:ext cx="2490427" cy="2271321"/>
              </a:xfrm>
              <a:prstGeom prst="round1Rect">
                <a:avLst>
                  <a:gd name="adj" fmla="val 939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47" name="Round Single Corner Rectangle 46">
                <a:extLst>
                  <a:ext uri="{FF2B5EF4-FFF2-40B4-BE49-F238E27FC236}">
                    <a16:creationId xmlns:a16="http://schemas.microsoft.com/office/drawing/2014/main" id="{6D95C0E6-7588-6093-73E9-430C0FD24387}"/>
                  </a:ext>
                </a:extLst>
              </p:cNvPr>
              <p:cNvSpPr/>
              <p:nvPr/>
            </p:nvSpPr>
            <p:spPr bwMode="auto">
              <a:xfrm>
                <a:off x="8738349" y="1339474"/>
                <a:ext cx="2490427" cy="2271321"/>
              </a:xfrm>
              <a:prstGeom prst="round1Rect">
                <a:avLst>
                  <a:gd name="adj" fmla="val 939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48" name="Rectangle 47">
                <a:extLst>
                  <a:ext uri="{FF2B5EF4-FFF2-40B4-BE49-F238E27FC236}">
                    <a16:creationId xmlns:a16="http://schemas.microsoft.com/office/drawing/2014/main" id="{27291D8A-B390-5F1D-CE36-C43F156F8A08}"/>
                  </a:ext>
                </a:extLst>
              </p:cNvPr>
              <p:cNvSpPr/>
              <p:nvPr/>
            </p:nvSpPr>
            <p:spPr bwMode="auto">
              <a:xfrm>
                <a:off x="3554385" y="1339474"/>
                <a:ext cx="2490427" cy="227132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49" name="Rectangle 48">
                <a:extLst>
                  <a:ext uri="{FF2B5EF4-FFF2-40B4-BE49-F238E27FC236}">
                    <a16:creationId xmlns:a16="http://schemas.microsoft.com/office/drawing/2014/main" id="{0B9BFA52-73A8-E7FA-9249-DE2256AD6CF4}"/>
                  </a:ext>
                </a:extLst>
              </p:cNvPr>
              <p:cNvSpPr/>
              <p:nvPr/>
            </p:nvSpPr>
            <p:spPr bwMode="auto">
              <a:xfrm>
                <a:off x="6146367" y="1339474"/>
                <a:ext cx="2490427" cy="227132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50" name="Rectangle 49">
                <a:extLst>
                  <a:ext uri="{FF2B5EF4-FFF2-40B4-BE49-F238E27FC236}">
                    <a16:creationId xmlns:a16="http://schemas.microsoft.com/office/drawing/2014/main" id="{A39FEE68-F181-61F6-91F0-04FCC22B984D}"/>
                  </a:ext>
                </a:extLst>
              </p:cNvPr>
              <p:cNvSpPr/>
              <p:nvPr/>
            </p:nvSpPr>
            <p:spPr bwMode="auto">
              <a:xfrm>
                <a:off x="962403" y="3702591"/>
                <a:ext cx="10266373" cy="114257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51" name="Round Same Side Corner Rectangle 50">
                <a:extLst>
                  <a:ext uri="{FF2B5EF4-FFF2-40B4-BE49-F238E27FC236}">
                    <a16:creationId xmlns:a16="http://schemas.microsoft.com/office/drawing/2014/main" id="{9546EEEF-76EB-E1F2-E691-5DBADA926A0E}"/>
                  </a:ext>
                </a:extLst>
              </p:cNvPr>
              <p:cNvSpPr/>
              <p:nvPr/>
            </p:nvSpPr>
            <p:spPr bwMode="auto">
              <a:xfrm rot="10800000">
                <a:off x="962403" y="4947237"/>
                <a:ext cx="10266373" cy="1142578"/>
              </a:xfrm>
              <a:prstGeom prst="round2Same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grpSp>
        <p:sp>
          <p:nvSpPr>
            <p:cNvPr id="34" name="TextBox 33">
              <a:extLst>
                <a:ext uri="{FF2B5EF4-FFF2-40B4-BE49-F238E27FC236}">
                  <a16:creationId xmlns:a16="http://schemas.microsoft.com/office/drawing/2014/main" id="{735F4131-FA3A-98CF-774A-86AE2716831F}"/>
                </a:ext>
              </a:extLst>
            </p:cNvPr>
            <p:cNvSpPr txBox="1"/>
            <p:nvPr/>
          </p:nvSpPr>
          <p:spPr>
            <a:xfrm>
              <a:off x="1759769" y="2607014"/>
              <a:ext cx="92268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Fairness</a:t>
              </a:r>
            </a:p>
          </p:txBody>
        </p:sp>
        <p:sp>
          <p:nvSpPr>
            <p:cNvPr id="35" name="TextBox 34">
              <a:extLst>
                <a:ext uri="{FF2B5EF4-FFF2-40B4-BE49-F238E27FC236}">
                  <a16:creationId xmlns:a16="http://schemas.microsoft.com/office/drawing/2014/main" id="{55FABC6A-5973-82AB-6F09-4F6CED6B071A}"/>
                </a:ext>
              </a:extLst>
            </p:cNvPr>
            <p:cNvSpPr txBox="1"/>
            <p:nvPr/>
          </p:nvSpPr>
          <p:spPr>
            <a:xfrm>
              <a:off x="4146743" y="2607014"/>
              <a:ext cx="127173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Reliability &amp; Safety</a:t>
              </a:r>
            </a:p>
          </p:txBody>
        </p:sp>
        <p:sp>
          <p:nvSpPr>
            <p:cNvPr id="36" name="TextBox 35">
              <a:extLst>
                <a:ext uri="{FF2B5EF4-FFF2-40B4-BE49-F238E27FC236}">
                  <a16:creationId xmlns:a16="http://schemas.microsoft.com/office/drawing/2014/main" id="{AA3D4AA0-2CA6-CB78-C765-2F9C793CA117}"/>
                </a:ext>
              </a:extLst>
            </p:cNvPr>
            <p:cNvSpPr txBox="1"/>
            <p:nvPr/>
          </p:nvSpPr>
          <p:spPr>
            <a:xfrm>
              <a:off x="6755710" y="2607014"/>
              <a:ext cx="127173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Privacy &amp; Security</a:t>
              </a:r>
            </a:p>
          </p:txBody>
        </p:sp>
        <p:sp>
          <p:nvSpPr>
            <p:cNvPr id="37" name="TextBox 36">
              <a:extLst>
                <a:ext uri="{FF2B5EF4-FFF2-40B4-BE49-F238E27FC236}">
                  <a16:creationId xmlns:a16="http://schemas.microsoft.com/office/drawing/2014/main" id="{C1CACDFF-E069-F759-B291-6743440676E6}"/>
                </a:ext>
              </a:extLst>
            </p:cNvPr>
            <p:cNvSpPr txBox="1"/>
            <p:nvPr/>
          </p:nvSpPr>
          <p:spPr>
            <a:xfrm>
              <a:off x="9097339" y="2607014"/>
              <a:ext cx="173576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Inclusiveness</a:t>
              </a:r>
            </a:p>
          </p:txBody>
        </p:sp>
        <p:sp>
          <p:nvSpPr>
            <p:cNvPr id="38" name="TextBox 37">
              <a:extLst>
                <a:ext uri="{FF2B5EF4-FFF2-40B4-BE49-F238E27FC236}">
                  <a16:creationId xmlns:a16="http://schemas.microsoft.com/office/drawing/2014/main" id="{C5308ED2-9EC1-8D9C-BC81-A91A74B678F5}"/>
                </a:ext>
              </a:extLst>
            </p:cNvPr>
            <p:cNvSpPr txBox="1"/>
            <p:nvPr/>
          </p:nvSpPr>
          <p:spPr>
            <a:xfrm>
              <a:off x="5229642" y="4118096"/>
              <a:ext cx="173576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Transparency</a:t>
              </a:r>
            </a:p>
          </p:txBody>
        </p:sp>
        <p:sp>
          <p:nvSpPr>
            <p:cNvPr id="39" name="TextBox 38">
              <a:extLst>
                <a:ext uri="{FF2B5EF4-FFF2-40B4-BE49-F238E27FC236}">
                  <a16:creationId xmlns:a16="http://schemas.microsoft.com/office/drawing/2014/main" id="{A6C06E00-F22C-30B5-0826-B5332133FA8B}"/>
                </a:ext>
              </a:extLst>
            </p:cNvPr>
            <p:cNvSpPr txBox="1"/>
            <p:nvPr/>
          </p:nvSpPr>
          <p:spPr>
            <a:xfrm>
              <a:off x="5229642" y="5364638"/>
              <a:ext cx="173576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Accountability</a:t>
              </a:r>
            </a:p>
          </p:txBody>
        </p:sp>
        <p:sp>
          <p:nvSpPr>
            <p:cNvPr id="58" name="Graphic 54">
              <a:extLst>
                <a:ext uri="{FF2B5EF4-FFF2-40B4-BE49-F238E27FC236}">
                  <a16:creationId xmlns:a16="http://schemas.microsoft.com/office/drawing/2014/main" id="{01ACEC06-63F4-693C-5B5C-C8AFC1E1FF4B}"/>
                </a:ext>
              </a:extLst>
            </p:cNvPr>
            <p:cNvSpPr>
              <a:spLocks noChangeAspect="1"/>
            </p:cNvSpPr>
            <p:nvPr/>
          </p:nvSpPr>
          <p:spPr>
            <a:xfrm>
              <a:off x="1957617" y="1921658"/>
              <a:ext cx="500000" cy="450000"/>
            </a:xfrm>
            <a:custGeom>
              <a:avLst/>
              <a:gdLst>
                <a:gd name="connsiteX0" fmla="*/ 51139 w 584440"/>
                <a:gd name="connsiteY0" fmla="*/ 0 h 525996"/>
                <a:gd name="connsiteX1" fmla="*/ 29222 w 584440"/>
                <a:gd name="connsiteY1" fmla="*/ 21917 h 525996"/>
                <a:gd name="connsiteX2" fmla="*/ 51139 w 584440"/>
                <a:gd name="connsiteY2" fmla="*/ 43833 h 525996"/>
                <a:gd name="connsiteX3" fmla="*/ 81588 w 584440"/>
                <a:gd name="connsiteY3" fmla="*/ 43833 h 525996"/>
                <a:gd name="connsiteX4" fmla="*/ 1607 w 584440"/>
                <a:gd name="connsiteY4" fmla="*/ 240117 h 525996"/>
                <a:gd name="connsiteX5" fmla="*/ 0 w 584440"/>
                <a:gd name="connsiteY5" fmla="*/ 248387 h 525996"/>
                <a:gd name="connsiteX6" fmla="*/ 102277 w 584440"/>
                <a:gd name="connsiteY6" fmla="*/ 350664 h 525996"/>
                <a:gd name="connsiteX7" fmla="*/ 204554 w 584440"/>
                <a:gd name="connsiteY7" fmla="*/ 248387 h 525996"/>
                <a:gd name="connsiteX8" fmla="*/ 202947 w 584440"/>
                <a:gd name="connsiteY8" fmla="*/ 240117 h 525996"/>
                <a:gd name="connsiteX9" fmla="*/ 122966 w 584440"/>
                <a:gd name="connsiteY9" fmla="*/ 43833 h 525996"/>
                <a:gd name="connsiteX10" fmla="*/ 270304 w 584440"/>
                <a:gd name="connsiteY10" fmla="*/ 43833 h 525996"/>
                <a:gd name="connsiteX11" fmla="*/ 270304 w 584440"/>
                <a:gd name="connsiteY11" fmla="*/ 394497 h 525996"/>
                <a:gd name="connsiteX12" fmla="*/ 153503 w 584440"/>
                <a:gd name="connsiteY12" fmla="*/ 394497 h 525996"/>
                <a:gd name="connsiteX13" fmla="*/ 87754 w 584440"/>
                <a:gd name="connsiteY13" fmla="*/ 460247 h 525996"/>
                <a:gd name="connsiteX14" fmla="*/ 153503 w 584440"/>
                <a:gd name="connsiteY14" fmla="*/ 525996 h 525996"/>
                <a:gd name="connsiteX15" fmla="*/ 431025 w 584440"/>
                <a:gd name="connsiteY15" fmla="*/ 525996 h 525996"/>
                <a:gd name="connsiteX16" fmla="*/ 496774 w 584440"/>
                <a:gd name="connsiteY16" fmla="*/ 460247 h 525996"/>
                <a:gd name="connsiteX17" fmla="*/ 431025 w 584440"/>
                <a:gd name="connsiteY17" fmla="*/ 394497 h 525996"/>
                <a:gd name="connsiteX18" fmla="*/ 314137 w 584440"/>
                <a:gd name="connsiteY18" fmla="*/ 394497 h 525996"/>
                <a:gd name="connsiteX19" fmla="*/ 314137 w 584440"/>
                <a:gd name="connsiteY19" fmla="*/ 43833 h 525996"/>
                <a:gd name="connsiteX20" fmla="*/ 461474 w 584440"/>
                <a:gd name="connsiteY20" fmla="*/ 43833 h 525996"/>
                <a:gd name="connsiteX21" fmla="*/ 381493 w 584440"/>
                <a:gd name="connsiteY21" fmla="*/ 240117 h 525996"/>
                <a:gd name="connsiteX22" fmla="*/ 379886 w 584440"/>
                <a:gd name="connsiteY22" fmla="*/ 248387 h 525996"/>
                <a:gd name="connsiteX23" fmla="*/ 482163 w 584440"/>
                <a:gd name="connsiteY23" fmla="*/ 350664 h 525996"/>
                <a:gd name="connsiteX24" fmla="*/ 584440 w 584440"/>
                <a:gd name="connsiteY24" fmla="*/ 248387 h 525996"/>
                <a:gd name="connsiteX25" fmla="*/ 582833 w 584440"/>
                <a:gd name="connsiteY25" fmla="*/ 240117 h 525996"/>
                <a:gd name="connsiteX26" fmla="*/ 502852 w 584440"/>
                <a:gd name="connsiteY26" fmla="*/ 43833 h 525996"/>
                <a:gd name="connsiteX27" fmla="*/ 533302 w 584440"/>
                <a:gd name="connsiteY27" fmla="*/ 43833 h 525996"/>
                <a:gd name="connsiteX28" fmla="*/ 555218 w 584440"/>
                <a:gd name="connsiteY28" fmla="*/ 21917 h 525996"/>
                <a:gd name="connsiteX29" fmla="*/ 533302 w 584440"/>
                <a:gd name="connsiteY29" fmla="*/ 0 h 525996"/>
                <a:gd name="connsiteX30" fmla="*/ 51139 w 584440"/>
                <a:gd name="connsiteY30" fmla="*/ 0 h 525996"/>
                <a:gd name="connsiteX31" fmla="*/ 102277 w 584440"/>
                <a:gd name="connsiteY31" fmla="*/ 109232 h 525996"/>
                <a:gd name="connsiteX32" fmla="*/ 150055 w 584440"/>
                <a:gd name="connsiteY32" fmla="*/ 226471 h 525996"/>
                <a:gd name="connsiteX33" fmla="*/ 54499 w 584440"/>
                <a:gd name="connsiteY33" fmla="*/ 226471 h 525996"/>
                <a:gd name="connsiteX34" fmla="*/ 102277 w 584440"/>
                <a:gd name="connsiteY34" fmla="*/ 109232 h 525996"/>
                <a:gd name="connsiteX35" fmla="*/ 434385 w 584440"/>
                <a:gd name="connsiteY35" fmla="*/ 226471 h 525996"/>
                <a:gd name="connsiteX36" fmla="*/ 482163 w 584440"/>
                <a:gd name="connsiteY36" fmla="*/ 109232 h 525996"/>
                <a:gd name="connsiteX37" fmla="*/ 529941 w 584440"/>
                <a:gd name="connsiteY37" fmla="*/ 226471 h 525996"/>
                <a:gd name="connsiteX38" fmla="*/ 434385 w 584440"/>
                <a:gd name="connsiteY38" fmla="*/ 226471 h 52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4440" h="525996">
                  <a:moveTo>
                    <a:pt x="51139" y="0"/>
                  </a:moveTo>
                  <a:cubicBezTo>
                    <a:pt x="39034" y="0"/>
                    <a:pt x="29222" y="9812"/>
                    <a:pt x="29222" y="21917"/>
                  </a:cubicBezTo>
                  <a:cubicBezTo>
                    <a:pt x="29222" y="34021"/>
                    <a:pt x="39034" y="43833"/>
                    <a:pt x="51139" y="43833"/>
                  </a:cubicBezTo>
                  <a:lnTo>
                    <a:pt x="81588" y="43833"/>
                  </a:lnTo>
                  <a:lnTo>
                    <a:pt x="1607" y="240117"/>
                  </a:lnTo>
                  <a:cubicBezTo>
                    <a:pt x="542" y="242744"/>
                    <a:pt x="-4" y="245552"/>
                    <a:pt x="0" y="248387"/>
                  </a:cubicBezTo>
                  <a:cubicBezTo>
                    <a:pt x="0" y="304873"/>
                    <a:pt x="45791" y="350664"/>
                    <a:pt x="102277" y="350664"/>
                  </a:cubicBezTo>
                  <a:cubicBezTo>
                    <a:pt x="158763" y="350664"/>
                    <a:pt x="204554" y="304873"/>
                    <a:pt x="204554" y="248387"/>
                  </a:cubicBezTo>
                  <a:cubicBezTo>
                    <a:pt x="204558" y="245552"/>
                    <a:pt x="204012" y="242744"/>
                    <a:pt x="202947" y="240117"/>
                  </a:cubicBezTo>
                  <a:lnTo>
                    <a:pt x="122966" y="43833"/>
                  </a:lnTo>
                  <a:lnTo>
                    <a:pt x="270304" y="43833"/>
                  </a:lnTo>
                  <a:lnTo>
                    <a:pt x="270304" y="394497"/>
                  </a:lnTo>
                  <a:lnTo>
                    <a:pt x="153503" y="394497"/>
                  </a:lnTo>
                  <a:cubicBezTo>
                    <a:pt x="117191" y="394497"/>
                    <a:pt x="87754" y="423935"/>
                    <a:pt x="87754" y="460247"/>
                  </a:cubicBezTo>
                  <a:cubicBezTo>
                    <a:pt x="87754" y="496558"/>
                    <a:pt x="117191" y="525996"/>
                    <a:pt x="153503" y="525996"/>
                  </a:cubicBezTo>
                  <a:lnTo>
                    <a:pt x="431025" y="525996"/>
                  </a:lnTo>
                  <a:cubicBezTo>
                    <a:pt x="467336" y="525996"/>
                    <a:pt x="496774" y="496558"/>
                    <a:pt x="496774" y="460247"/>
                  </a:cubicBezTo>
                  <a:cubicBezTo>
                    <a:pt x="496774" y="423935"/>
                    <a:pt x="467336" y="394497"/>
                    <a:pt x="431025" y="394497"/>
                  </a:cubicBezTo>
                  <a:lnTo>
                    <a:pt x="314137" y="394497"/>
                  </a:lnTo>
                  <a:lnTo>
                    <a:pt x="314137" y="43833"/>
                  </a:lnTo>
                  <a:lnTo>
                    <a:pt x="461474" y="43833"/>
                  </a:lnTo>
                  <a:lnTo>
                    <a:pt x="381493" y="240117"/>
                  </a:lnTo>
                  <a:cubicBezTo>
                    <a:pt x="380427" y="242744"/>
                    <a:pt x="379883" y="245552"/>
                    <a:pt x="379886" y="248387"/>
                  </a:cubicBezTo>
                  <a:cubicBezTo>
                    <a:pt x="379886" y="304873"/>
                    <a:pt x="425677" y="350664"/>
                    <a:pt x="482163" y="350664"/>
                  </a:cubicBezTo>
                  <a:cubicBezTo>
                    <a:pt x="538649" y="350664"/>
                    <a:pt x="584440" y="304873"/>
                    <a:pt x="584440" y="248387"/>
                  </a:cubicBezTo>
                  <a:cubicBezTo>
                    <a:pt x="584443" y="245552"/>
                    <a:pt x="583899" y="242744"/>
                    <a:pt x="582833" y="240117"/>
                  </a:cubicBezTo>
                  <a:lnTo>
                    <a:pt x="502852" y="43833"/>
                  </a:lnTo>
                  <a:lnTo>
                    <a:pt x="533302" y="43833"/>
                  </a:lnTo>
                  <a:cubicBezTo>
                    <a:pt x="545405" y="43833"/>
                    <a:pt x="555218" y="34021"/>
                    <a:pt x="555218" y="21917"/>
                  </a:cubicBezTo>
                  <a:cubicBezTo>
                    <a:pt x="555218" y="9812"/>
                    <a:pt x="545405" y="0"/>
                    <a:pt x="533302" y="0"/>
                  </a:cubicBezTo>
                  <a:lnTo>
                    <a:pt x="51139" y="0"/>
                  </a:lnTo>
                  <a:close/>
                  <a:moveTo>
                    <a:pt x="102277" y="109232"/>
                  </a:moveTo>
                  <a:lnTo>
                    <a:pt x="150055" y="226471"/>
                  </a:lnTo>
                  <a:lnTo>
                    <a:pt x="54499" y="226471"/>
                  </a:lnTo>
                  <a:lnTo>
                    <a:pt x="102277" y="109232"/>
                  </a:lnTo>
                  <a:close/>
                  <a:moveTo>
                    <a:pt x="434385" y="226471"/>
                  </a:moveTo>
                  <a:lnTo>
                    <a:pt x="482163" y="109232"/>
                  </a:lnTo>
                  <a:lnTo>
                    <a:pt x="529941" y="226471"/>
                  </a:lnTo>
                  <a:lnTo>
                    <a:pt x="434385" y="226471"/>
                  </a:lnTo>
                  <a:close/>
                </a:path>
              </a:pathLst>
            </a:custGeom>
            <a:solidFill>
              <a:schemeClr val="bg1"/>
            </a:solidFill>
            <a:ln w="28972" cap="flat">
              <a:noFill/>
              <a:prstDash val="solid"/>
              <a:miter/>
            </a:ln>
          </p:spPr>
          <p:txBody>
            <a:bodyPr rtlCol="0" anchor="ctr"/>
            <a:lstStyle/>
            <a:p>
              <a:endParaRPr lang="en-US"/>
            </a:p>
          </p:txBody>
        </p:sp>
        <p:sp>
          <p:nvSpPr>
            <p:cNvPr id="59" name="Graphic 56">
              <a:extLst>
                <a:ext uri="{FF2B5EF4-FFF2-40B4-BE49-F238E27FC236}">
                  <a16:creationId xmlns:a16="http://schemas.microsoft.com/office/drawing/2014/main" id="{7BC0EAB2-856F-FA11-5868-290C102628CE}"/>
                </a:ext>
              </a:extLst>
            </p:cNvPr>
            <p:cNvSpPr/>
            <p:nvPr/>
          </p:nvSpPr>
          <p:spPr>
            <a:xfrm>
              <a:off x="4583108" y="1891899"/>
              <a:ext cx="432566" cy="480633"/>
            </a:xfrm>
            <a:custGeom>
              <a:avLst/>
              <a:gdLst>
                <a:gd name="connsiteX0" fmla="*/ 0 w 432566"/>
                <a:gd name="connsiteY0" fmla="*/ 90118 h 480633"/>
                <a:gd name="connsiteX1" fmla="*/ 18024 w 432566"/>
                <a:gd name="connsiteY1" fmla="*/ 72094 h 480633"/>
                <a:gd name="connsiteX2" fmla="*/ 205469 w 432566"/>
                <a:gd name="connsiteY2" fmla="*/ 3605 h 480633"/>
                <a:gd name="connsiteX3" fmla="*/ 227097 w 432566"/>
                <a:gd name="connsiteY3" fmla="*/ 3605 h 480633"/>
                <a:gd name="connsiteX4" fmla="*/ 414543 w 432566"/>
                <a:gd name="connsiteY4" fmla="*/ 72094 h 480633"/>
                <a:gd name="connsiteX5" fmla="*/ 432566 w 432566"/>
                <a:gd name="connsiteY5" fmla="*/ 90118 h 480633"/>
                <a:gd name="connsiteX6" fmla="*/ 432566 w 432566"/>
                <a:gd name="connsiteY6" fmla="*/ 216283 h 480633"/>
                <a:gd name="connsiteX7" fmla="*/ 222892 w 432566"/>
                <a:gd name="connsiteY7" fmla="*/ 479380 h 480633"/>
                <a:gd name="connsiteX8" fmla="*/ 209674 w 432566"/>
                <a:gd name="connsiteY8" fmla="*/ 479380 h 480633"/>
                <a:gd name="connsiteX9" fmla="*/ 0 w 432566"/>
                <a:gd name="connsiteY9" fmla="*/ 216283 h 480633"/>
                <a:gd name="connsiteX10" fmla="*/ 0 w 432566"/>
                <a:gd name="connsiteY10" fmla="*/ 90118 h 48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566" h="480633">
                  <a:moveTo>
                    <a:pt x="0" y="90118"/>
                  </a:moveTo>
                  <a:cubicBezTo>
                    <a:pt x="0" y="80164"/>
                    <a:pt x="8070" y="72094"/>
                    <a:pt x="18024" y="72094"/>
                  </a:cubicBezTo>
                  <a:cubicBezTo>
                    <a:pt x="82019" y="72094"/>
                    <a:pt x="144381" y="49433"/>
                    <a:pt x="205469" y="3605"/>
                  </a:cubicBezTo>
                  <a:cubicBezTo>
                    <a:pt x="211878" y="-1202"/>
                    <a:pt x="220688" y="-1202"/>
                    <a:pt x="227097" y="3605"/>
                  </a:cubicBezTo>
                  <a:cubicBezTo>
                    <a:pt x="288185" y="49433"/>
                    <a:pt x="350547" y="72094"/>
                    <a:pt x="414543" y="72094"/>
                  </a:cubicBezTo>
                  <a:cubicBezTo>
                    <a:pt x="424496" y="72094"/>
                    <a:pt x="432566" y="80164"/>
                    <a:pt x="432566" y="90118"/>
                  </a:cubicBezTo>
                  <a:lnTo>
                    <a:pt x="432566" y="216283"/>
                  </a:lnTo>
                  <a:cubicBezTo>
                    <a:pt x="432566" y="336464"/>
                    <a:pt x="361481" y="424780"/>
                    <a:pt x="222892" y="479380"/>
                  </a:cubicBezTo>
                  <a:cubicBezTo>
                    <a:pt x="218645" y="481052"/>
                    <a:pt x="213921" y="481052"/>
                    <a:pt x="209674" y="479380"/>
                  </a:cubicBezTo>
                  <a:cubicBezTo>
                    <a:pt x="71085" y="424780"/>
                    <a:pt x="0" y="336440"/>
                    <a:pt x="0" y="216283"/>
                  </a:cubicBezTo>
                  <a:lnTo>
                    <a:pt x="0" y="90118"/>
                  </a:lnTo>
                  <a:close/>
                </a:path>
              </a:pathLst>
            </a:custGeom>
            <a:solidFill>
              <a:schemeClr val="bg1"/>
            </a:solidFill>
            <a:ln w="23813" cap="flat">
              <a:noFill/>
              <a:prstDash val="solid"/>
              <a:miter/>
            </a:ln>
          </p:spPr>
          <p:txBody>
            <a:bodyPr rtlCol="0" anchor="ctr"/>
            <a:lstStyle/>
            <a:p>
              <a:endParaRPr lang="en-US"/>
            </a:p>
          </p:txBody>
        </p:sp>
        <p:sp>
          <p:nvSpPr>
            <p:cNvPr id="62" name="Graphic 60">
              <a:extLst>
                <a:ext uri="{FF2B5EF4-FFF2-40B4-BE49-F238E27FC236}">
                  <a16:creationId xmlns:a16="http://schemas.microsoft.com/office/drawing/2014/main" id="{7B31B74E-5D64-0292-8446-CB26691C8BEF}"/>
                </a:ext>
              </a:extLst>
            </p:cNvPr>
            <p:cNvSpPr>
              <a:spLocks noChangeAspect="1"/>
            </p:cNvSpPr>
            <p:nvPr/>
          </p:nvSpPr>
          <p:spPr>
            <a:xfrm>
              <a:off x="7193864" y="1880422"/>
              <a:ext cx="394560" cy="493200"/>
            </a:xfrm>
            <a:custGeom>
              <a:avLst/>
              <a:gdLst>
                <a:gd name="connsiteX0" fmla="*/ 258003 w 516006"/>
                <a:gd name="connsiteY0" fmla="*/ 0 h 645008"/>
                <a:gd name="connsiteX1" fmla="*/ 387005 w 516006"/>
                <a:gd name="connsiteY1" fmla="*/ 129002 h 645008"/>
                <a:gd name="connsiteX2" fmla="*/ 387005 w 516006"/>
                <a:gd name="connsiteY2" fmla="*/ 193503 h 645008"/>
                <a:gd name="connsiteX3" fmla="*/ 467631 w 516006"/>
                <a:gd name="connsiteY3" fmla="*/ 193503 h 645008"/>
                <a:gd name="connsiteX4" fmla="*/ 516007 w 516006"/>
                <a:gd name="connsiteY4" fmla="*/ 241878 h 645008"/>
                <a:gd name="connsiteX5" fmla="*/ 516007 w 516006"/>
                <a:gd name="connsiteY5" fmla="*/ 596633 h 645008"/>
                <a:gd name="connsiteX6" fmla="*/ 467631 w 516006"/>
                <a:gd name="connsiteY6" fmla="*/ 645008 h 645008"/>
                <a:gd name="connsiteX7" fmla="*/ 48376 w 516006"/>
                <a:gd name="connsiteY7" fmla="*/ 645008 h 645008"/>
                <a:gd name="connsiteX8" fmla="*/ 0 w 516006"/>
                <a:gd name="connsiteY8" fmla="*/ 596633 h 645008"/>
                <a:gd name="connsiteX9" fmla="*/ 0 w 516006"/>
                <a:gd name="connsiteY9" fmla="*/ 241878 h 645008"/>
                <a:gd name="connsiteX10" fmla="*/ 48376 w 516006"/>
                <a:gd name="connsiteY10" fmla="*/ 193503 h 645008"/>
                <a:gd name="connsiteX11" fmla="*/ 129002 w 516006"/>
                <a:gd name="connsiteY11" fmla="*/ 193503 h 645008"/>
                <a:gd name="connsiteX12" fmla="*/ 129002 w 516006"/>
                <a:gd name="connsiteY12" fmla="*/ 129002 h 645008"/>
                <a:gd name="connsiteX13" fmla="*/ 258003 w 516006"/>
                <a:gd name="connsiteY13" fmla="*/ 0 h 645008"/>
                <a:gd name="connsiteX14" fmla="*/ 258003 w 516006"/>
                <a:gd name="connsiteY14" fmla="*/ 370880 h 645008"/>
                <a:gd name="connsiteX15" fmla="*/ 209628 w 516006"/>
                <a:gd name="connsiteY15" fmla="*/ 419255 h 645008"/>
                <a:gd name="connsiteX16" fmla="*/ 258003 w 516006"/>
                <a:gd name="connsiteY16" fmla="*/ 467631 h 645008"/>
                <a:gd name="connsiteX17" fmla="*/ 306379 w 516006"/>
                <a:gd name="connsiteY17" fmla="*/ 419255 h 645008"/>
                <a:gd name="connsiteX18" fmla="*/ 258003 w 516006"/>
                <a:gd name="connsiteY18" fmla="*/ 370880 h 645008"/>
                <a:gd name="connsiteX19" fmla="*/ 258003 w 516006"/>
                <a:gd name="connsiteY19" fmla="*/ 64501 h 645008"/>
                <a:gd name="connsiteX20" fmla="*/ 193503 w 516006"/>
                <a:gd name="connsiteY20" fmla="*/ 129002 h 645008"/>
                <a:gd name="connsiteX21" fmla="*/ 193503 w 516006"/>
                <a:gd name="connsiteY21" fmla="*/ 193503 h 645008"/>
                <a:gd name="connsiteX22" fmla="*/ 322504 w 516006"/>
                <a:gd name="connsiteY22" fmla="*/ 193503 h 645008"/>
                <a:gd name="connsiteX23" fmla="*/ 322504 w 516006"/>
                <a:gd name="connsiteY23" fmla="*/ 129002 h 645008"/>
                <a:gd name="connsiteX24" fmla="*/ 258003 w 516006"/>
                <a:gd name="connsiteY24" fmla="*/ 64501 h 64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6006" h="645008">
                  <a:moveTo>
                    <a:pt x="258003" y="0"/>
                  </a:moveTo>
                  <a:cubicBezTo>
                    <a:pt x="329248" y="0"/>
                    <a:pt x="387005" y="57756"/>
                    <a:pt x="387005" y="129002"/>
                  </a:cubicBezTo>
                  <a:lnTo>
                    <a:pt x="387005" y="193503"/>
                  </a:lnTo>
                  <a:lnTo>
                    <a:pt x="467631" y="193503"/>
                  </a:lnTo>
                  <a:cubicBezTo>
                    <a:pt x="494347" y="193503"/>
                    <a:pt x="516007" y="215161"/>
                    <a:pt x="516007" y="241878"/>
                  </a:cubicBezTo>
                  <a:lnTo>
                    <a:pt x="516007" y="596633"/>
                  </a:lnTo>
                  <a:cubicBezTo>
                    <a:pt x="516007" y="623349"/>
                    <a:pt x="494347" y="645008"/>
                    <a:pt x="467631" y="645008"/>
                  </a:cubicBezTo>
                  <a:lnTo>
                    <a:pt x="48376" y="645008"/>
                  </a:lnTo>
                  <a:cubicBezTo>
                    <a:pt x="21658" y="645008"/>
                    <a:pt x="0" y="623349"/>
                    <a:pt x="0" y="596633"/>
                  </a:cubicBezTo>
                  <a:lnTo>
                    <a:pt x="0" y="241878"/>
                  </a:lnTo>
                  <a:cubicBezTo>
                    <a:pt x="0" y="215161"/>
                    <a:pt x="21658" y="193503"/>
                    <a:pt x="48376" y="193503"/>
                  </a:cubicBezTo>
                  <a:lnTo>
                    <a:pt x="129002" y="193503"/>
                  </a:lnTo>
                  <a:lnTo>
                    <a:pt x="129002" y="129002"/>
                  </a:lnTo>
                  <a:cubicBezTo>
                    <a:pt x="129002" y="57756"/>
                    <a:pt x="186758" y="0"/>
                    <a:pt x="258003" y="0"/>
                  </a:cubicBezTo>
                  <a:close/>
                  <a:moveTo>
                    <a:pt x="258003" y="370880"/>
                  </a:moveTo>
                  <a:cubicBezTo>
                    <a:pt x="231287" y="370880"/>
                    <a:pt x="209628" y="392539"/>
                    <a:pt x="209628" y="419255"/>
                  </a:cubicBezTo>
                  <a:cubicBezTo>
                    <a:pt x="209628" y="445972"/>
                    <a:pt x="231287" y="467631"/>
                    <a:pt x="258003" y="467631"/>
                  </a:cubicBezTo>
                  <a:cubicBezTo>
                    <a:pt x="284720" y="467631"/>
                    <a:pt x="306379" y="445972"/>
                    <a:pt x="306379" y="419255"/>
                  </a:cubicBezTo>
                  <a:cubicBezTo>
                    <a:pt x="306379" y="392539"/>
                    <a:pt x="284720" y="370880"/>
                    <a:pt x="258003" y="370880"/>
                  </a:cubicBezTo>
                  <a:close/>
                  <a:moveTo>
                    <a:pt x="258003" y="64501"/>
                  </a:moveTo>
                  <a:cubicBezTo>
                    <a:pt x="222380" y="64501"/>
                    <a:pt x="193503" y="93379"/>
                    <a:pt x="193503" y="129002"/>
                  </a:cubicBezTo>
                  <a:lnTo>
                    <a:pt x="193503" y="193503"/>
                  </a:lnTo>
                  <a:lnTo>
                    <a:pt x="322504" y="193503"/>
                  </a:lnTo>
                  <a:lnTo>
                    <a:pt x="322504" y="129002"/>
                  </a:lnTo>
                  <a:cubicBezTo>
                    <a:pt x="322504" y="93379"/>
                    <a:pt x="293627" y="64501"/>
                    <a:pt x="258003" y="64501"/>
                  </a:cubicBezTo>
                  <a:close/>
                </a:path>
              </a:pathLst>
            </a:custGeom>
            <a:solidFill>
              <a:schemeClr val="bg1"/>
            </a:solidFill>
            <a:ln w="32147" cap="flat">
              <a:noFill/>
              <a:prstDash val="solid"/>
              <a:miter/>
            </a:ln>
          </p:spPr>
          <p:txBody>
            <a:bodyPr rtlCol="0" anchor="ctr"/>
            <a:lstStyle/>
            <a:p>
              <a:endParaRPr lang="en-US"/>
            </a:p>
          </p:txBody>
        </p:sp>
        <p:sp>
          <p:nvSpPr>
            <p:cNvPr id="65" name="Graphic 63">
              <a:extLst>
                <a:ext uri="{FF2B5EF4-FFF2-40B4-BE49-F238E27FC236}">
                  <a16:creationId xmlns:a16="http://schemas.microsoft.com/office/drawing/2014/main" id="{1C7DAA8F-9AB8-DBE2-19F6-CF9511368F19}"/>
                </a:ext>
              </a:extLst>
            </p:cNvPr>
            <p:cNvSpPr>
              <a:spLocks noChangeAspect="1"/>
            </p:cNvSpPr>
            <p:nvPr/>
          </p:nvSpPr>
          <p:spPr>
            <a:xfrm>
              <a:off x="9731222" y="1904461"/>
              <a:ext cx="499999" cy="450000"/>
            </a:xfrm>
            <a:custGeom>
              <a:avLst/>
              <a:gdLst>
                <a:gd name="connsiteX0" fmla="*/ 331780 w 520275"/>
                <a:gd name="connsiteY0" fmla="*/ 182097 h 468248"/>
                <a:gd name="connsiteX1" fmla="*/ 377304 w 520275"/>
                <a:gd name="connsiteY1" fmla="*/ 227621 h 468248"/>
                <a:gd name="connsiteX2" fmla="*/ 377304 w 520275"/>
                <a:gd name="connsiteY2" fmla="*/ 351160 h 468248"/>
                <a:gd name="connsiteX3" fmla="*/ 260216 w 520275"/>
                <a:gd name="connsiteY3" fmla="*/ 468248 h 468248"/>
                <a:gd name="connsiteX4" fmla="*/ 143128 w 520275"/>
                <a:gd name="connsiteY4" fmla="*/ 351160 h 468248"/>
                <a:gd name="connsiteX5" fmla="*/ 143128 w 520275"/>
                <a:gd name="connsiteY5" fmla="*/ 227621 h 468248"/>
                <a:gd name="connsiteX6" fmla="*/ 188652 w 520275"/>
                <a:gd name="connsiteY6" fmla="*/ 182097 h 468248"/>
                <a:gd name="connsiteX7" fmla="*/ 331780 w 520275"/>
                <a:gd name="connsiteY7" fmla="*/ 182097 h 468248"/>
                <a:gd name="connsiteX8" fmla="*/ 133477 w 520275"/>
                <a:gd name="connsiteY8" fmla="*/ 182097 h 468248"/>
                <a:gd name="connsiteX9" fmla="*/ 117348 w 520275"/>
                <a:gd name="connsiteY9" fmla="*/ 221898 h 468248"/>
                <a:gd name="connsiteX10" fmla="*/ 117088 w 520275"/>
                <a:gd name="connsiteY10" fmla="*/ 227621 h 468248"/>
                <a:gd name="connsiteX11" fmla="*/ 117088 w 520275"/>
                <a:gd name="connsiteY11" fmla="*/ 351160 h 468248"/>
                <a:gd name="connsiteX12" fmla="*/ 130979 w 520275"/>
                <a:gd name="connsiteY12" fmla="*/ 412683 h 468248"/>
                <a:gd name="connsiteX13" fmla="*/ 3536 w 520275"/>
                <a:gd name="connsiteY13" fmla="*/ 339036 h 468248"/>
                <a:gd name="connsiteX14" fmla="*/ 0 w 520275"/>
                <a:gd name="connsiteY14" fmla="*/ 312140 h 468248"/>
                <a:gd name="connsiteX15" fmla="*/ 0 w 520275"/>
                <a:gd name="connsiteY15" fmla="*/ 227621 h 468248"/>
                <a:gd name="connsiteX16" fmla="*/ 41778 w 520275"/>
                <a:gd name="connsiteY16" fmla="*/ 182253 h 468248"/>
                <a:gd name="connsiteX17" fmla="*/ 45524 w 520275"/>
                <a:gd name="connsiteY17" fmla="*/ 182097 h 468248"/>
                <a:gd name="connsiteX18" fmla="*/ 133477 w 520275"/>
                <a:gd name="connsiteY18" fmla="*/ 182097 h 468248"/>
                <a:gd name="connsiteX19" fmla="*/ 386955 w 520275"/>
                <a:gd name="connsiteY19" fmla="*/ 182097 h 468248"/>
                <a:gd name="connsiteX20" fmla="*/ 474752 w 520275"/>
                <a:gd name="connsiteY20" fmla="*/ 182097 h 468248"/>
                <a:gd name="connsiteX21" fmla="*/ 520276 w 520275"/>
                <a:gd name="connsiteY21" fmla="*/ 227621 h 468248"/>
                <a:gd name="connsiteX22" fmla="*/ 520276 w 520275"/>
                <a:gd name="connsiteY22" fmla="*/ 312166 h 468248"/>
                <a:gd name="connsiteX23" fmla="*/ 416244 w 520275"/>
                <a:gd name="connsiteY23" fmla="*/ 416244 h 468248"/>
                <a:gd name="connsiteX24" fmla="*/ 389426 w 520275"/>
                <a:gd name="connsiteY24" fmla="*/ 412735 h 468248"/>
                <a:gd name="connsiteX25" fmla="*/ 403084 w 520275"/>
                <a:gd name="connsiteY25" fmla="*/ 359355 h 468248"/>
                <a:gd name="connsiteX26" fmla="*/ 403318 w 520275"/>
                <a:gd name="connsiteY26" fmla="*/ 351160 h 468248"/>
                <a:gd name="connsiteX27" fmla="*/ 403318 w 520275"/>
                <a:gd name="connsiteY27" fmla="*/ 227621 h 468248"/>
                <a:gd name="connsiteX28" fmla="*/ 386929 w 520275"/>
                <a:gd name="connsiteY28" fmla="*/ 182097 h 468248"/>
                <a:gd name="connsiteX29" fmla="*/ 260138 w 520275"/>
                <a:gd name="connsiteY29" fmla="*/ 0 h 468248"/>
                <a:gd name="connsiteX30" fmla="*/ 338179 w 520275"/>
                <a:gd name="connsiteY30" fmla="*/ 78041 h 468248"/>
                <a:gd name="connsiteX31" fmla="*/ 260138 w 520275"/>
                <a:gd name="connsiteY31" fmla="*/ 156083 h 468248"/>
                <a:gd name="connsiteX32" fmla="*/ 182097 w 520275"/>
                <a:gd name="connsiteY32" fmla="*/ 78041 h 468248"/>
                <a:gd name="connsiteX33" fmla="*/ 260138 w 520275"/>
                <a:gd name="connsiteY33" fmla="*/ 0 h 468248"/>
                <a:gd name="connsiteX34" fmla="*/ 429228 w 520275"/>
                <a:gd name="connsiteY34" fmla="*/ 26014 h 468248"/>
                <a:gd name="connsiteX35" fmla="*/ 494262 w 520275"/>
                <a:gd name="connsiteY35" fmla="*/ 91048 h 468248"/>
                <a:gd name="connsiteX36" fmla="*/ 429228 w 520275"/>
                <a:gd name="connsiteY36" fmla="*/ 156083 h 468248"/>
                <a:gd name="connsiteX37" fmla="*/ 364193 w 520275"/>
                <a:gd name="connsiteY37" fmla="*/ 91048 h 468248"/>
                <a:gd name="connsiteX38" fmla="*/ 429228 w 520275"/>
                <a:gd name="connsiteY38" fmla="*/ 26014 h 468248"/>
                <a:gd name="connsiteX39" fmla="*/ 91048 w 520275"/>
                <a:gd name="connsiteY39" fmla="*/ 26014 h 468248"/>
                <a:gd name="connsiteX40" fmla="*/ 156083 w 520275"/>
                <a:gd name="connsiteY40" fmla="*/ 91048 h 468248"/>
                <a:gd name="connsiteX41" fmla="*/ 91048 w 520275"/>
                <a:gd name="connsiteY41" fmla="*/ 156083 h 468248"/>
                <a:gd name="connsiteX42" fmla="*/ 26014 w 520275"/>
                <a:gd name="connsiteY42" fmla="*/ 91048 h 468248"/>
                <a:gd name="connsiteX43" fmla="*/ 91048 w 520275"/>
                <a:gd name="connsiteY43" fmla="*/ 26014 h 46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0275" h="468248">
                  <a:moveTo>
                    <a:pt x="331780" y="182097"/>
                  </a:moveTo>
                  <a:cubicBezTo>
                    <a:pt x="356909" y="182097"/>
                    <a:pt x="377304" y="202491"/>
                    <a:pt x="377304" y="227621"/>
                  </a:cubicBezTo>
                  <a:lnTo>
                    <a:pt x="377304" y="351160"/>
                  </a:lnTo>
                  <a:cubicBezTo>
                    <a:pt x="377304" y="415826"/>
                    <a:pt x="324882" y="468248"/>
                    <a:pt x="260216" y="468248"/>
                  </a:cubicBezTo>
                  <a:cubicBezTo>
                    <a:pt x="195550" y="468248"/>
                    <a:pt x="143128" y="415826"/>
                    <a:pt x="143128" y="351160"/>
                  </a:cubicBezTo>
                  <a:lnTo>
                    <a:pt x="143128" y="227621"/>
                  </a:lnTo>
                  <a:cubicBezTo>
                    <a:pt x="143128" y="202491"/>
                    <a:pt x="163497" y="182097"/>
                    <a:pt x="188652" y="182097"/>
                  </a:cubicBezTo>
                  <a:lnTo>
                    <a:pt x="331780" y="182097"/>
                  </a:lnTo>
                  <a:close/>
                  <a:moveTo>
                    <a:pt x="133477" y="182097"/>
                  </a:moveTo>
                  <a:cubicBezTo>
                    <a:pt x="124372" y="193074"/>
                    <a:pt x="118519" y="206810"/>
                    <a:pt x="117348" y="221898"/>
                  </a:cubicBezTo>
                  <a:lnTo>
                    <a:pt x="117088" y="227621"/>
                  </a:lnTo>
                  <a:lnTo>
                    <a:pt x="117088" y="351160"/>
                  </a:lnTo>
                  <a:cubicBezTo>
                    <a:pt x="117088" y="373194"/>
                    <a:pt x="122083" y="394057"/>
                    <a:pt x="130979" y="412683"/>
                  </a:cubicBezTo>
                  <a:cubicBezTo>
                    <a:pt x="75450" y="427538"/>
                    <a:pt x="18391" y="394565"/>
                    <a:pt x="3536" y="339036"/>
                  </a:cubicBezTo>
                  <a:cubicBezTo>
                    <a:pt x="1189" y="330263"/>
                    <a:pt x="0" y="321221"/>
                    <a:pt x="0" y="312140"/>
                  </a:cubicBezTo>
                  <a:lnTo>
                    <a:pt x="0" y="227621"/>
                  </a:lnTo>
                  <a:cubicBezTo>
                    <a:pt x="1" y="203931"/>
                    <a:pt x="18169" y="184202"/>
                    <a:pt x="41778" y="182253"/>
                  </a:cubicBezTo>
                  <a:lnTo>
                    <a:pt x="45524" y="182097"/>
                  </a:lnTo>
                  <a:lnTo>
                    <a:pt x="133477" y="182097"/>
                  </a:lnTo>
                  <a:close/>
                  <a:moveTo>
                    <a:pt x="386955" y="182097"/>
                  </a:moveTo>
                  <a:lnTo>
                    <a:pt x="474752" y="182097"/>
                  </a:lnTo>
                  <a:cubicBezTo>
                    <a:pt x="499881" y="182097"/>
                    <a:pt x="520276" y="202491"/>
                    <a:pt x="520276" y="227621"/>
                  </a:cubicBezTo>
                  <a:lnTo>
                    <a:pt x="520276" y="312166"/>
                  </a:lnTo>
                  <a:cubicBezTo>
                    <a:pt x="520289" y="369634"/>
                    <a:pt x="473712" y="416231"/>
                    <a:pt x="416244" y="416244"/>
                  </a:cubicBezTo>
                  <a:cubicBezTo>
                    <a:pt x="407190" y="416246"/>
                    <a:pt x="398175" y="415066"/>
                    <a:pt x="389426" y="412735"/>
                  </a:cubicBezTo>
                  <a:cubicBezTo>
                    <a:pt x="397231" y="396398"/>
                    <a:pt x="402017" y="378397"/>
                    <a:pt x="403084" y="359355"/>
                  </a:cubicBezTo>
                  <a:lnTo>
                    <a:pt x="403318" y="351160"/>
                  </a:lnTo>
                  <a:lnTo>
                    <a:pt x="403318" y="227621"/>
                  </a:lnTo>
                  <a:cubicBezTo>
                    <a:pt x="403318" y="210322"/>
                    <a:pt x="397179" y="194453"/>
                    <a:pt x="386929" y="182097"/>
                  </a:cubicBezTo>
                  <a:close/>
                  <a:moveTo>
                    <a:pt x="260138" y="0"/>
                  </a:moveTo>
                  <a:cubicBezTo>
                    <a:pt x="303239" y="0"/>
                    <a:pt x="338179" y="34940"/>
                    <a:pt x="338179" y="78041"/>
                  </a:cubicBezTo>
                  <a:cubicBezTo>
                    <a:pt x="338179" y="121142"/>
                    <a:pt x="303239" y="156083"/>
                    <a:pt x="260138" y="156083"/>
                  </a:cubicBezTo>
                  <a:cubicBezTo>
                    <a:pt x="217037" y="156083"/>
                    <a:pt x="182097" y="121142"/>
                    <a:pt x="182097" y="78041"/>
                  </a:cubicBezTo>
                  <a:cubicBezTo>
                    <a:pt x="182097" y="34940"/>
                    <a:pt x="217037" y="0"/>
                    <a:pt x="260138" y="0"/>
                  </a:cubicBezTo>
                  <a:close/>
                  <a:moveTo>
                    <a:pt x="429228" y="26014"/>
                  </a:moveTo>
                  <a:cubicBezTo>
                    <a:pt x="465145" y="26014"/>
                    <a:pt x="494262" y="55131"/>
                    <a:pt x="494262" y="91048"/>
                  </a:cubicBezTo>
                  <a:cubicBezTo>
                    <a:pt x="494262" y="126966"/>
                    <a:pt x="465145" y="156083"/>
                    <a:pt x="429228" y="156083"/>
                  </a:cubicBezTo>
                  <a:cubicBezTo>
                    <a:pt x="393310" y="156083"/>
                    <a:pt x="364193" y="126966"/>
                    <a:pt x="364193" y="91048"/>
                  </a:cubicBezTo>
                  <a:cubicBezTo>
                    <a:pt x="364193" y="55131"/>
                    <a:pt x="393310" y="26014"/>
                    <a:pt x="429228" y="26014"/>
                  </a:cubicBezTo>
                  <a:close/>
                  <a:moveTo>
                    <a:pt x="91048" y="26014"/>
                  </a:moveTo>
                  <a:cubicBezTo>
                    <a:pt x="126966" y="26014"/>
                    <a:pt x="156083" y="55131"/>
                    <a:pt x="156083" y="91048"/>
                  </a:cubicBezTo>
                  <a:cubicBezTo>
                    <a:pt x="156083" y="126966"/>
                    <a:pt x="126966" y="156083"/>
                    <a:pt x="91048" y="156083"/>
                  </a:cubicBezTo>
                  <a:cubicBezTo>
                    <a:pt x="55131" y="156083"/>
                    <a:pt x="26014" y="126966"/>
                    <a:pt x="26014" y="91048"/>
                  </a:cubicBezTo>
                  <a:cubicBezTo>
                    <a:pt x="26014" y="55131"/>
                    <a:pt x="55131" y="26014"/>
                    <a:pt x="91048" y="26014"/>
                  </a:cubicBezTo>
                  <a:close/>
                </a:path>
              </a:pathLst>
            </a:custGeom>
            <a:solidFill>
              <a:schemeClr val="bg1"/>
            </a:solidFill>
            <a:ln w="25797" cap="flat">
              <a:noFill/>
              <a:prstDash val="solid"/>
              <a:miter/>
            </a:ln>
          </p:spPr>
          <p:txBody>
            <a:bodyPr rtlCol="0" anchor="ctr"/>
            <a:lstStyle/>
            <a:p>
              <a:endParaRPr lang="en-US"/>
            </a:p>
          </p:txBody>
        </p:sp>
        <p:sp>
          <p:nvSpPr>
            <p:cNvPr id="68" name="Graphic 66">
              <a:extLst>
                <a:ext uri="{FF2B5EF4-FFF2-40B4-BE49-F238E27FC236}">
                  <a16:creationId xmlns:a16="http://schemas.microsoft.com/office/drawing/2014/main" id="{844BBF5F-F475-5F16-4CD1-95601555869B}"/>
                </a:ext>
              </a:extLst>
            </p:cNvPr>
            <p:cNvSpPr>
              <a:spLocks noChangeAspect="1"/>
            </p:cNvSpPr>
            <p:nvPr/>
          </p:nvSpPr>
          <p:spPr>
            <a:xfrm>
              <a:off x="4426226" y="4119690"/>
              <a:ext cx="511075" cy="302400"/>
            </a:xfrm>
            <a:custGeom>
              <a:avLst/>
              <a:gdLst>
                <a:gd name="connsiteX0" fmla="*/ 267651 w 535393"/>
                <a:gd name="connsiteY0" fmla="*/ 96510 h 316789"/>
                <a:gd name="connsiteX1" fmla="*/ 377791 w 535393"/>
                <a:gd name="connsiteY1" fmla="*/ 206650 h 316789"/>
                <a:gd name="connsiteX2" fmla="*/ 267651 w 535393"/>
                <a:gd name="connsiteY2" fmla="*/ 316789 h 316789"/>
                <a:gd name="connsiteX3" fmla="*/ 157512 w 535393"/>
                <a:gd name="connsiteY3" fmla="*/ 206650 h 316789"/>
                <a:gd name="connsiteX4" fmla="*/ 267651 w 535393"/>
                <a:gd name="connsiteY4" fmla="*/ 96510 h 316789"/>
                <a:gd name="connsiteX5" fmla="*/ 267651 w 535393"/>
                <a:gd name="connsiteY5" fmla="*/ 0 h 316789"/>
                <a:gd name="connsiteX6" fmla="*/ 534768 w 535393"/>
                <a:gd name="connsiteY6" fmla="*/ 208274 h 316789"/>
                <a:gd name="connsiteX7" fmla="*/ 519761 w 535393"/>
                <a:gd name="connsiteY7" fmla="*/ 233331 h 316789"/>
                <a:gd name="connsiteX8" fmla="*/ 494704 w 535393"/>
                <a:gd name="connsiteY8" fmla="*/ 218324 h 316789"/>
                <a:gd name="connsiteX9" fmla="*/ 210524 w 535393"/>
                <a:gd name="connsiteY9" fmla="*/ 48399 h 316789"/>
                <a:gd name="connsiteX10" fmla="*/ 40571 w 535393"/>
                <a:gd name="connsiteY10" fmla="*/ 218435 h 316789"/>
                <a:gd name="connsiteX11" fmla="*/ 15194 w 535393"/>
                <a:gd name="connsiteY11" fmla="*/ 232889 h 316789"/>
                <a:gd name="connsiteX12" fmla="*/ 508 w 535393"/>
                <a:gd name="connsiteY12" fmla="*/ 208439 h 316789"/>
                <a:gd name="connsiteX13" fmla="*/ 267651 w 535393"/>
                <a:gd name="connsiteY13" fmla="*/ 0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93" h="316789">
                  <a:moveTo>
                    <a:pt x="267651" y="96510"/>
                  </a:moveTo>
                  <a:cubicBezTo>
                    <a:pt x="328480" y="96510"/>
                    <a:pt x="377791" y="145821"/>
                    <a:pt x="377791" y="206650"/>
                  </a:cubicBezTo>
                  <a:cubicBezTo>
                    <a:pt x="377791" y="267478"/>
                    <a:pt x="328480" y="316789"/>
                    <a:pt x="267651" y="316789"/>
                  </a:cubicBezTo>
                  <a:cubicBezTo>
                    <a:pt x="206823" y="316789"/>
                    <a:pt x="157512" y="267478"/>
                    <a:pt x="157512" y="206650"/>
                  </a:cubicBezTo>
                  <a:cubicBezTo>
                    <a:pt x="157512" y="145821"/>
                    <a:pt x="206823" y="96510"/>
                    <a:pt x="267651" y="96510"/>
                  </a:cubicBezTo>
                  <a:close/>
                  <a:moveTo>
                    <a:pt x="267651" y="0"/>
                  </a:moveTo>
                  <a:cubicBezTo>
                    <a:pt x="394670" y="0"/>
                    <a:pt x="504342" y="86735"/>
                    <a:pt x="534768" y="208274"/>
                  </a:cubicBezTo>
                  <a:cubicBezTo>
                    <a:pt x="537543" y="219337"/>
                    <a:pt x="530824" y="230556"/>
                    <a:pt x="519761" y="233331"/>
                  </a:cubicBezTo>
                  <a:cubicBezTo>
                    <a:pt x="508698" y="236106"/>
                    <a:pt x="497480" y="229388"/>
                    <a:pt x="494704" y="218324"/>
                  </a:cubicBezTo>
                  <a:cubicBezTo>
                    <a:pt x="463154" y="92927"/>
                    <a:pt x="335922" y="16849"/>
                    <a:pt x="210524" y="48399"/>
                  </a:cubicBezTo>
                  <a:cubicBezTo>
                    <a:pt x="126877" y="69445"/>
                    <a:pt x="61576" y="134778"/>
                    <a:pt x="40571" y="218435"/>
                  </a:cubicBezTo>
                  <a:cubicBezTo>
                    <a:pt x="37555" y="229434"/>
                    <a:pt x="26193" y="235905"/>
                    <a:pt x="15194" y="232889"/>
                  </a:cubicBezTo>
                  <a:cubicBezTo>
                    <a:pt x="4553" y="229971"/>
                    <a:pt x="-1915" y="219204"/>
                    <a:pt x="508" y="208439"/>
                  </a:cubicBezTo>
                  <a:cubicBezTo>
                    <a:pt x="31229" y="85925"/>
                    <a:pt x="141344" y="8"/>
                    <a:pt x="267651" y="0"/>
                  </a:cubicBezTo>
                  <a:close/>
                </a:path>
              </a:pathLst>
            </a:custGeom>
            <a:solidFill>
              <a:schemeClr val="bg1"/>
            </a:solidFill>
            <a:ln w="2738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86D51228-8F19-DD23-71E8-5BE2F55FE92E}"/>
                </a:ext>
              </a:extLst>
            </p:cNvPr>
            <p:cNvSpPr>
              <a:spLocks noChangeAspect="1"/>
            </p:cNvSpPr>
            <p:nvPr/>
          </p:nvSpPr>
          <p:spPr>
            <a:xfrm>
              <a:off x="4429935" y="5283806"/>
              <a:ext cx="491474" cy="468000"/>
            </a:xfrm>
            <a:custGeom>
              <a:avLst/>
              <a:gdLst>
                <a:gd name="connsiteX0" fmla="*/ 197768 w 455551"/>
                <a:gd name="connsiteY0" fmla="*/ 328190 h 433793"/>
                <a:gd name="connsiteX1" fmla="*/ 213088 w 455551"/>
                <a:gd name="connsiteY1" fmla="*/ 334492 h 433793"/>
                <a:gd name="connsiteX2" fmla="*/ 213221 w 455551"/>
                <a:gd name="connsiteY2" fmla="*/ 364807 h 433793"/>
                <a:gd name="connsiteX3" fmla="*/ 213088 w 455551"/>
                <a:gd name="connsiteY3" fmla="*/ 364940 h 433793"/>
                <a:gd name="connsiteX4" fmla="*/ 189681 w 455551"/>
                <a:gd name="connsiteY4" fmla="*/ 388202 h 433793"/>
                <a:gd name="connsiteX5" fmla="*/ 159041 w 455551"/>
                <a:gd name="connsiteY5" fmla="*/ 388202 h 433793"/>
                <a:gd name="connsiteX6" fmla="*/ 154908 w 455551"/>
                <a:gd name="connsiteY6" fmla="*/ 363498 h 433793"/>
                <a:gd name="connsiteX7" fmla="*/ 154932 w 455551"/>
                <a:gd name="connsiteY7" fmla="*/ 363450 h 433793"/>
                <a:gd name="connsiteX8" fmla="*/ 159041 w 455551"/>
                <a:gd name="connsiteY8" fmla="*/ 357754 h 433793"/>
                <a:gd name="connsiteX9" fmla="*/ 182448 w 455551"/>
                <a:gd name="connsiteY9" fmla="*/ 334492 h 433793"/>
                <a:gd name="connsiteX10" fmla="*/ 197768 w 455551"/>
                <a:gd name="connsiteY10" fmla="*/ 328190 h 433793"/>
                <a:gd name="connsiteX11" fmla="*/ 148145 w 455551"/>
                <a:gd name="connsiteY11" fmla="*/ 280888 h 433793"/>
                <a:gd name="connsiteX12" fmla="*/ 162045 w 455551"/>
                <a:gd name="connsiteY12" fmla="*/ 284386 h 433793"/>
                <a:gd name="connsiteX13" fmla="*/ 165566 w 455551"/>
                <a:gd name="connsiteY13" fmla="*/ 287259 h 433793"/>
                <a:gd name="connsiteX14" fmla="*/ 165409 w 455551"/>
                <a:gd name="connsiteY14" fmla="*/ 317574 h 433793"/>
                <a:gd name="connsiteX15" fmla="*/ 142003 w 455551"/>
                <a:gd name="connsiteY15" fmla="*/ 340812 h 433793"/>
                <a:gd name="connsiteX16" fmla="*/ 111363 w 455551"/>
                <a:gd name="connsiteY16" fmla="*/ 340812 h 433793"/>
                <a:gd name="connsiteX17" fmla="*/ 111050 w 455551"/>
                <a:gd name="connsiteY17" fmla="*/ 310677 h 433793"/>
                <a:gd name="connsiteX18" fmla="*/ 111363 w 455551"/>
                <a:gd name="connsiteY18" fmla="*/ 310364 h 433793"/>
                <a:gd name="connsiteX19" fmla="*/ 134769 w 455551"/>
                <a:gd name="connsiteY19" fmla="*/ 287126 h 433793"/>
                <a:gd name="connsiteX20" fmla="*/ 135082 w 455551"/>
                <a:gd name="connsiteY20" fmla="*/ 286789 h 433793"/>
                <a:gd name="connsiteX21" fmla="*/ 148145 w 455551"/>
                <a:gd name="connsiteY21" fmla="*/ 280888 h 433793"/>
                <a:gd name="connsiteX22" fmla="*/ 102411 w 455551"/>
                <a:gd name="connsiteY22" fmla="*/ 233434 h 433793"/>
                <a:gd name="connsiteX23" fmla="*/ 117731 w 455551"/>
                <a:gd name="connsiteY23" fmla="*/ 239736 h 433793"/>
                <a:gd name="connsiteX24" fmla="*/ 118019 w 455551"/>
                <a:gd name="connsiteY24" fmla="*/ 269871 h 433793"/>
                <a:gd name="connsiteX25" fmla="*/ 117707 w 455551"/>
                <a:gd name="connsiteY25" fmla="*/ 270184 h 433793"/>
                <a:gd name="connsiteX26" fmla="*/ 94300 w 455551"/>
                <a:gd name="connsiteY26" fmla="*/ 293446 h 433793"/>
                <a:gd name="connsiteX27" fmla="*/ 93988 w 455551"/>
                <a:gd name="connsiteY27" fmla="*/ 293735 h 433793"/>
                <a:gd name="connsiteX28" fmla="*/ 63684 w 455551"/>
                <a:gd name="connsiteY28" fmla="*/ 293446 h 433793"/>
                <a:gd name="connsiteX29" fmla="*/ 63551 w 455551"/>
                <a:gd name="connsiteY29" fmla="*/ 263131 h 433793"/>
                <a:gd name="connsiteX30" fmla="*/ 63684 w 455551"/>
                <a:gd name="connsiteY30" fmla="*/ 262998 h 433793"/>
                <a:gd name="connsiteX31" fmla="*/ 87091 w 455551"/>
                <a:gd name="connsiteY31" fmla="*/ 239736 h 433793"/>
                <a:gd name="connsiteX32" fmla="*/ 102411 w 455551"/>
                <a:gd name="connsiteY32" fmla="*/ 233434 h 433793"/>
                <a:gd name="connsiteX33" fmla="*/ 45096 w 455551"/>
                <a:gd name="connsiteY33" fmla="*/ 195609 h 433793"/>
                <a:gd name="connsiteX34" fmla="*/ 60416 w 455551"/>
                <a:gd name="connsiteY34" fmla="*/ 201910 h 433793"/>
                <a:gd name="connsiteX35" fmla="*/ 60392 w 455551"/>
                <a:gd name="connsiteY35" fmla="*/ 201910 h 433793"/>
                <a:gd name="connsiteX36" fmla="*/ 60525 w 455551"/>
                <a:gd name="connsiteY36" fmla="*/ 232225 h 433793"/>
                <a:gd name="connsiteX37" fmla="*/ 60392 w 455551"/>
                <a:gd name="connsiteY37" fmla="*/ 232358 h 433793"/>
                <a:gd name="connsiteX38" fmla="*/ 37009 w 455551"/>
                <a:gd name="connsiteY38" fmla="*/ 255621 h 433793"/>
                <a:gd name="connsiteX39" fmla="*/ 6345 w 455551"/>
                <a:gd name="connsiteY39" fmla="*/ 255621 h 433793"/>
                <a:gd name="connsiteX40" fmla="*/ 6212 w 455551"/>
                <a:gd name="connsiteY40" fmla="*/ 225306 h 433793"/>
                <a:gd name="connsiteX41" fmla="*/ 6345 w 455551"/>
                <a:gd name="connsiteY41" fmla="*/ 225173 h 433793"/>
                <a:gd name="connsiteX42" fmla="*/ 29776 w 455551"/>
                <a:gd name="connsiteY42" fmla="*/ 201910 h 433793"/>
                <a:gd name="connsiteX43" fmla="*/ 45096 w 455551"/>
                <a:gd name="connsiteY43" fmla="*/ 195609 h 433793"/>
                <a:gd name="connsiteX44" fmla="*/ 145762 w 455551"/>
                <a:gd name="connsiteY44" fmla="*/ 1520 h 433793"/>
                <a:gd name="connsiteX45" fmla="*/ 179491 w 455551"/>
                <a:gd name="connsiteY45" fmla="*/ 1825 h 433793"/>
                <a:gd name="connsiteX46" fmla="*/ 119966 w 455551"/>
                <a:gd name="connsiteY46" fmla="*/ 46956 h 433793"/>
                <a:gd name="connsiteX47" fmla="*/ 108526 w 455551"/>
                <a:gd name="connsiteY47" fmla="*/ 129500 h 433793"/>
                <a:gd name="connsiteX48" fmla="*/ 108767 w 455551"/>
                <a:gd name="connsiteY48" fmla="*/ 129816 h 433793"/>
                <a:gd name="connsiteX49" fmla="*/ 191772 w 455551"/>
                <a:gd name="connsiteY49" fmla="*/ 141039 h 433793"/>
                <a:gd name="connsiteX50" fmla="*/ 232240 w 455551"/>
                <a:gd name="connsiteY50" fmla="*/ 110399 h 433793"/>
                <a:gd name="connsiteX51" fmla="*/ 332812 w 455551"/>
                <a:gd name="connsiteY51" fmla="*/ 110399 h 433793"/>
                <a:gd name="connsiteX52" fmla="*/ 417090 w 455551"/>
                <a:gd name="connsiteY52" fmla="*/ 193548 h 433793"/>
                <a:gd name="connsiteX53" fmla="*/ 417956 w 455551"/>
                <a:gd name="connsiteY53" fmla="*/ 194509 h 433793"/>
                <a:gd name="connsiteX54" fmla="*/ 445592 w 455551"/>
                <a:gd name="connsiteY54" fmla="*/ 222145 h 433793"/>
                <a:gd name="connsiteX55" fmla="*/ 445253 w 455551"/>
                <a:gd name="connsiteY55" fmla="*/ 271049 h 433793"/>
                <a:gd name="connsiteX56" fmla="*/ 399067 w 455551"/>
                <a:gd name="connsiteY56" fmla="*/ 273188 h 433793"/>
                <a:gd name="connsiteX57" fmla="*/ 396760 w 455551"/>
                <a:gd name="connsiteY57" fmla="*/ 270881 h 433793"/>
                <a:gd name="connsiteX58" fmla="*/ 395318 w 455551"/>
                <a:gd name="connsiteY58" fmla="*/ 269632 h 433793"/>
                <a:gd name="connsiteX59" fmla="*/ 369052 w 455551"/>
                <a:gd name="connsiteY59" fmla="*/ 243389 h 433793"/>
                <a:gd name="connsiteX60" fmla="*/ 352061 w 455551"/>
                <a:gd name="connsiteY60" fmla="*/ 243094 h 433793"/>
                <a:gd name="connsiteX61" fmla="*/ 351766 w 455551"/>
                <a:gd name="connsiteY61" fmla="*/ 260084 h 433793"/>
                <a:gd name="connsiteX62" fmla="*/ 352061 w 455551"/>
                <a:gd name="connsiteY62" fmla="*/ 260379 h 433793"/>
                <a:gd name="connsiteX63" fmla="*/ 379698 w 455551"/>
                <a:gd name="connsiteY63" fmla="*/ 288016 h 433793"/>
                <a:gd name="connsiteX64" fmla="*/ 382774 w 455551"/>
                <a:gd name="connsiteY64" fmla="*/ 290875 h 433793"/>
                <a:gd name="connsiteX65" fmla="*/ 383831 w 455551"/>
                <a:gd name="connsiteY65" fmla="*/ 291933 h 433793"/>
                <a:gd name="connsiteX66" fmla="*/ 382252 w 455551"/>
                <a:gd name="connsiteY66" fmla="*/ 326562 h 433793"/>
                <a:gd name="connsiteX67" fmla="*/ 349202 w 455551"/>
                <a:gd name="connsiteY67" fmla="*/ 326562 h 433793"/>
                <a:gd name="connsiteX68" fmla="*/ 345116 w 455551"/>
                <a:gd name="connsiteY68" fmla="*/ 322501 h 433793"/>
                <a:gd name="connsiteX69" fmla="*/ 328123 w 455551"/>
                <a:gd name="connsiteY69" fmla="*/ 322523 h 433793"/>
                <a:gd name="connsiteX70" fmla="*/ 324617 w 455551"/>
                <a:gd name="connsiteY70" fmla="*/ 331224 h 433793"/>
                <a:gd name="connsiteX71" fmla="*/ 328150 w 455551"/>
                <a:gd name="connsiteY71" fmla="*/ 339996 h 433793"/>
                <a:gd name="connsiteX72" fmla="*/ 333509 w 455551"/>
                <a:gd name="connsiteY72" fmla="*/ 345355 h 433793"/>
                <a:gd name="connsiteX73" fmla="*/ 334473 w 455551"/>
                <a:gd name="connsiteY73" fmla="*/ 377389 h 433793"/>
                <a:gd name="connsiteX74" fmla="*/ 302439 w 455551"/>
                <a:gd name="connsiteY74" fmla="*/ 378353 h 433793"/>
                <a:gd name="connsiteX75" fmla="*/ 301475 w 455551"/>
                <a:gd name="connsiteY75" fmla="*/ 377389 h 433793"/>
                <a:gd name="connsiteX76" fmla="*/ 301427 w 455551"/>
                <a:gd name="connsiteY76" fmla="*/ 377389 h 433793"/>
                <a:gd name="connsiteX77" fmla="*/ 301163 w 455551"/>
                <a:gd name="connsiteY77" fmla="*/ 377076 h 433793"/>
                <a:gd name="connsiteX78" fmla="*/ 296116 w 455551"/>
                <a:gd name="connsiteY78" fmla="*/ 372030 h 433793"/>
                <a:gd name="connsiteX79" fmla="*/ 279126 w 455551"/>
                <a:gd name="connsiteY79" fmla="*/ 371734 h 433793"/>
                <a:gd name="connsiteX80" fmla="*/ 278831 w 455551"/>
                <a:gd name="connsiteY80" fmla="*/ 388724 h 433793"/>
                <a:gd name="connsiteX81" fmla="*/ 279126 w 455551"/>
                <a:gd name="connsiteY81" fmla="*/ 389020 h 433793"/>
                <a:gd name="connsiteX82" fmla="*/ 284365 w 455551"/>
                <a:gd name="connsiteY82" fmla="*/ 394283 h 433793"/>
                <a:gd name="connsiteX83" fmla="*/ 284569 w 455551"/>
                <a:gd name="connsiteY83" fmla="*/ 426929 h 433793"/>
                <a:gd name="connsiteX84" fmla="*/ 251922 w 455551"/>
                <a:gd name="connsiteY84" fmla="*/ 427134 h 433793"/>
                <a:gd name="connsiteX85" fmla="*/ 217533 w 455551"/>
                <a:gd name="connsiteY85" fmla="*/ 394451 h 433793"/>
                <a:gd name="connsiteX86" fmla="*/ 230126 w 455551"/>
                <a:gd name="connsiteY86" fmla="*/ 381907 h 433793"/>
                <a:gd name="connsiteX87" fmla="*/ 230406 w 455551"/>
                <a:gd name="connsiteY87" fmla="*/ 317878 h 433793"/>
                <a:gd name="connsiteX88" fmla="*/ 230126 w 455551"/>
                <a:gd name="connsiteY88" fmla="*/ 317598 h 433793"/>
                <a:gd name="connsiteX89" fmla="*/ 195809 w 455551"/>
                <a:gd name="connsiteY89" fmla="*/ 304309 h 433793"/>
                <a:gd name="connsiteX90" fmla="*/ 182447 w 455551"/>
                <a:gd name="connsiteY90" fmla="*/ 270184 h 433793"/>
                <a:gd name="connsiteX91" fmla="*/ 148130 w 455551"/>
                <a:gd name="connsiteY91" fmla="*/ 256919 h 433793"/>
                <a:gd name="connsiteX92" fmla="*/ 134769 w 455551"/>
                <a:gd name="connsiteY92" fmla="*/ 222818 h 433793"/>
                <a:gd name="connsiteX93" fmla="*/ 90455 w 455551"/>
                <a:gd name="connsiteY93" fmla="*/ 211043 h 433793"/>
                <a:gd name="connsiteX94" fmla="*/ 77454 w 455551"/>
                <a:gd name="connsiteY94" fmla="*/ 184993 h 433793"/>
                <a:gd name="connsiteX95" fmla="*/ 17039 w 455551"/>
                <a:gd name="connsiteY95" fmla="*/ 181196 h 433793"/>
                <a:gd name="connsiteX96" fmla="*/ 56643 w 455551"/>
                <a:gd name="connsiteY96" fmla="*/ 43880 h 433793"/>
                <a:gd name="connsiteX97" fmla="*/ 56643 w 455551"/>
                <a:gd name="connsiteY97" fmla="*/ 43856 h 433793"/>
                <a:gd name="connsiteX98" fmla="*/ 145762 w 455551"/>
                <a:gd name="connsiteY98" fmla="*/ 1520 h 433793"/>
                <a:gd name="connsiteX99" fmla="*/ 302605 w 455551"/>
                <a:gd name="connsiteY99" fmla="*/ 166 h 433793"/>
                <a:gd name="connsiteX100" fmla="*/ 315702 w 455551"/>
                <a:gd name="connsiteY100" fmla="*/ 166 h 433793"/>
                <a:gd name="connsiteX101" fmla="*/ 316615 w 455551"/>
                <a:gd name="connsiteY101" fmla="*/ 166 h 433793"/>
                <a:gd name="connsiteX102" fmla="*/ 356171 w 455551"/>
                <a:gd name="connsiteY102" fmla="*/ 9034 h 433793"/>
                <a:gd name="connsiteX103" fmla="*/ 412405 w 455551"/>
                <a:gd name="connsiteY103" fmla="*/ 52819 h 433793"/>
                <a:gd name="connsiteX104" fmla="*/ 431726 w 455551"/>
                <a:gd name="connsiteY104" fmla="*/ 157308 h 433793"/>
                <a:gd name="connsiteX105" fmla="*/ 352879 w 455551"/>
                <a:gd name="connsiteY105" fmla="*/ 79518 h 433793"/>
                <a:gd name="connsiteX106" fmla="*/ 340214 w 455551"/>
                <a:gd name="connsiteY106" fmla="*/ 74327 h 433793"/>
                <a:gd name="connsiteX107" fmla="*/ 226185 w 455551"/>
                <a:gd name="connsiteY107" fmla="*/ 74327 h 433793"/>
                <a:gd name="connsiteX108" fmla="*/ 215299 w 455551"/>
                <a:gd name="connsiteY108" fmla="*/ 77980 h 433793"/>
                <a:gd name="connsiteX109" fmla="*/ 170023 w 455551"/>
                <a:gd name="connsiteY109" fmla="*/ 112297 h 433793"/>
                <a:gd name="connsiteX110" fmla="*/ 137419 w 455551"/>
                <a:gd name="connsiteY110" fmla="*/ 107914 h 433793"/>
                <a:gd name="connsiteX111" fmla="*/ 137389 w 455551"/>
                <a:gd name="connsiteY111" fmla="*/ 107875 h 433793"/>
                <a:gd name="connsiteX112" fmla="*/ 141580 w 455551"/>
                <a:gd name="connsiteY112" fmla="*/ 75794 h 433793"/>
                <a:gd name="connsiteX113" fmla="*/ 141738 w 455551"/>
                <a:gd name="connsiteY113" fmla="*/ 75673 h 433793"/>
                <a:gd name="connsiteX114" fmla="*/ 236663 w 455551"/>
                <a:gd name="connsiteY114" fmla="*/ 3747 h 433793"/>
                <a:gd name="connsiteX115" fmla="*/ 240195 w 455551"/>
                <a:gd name="connsiteY115" fmla="*/ 190 h 433793"/>
                <a:gd name="connsiteX116" fmla="*/ 301764 w 455551"/>
                <a:gd name="connsiteY116" fmla="*/ 190 h 43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55551" h="433793">
                  <a:moveTo>
                    <a:pt x="197768" y="328190"/>
                  </a:moveTo>
                  <a:cubicBezTo>
                    <a:pt x="203307" y="328190"/>
                    <a:pt x="208846" y="330291"/>
                    <a:pt x="213088" y="334492"/>
                  </a:cubicBezTo>
                  <a:cubicBezTo>
                    <a:pt x="221496" y="342826"/>
                    <a:pt x="221555" y="356399"/>
                    <a:pt x="213221" y="364807"/>
                  </a:cubicBezTo>
                  <a:cubicBezTo>
                    <a:pt x="213177" y="364851"/>
                    <a:pt x="213132" y="364896"/>
                    <a:pt x="213088" y="364940"/>
                  </a:cubicBezTo>
                  <a:lnTo>
                    <a:pt x="189681" y="388202"/>
                  </a:lnTo>
                  <a:cubicBezTo>
                    <a:pt x="181218" y="396657"/>
                    <a:pt x="167504" y="396657"/>
                    <a:pt x="159041" y="388202"/>
                  </a:cubicBezTo>
                  <a:cubicBezTo>
                    <a:pt x="152495" y="381713"/>
                    <a:pt x="150831" y="371765"/>
                    <a:pt x="154908" y="363498"/>
                  </a:cubicBezTo>
                  <a:lnTo>
                    <a:pt x="154932" y="363450"/>
                  </a:lnTo>
                  <a:cubicBezTo>
                    <a:pt x="155980" y="361339"/>
                    <a:pt x="157368" y="359414"/>
                    <a:pt x="159041" y="357754"/>
                  </a:cubicBezTo>
                  <a:lnTo>
                    <a:pt x="182448" y="334492"/>
                  </a:lnTo>
                  <a:cubicBezTo>
                    <a:pt x="186691" y="330291"/>
                    <a:pt x="192230" y="328190"/>
                    <a:pt x="197768" y="328190"/>
                  </a:cubicBezTo>
                  <a:close/>
                  <a:moveTo>
                    <a:pt x="148145" y="280888"/>
                  </a:moveTo>
                  <a:cubicBezTo>
                    <a:pt x="152912" y="280463"/>
                    <a:pt x="157818" y="281605"/>
                    <a:pt x="162045" y="284386"/>
                  </a:cubicBezTo>
                  <a:cubicBezTo>
                    <a:pt x="163317" y="285216"/>
                    <a:pt x="164497" y="286179"/>
                    <a:pt x="165566" y="287259"/>
                  </a:cubicBezTo>
                  <a:cubicBezTo>
                    <a:pt x="173894" y="295673"/>
                    <a:pt x="173824" y="309246"/>
                    <a:pt x="165409" y="317574"/>
                  </a:cubicBezTo>
                  <a:lnTo>
                    <a:pt x="142003" y="340812"/>
                  </a:lnTo>
                  <a:cubicBezTo>
                    <a:pt x="133520" y="349223"/>
                    <a:pt x="119822" y="349223"/>
                    <a:pt x="111363" y="340812"/>
                  </a:cubicBezTo>
                  <a:cubicBezTo>
                    <a:pt x="103023" y="332548"/>
                    <a:pt x="102884" y="319112"/>
                    <a:pt x="111050" y="310677"/>
                  </a:cubicBezTo>
                  <a:lnTo>
                    <a:pt x="111363" y="310364"/>
                  </a:lnTo>
                  <a:lnTo>
                    <a:pt x="134769" y="287126"/>
                  </a:lnTo>
                  <a:lnTo>
                    <a:pt x="135082" y="286789"/>
                  </a:lnTo>
                  <a:cubicBezTo>
                    <a:pt x="138751" y="283304"/>
                    <a:pt x="143378" y="281313"/>
                    <a:pt x="148145" y="280888"/>
                  </a:cubicBezTo>
                  <a:close/>
                  <a:moveTo>
                    <a:pt x="102411" y="233434"/>
                  </a:moveTo>
                  <a:cubicBezTo>
                    <a:pt x="107950" y="233434"/>
                    <a:pt x="113489" y="235535"/>
                    <a:pt x="117731" y="239736"/>
                  </a:cubicBezTo>
                  <a:cubicBezTo>
                    <a:pt x="126064" y="248007"/>
                    <a:pt x="126192" y="261442"/>
                    <a:pt x="118019" y="269871"/>
                  </a:cubicBezTo>
                  <a:lnTo>
                    <a:pt x="117707" y="270184"/>
                  </a:lnTo>
                  <a:lnTo>
                    <a:pt x="94300" y="293446"/>
                  </a:lnTo>
                  <a:lnTo>
                    <a:pt x="93988" y="293735"/>
                  </a:lnTo>
                  <a:cubicBezTo>
                    <a:pt x="85466" y="301838"/>
                    <a:pt x="72050" y="301710"/>
                    <a:pt x="63684" y="293446"/>
                  </a:cubicBezTo>
                  <a:cubicBezTo>
                    <a:pt x="55276" y="285112"/>
                    <a:pt x="55217" y="271539"/>
                    <a:pt x="63551" y="263131"/>
                  </a:cubicBezTo>
                  <a:cubicBezTo>
                    <a:pt x="63595" y="263087"/>
                    <a:pt x="63640" y="263042"/>
                    <a:pt x="63684" y="262998"/>
                  </a:cubicBezTo>
                  <a:lnTo>
                    <a:pt x="87091" y="239736"/>
                  </a:lnTo>
                  <a:cubicBezTo>
                    <a:pt x="91334" y="235535"/>
                    <a:pt x="96873" y="233434"/>
                    <a:pt x="102411" y="233434"/>
                  </a:cubicBezTo>
                  <a:close/>
                  <a:moveTo>
                    <a:pt x="45096" y="195609"/>
                  </a:moveTo>
                  <a:cubicBezTo>
                    <a:pt x="50635" y="195609"/>
                    <a:pt x="56174" y="197709"/>
                    <a:pt x="60416" y="201910"/>
                  </a:cubicBezTo>
                  <a:lnTo>
                    <a:pt x="60392" y="201910"/>
                  </a:lnTo>
                  <a:cubicBezTo>
                    <a:pt x="68800" y="210245"/>
                    <a:pt x="68859" y="223817"/>
                    <a:pt x="60525" y="232225"/>
                  </a:cubicBezTo>
                  <a:cubicBezTo>
                    <a:pt x="60481" y="232270"/>
                    <a:pt x="60436" y="232314"/>
                    <a:pt x="60392" y="232358"/>
                  </a:cubicBezTo>
                  <a:lnTo>
                    <a:pt x="37009" y="255621"/>
                  </a:lnTo>
                  <a:cubicBezTo>
                    <a:pt x="28521" y="264039"/>
                    <a:pt x="14833" y="264039"/>
                    <a:pt x="6345" y="255621"/>
                  </a:cubicBezTo>
                  <a:cubicBezTo>
                    <a:pt x="-2063" y="247286"/>
                    <a:pt x="-2122" y="233714"/>
                    <a:pt x="6212" y="225306"/>
                  </a:cubicBezTo>
                  <a:cubicBezTo>
                    <a:pt x="6256" y="225261"/>
                    <a:pt x="6301" y="225217"/>
                    <a:pt x="6345" y="225173"/>
                  </a:cubicBezTo>
                  <a:lnTo>
                    <a:pt x="29776" y="201910"/>
                  </a:lnTo>
                  <a:cubicBezTo>
                    <a:pt x="34019" y="197709"/>
                    <a:pt x="39558" y="195609"/>
                    <a:pt x="45096" y="195609"/>
                  </a:cubicBezTo>
                  <a:close/>
                  <a:moveTo>
                    <a:pt x="145762" y="1520"/>
                  </a:moveTo>
                  <a:cubicBezTo>
                    <a:pt x="156873" y="351"/>
                    <a:pt x="168184" y="429"/>
                    <a:pt x="179491" y="1825"/>
                  </a:cubicBezTo>
                  <a:lnTo>
                    <a:pt x="119966" y="46956"/>
                  </a:lnTo>
                  <a:cubicBezTo>
                    <a:pt x="94013" y="66591"/>
                    <a:pt x="88891" y="103547"/>
                    <a:pt x="108526" y="129500"/>
                  </a:cubicBezTo>
                  <a:cubicBezTo>
                    <a:pt x="108606" y="129606"/>
                    <a:pt x="108686" y="129711"/>
                    <a:pt x="108767" y="129816"/>
                  </a:cubicBezTo>
                  <a:cubicBezTo>
                    <a:pt x="128649" y="155733"/>
                    <a:pt x="165721" y="160745"/>
                    <a:pt x="191772" y="141039"/>
                  </a:cubicBezTo>
                  <a:lnTo>
                    <a:pt x="232240" y="110399"/>
                  </a:lnTo>
                  <a:lnTo>
                    <a:pt x="332812" y="110399"/>
                  </a:lnTo>
                  <a:lnTo>
                    <a:pt x="417090" y="193548"/>
                  </a:lnTo>
                  <a:cubicBezTo>
                    <a:pt x="417362" y="193883"/>
                    <a:pt x="417651" y="194204"/>
                    <a:pt x="417956" y="194509"/>
                  </a:cubicBezTo>
                  <a:lnTo>
                    <a:pt x="445592" y="222145"/>
                  </a:lnTo>
                  <a:cubicBezTo>
                    <a:pt x="459003" y="235743"/>
                    <a:pt x="458851" y="257638"/>
                    <a:pt x="445253" y="271049"/>
                  </a:cubicBezTo>
                  <a:cubicBezTo>
                    <a:pt x="432667" y="283462"/>
                    <a:pt x="412746" y="284385"/>
                    <a:pt x="399067" y="273188"/>
                  </a:cubicBezTo>
                  <a:lnTo>
                    <a:pt x="396760" y="270881"/>
                  </a:lnTo>
                  <a:cubicBezTo>
                    <a:pt x="396313" y="270428"/>
                    <a:pt x="395830" y="270010"/>
                    <a:pt x="395318" y="269632"/>
                  </a:cubicBezTo>
                  <a:lnTo>
                    <a:pt x="369052" y="243389"/>
                  </a:lnTo>
                  <a:cubicBezTo>
                    <a:pt x="364441" y="238616"/>
                    <a:pt x="356835" y="238484"/>
                    <a:pt x="352061" y="243094"/>
                  </a:cubicBezTo>
                  <a:cubicBezTo>
                    <a:pt x="347288" y="247704"/>
                    <a:pt x="347156" y="255311"/>
                    <a:pt x="351766" y="260084"/>
                  </a:cubicBezTo>
                  <a:cubicBezTo>
                    <a:pt x="351863" y="260184"/>
                    <a:pt x="351961" y="260283"/>
                    <a:pt x="352061" y="260379"/>
                  </a:cubicBezTo>
                  <a:lnTo>
                    <a:pt x="379698" y="288016"/>
                  </a:lnTo>
                  <a:cubicBezTo>
                    <a:pt x="380707" y="289001"/>
                    <a:pt x="381716" y="289962"/>
                    <a:pt x="382774" y="290875"/>
                  </a:cubicBezTo>
                  <a:lnTo>
                    <a:pt x="383831" y="291933"/>
                  </a:lnTo>
                  <a:cubicBezTo>
                    <a:pt x="392957" y="301931"/>
                    <a:pt x="392250" y="317436"/>
                    <a:pt x="382252" y="326562"/>
                  </a:cubicBezTo>
                  <a:cubicBezTo>
                    <a:pt x="372891" y="335106"/>
                    <a:pt x="358562" y="335106"/>
                    <a:pt x="349202" y="326562"/>
                  </a:cubicBezTo>
                  <a:lnTo>
                    <a:pt x="345116" y="322501"/>
                  </a:lnTo>
                  <a:cubicBezTo>
                    <a:pt x="340418" y="317815"/>
                    <a:pt x="332810" y="317825"/>
                    <a:pt x="328123" y="322523"/>
                  </a:cubicBezTo>
                  <a:cubicBezTo>
                    <a:pt x="325824" y="324829"/>
                    <a:pt x="324559" y="327969"/>
                    <a:pt x="324617" y="331224"/>
                  </a:cubicBezTo>
                  <a:cubicBezTo>
                    <a:pt x="324544" y="334508"/>
                    <a:pt x="325821" y="337679"/>
                    <a:pt x="328150" y="339996"/>
                  </a:cubicBezTo>
                  <a:lnTo>
                    <a:pt x="333509" y="345355"/>
                  </a:lnTo>
                  <a:cubicBezTo>
                    <a:pt x="342621" y="353934"/>
                    <a:pt x="343053" y="368276"/>
                    <a:pt x="334473" y="377389"/>
                  </a:cubicBezTo>
                  <a:cubicBezTo>
                    <a:pt x="325893" y="386501"/>
                    <a:pt x="311551" y="386932"/>
                    <a:pt x="302439" y="378353"/>
                  </a:cubicBezTo>
                  <a:cubicBezTo>
                    <a:pt x="302108" y="378041"/>
                    <a:pt x="301787" y="377719"/>
                    <a:pt x="301475" y="377389"/>
                  </a:cubicBezTo>
                  <a:lnTo>
                    <a:pt x="301427" y="377389"/>
                  </a:lnTo>
                  <a:lnTo>
                    <a:pt x="301163" y="377076"/>
                  </a:lnTo>
                  <a:lnTo>
                    <a:pt x="296116" y="372030"/>
                  </a:lnTo>
                  <a:cubicBezTo>
                    <a:pt x="291506" y="367256"/>
                    <a:pt x="283899" y="367124"/>
                    <a:pt x="279126" y="371734"/>
                  </a:cubicBezTo>
                  <a:cubicBezTo>
                    <a:pt x="274353" y="376344"/>
                    <a:pt x="274220" y="383951"/>
                    <a:pt x="278831" y="388724"/>
                  </a:cubicBezTo>
                  <a:cubicBezTo>
                    <a:pt x="278927" y="388825"/>
                    <a:pt x="279026" y="388923"/>
                    <a:pt x="279126" y="389020"/>
                  </a:cubicBezTo>
                  <a:lnTo>
                    <a:pt x="284365" y="394283"/>
                  </a:lnTo>
                  <a:cubicBezTo>
                    <a:pt x="293436" y="403241"/>
                    <a:pt x="293528" y="417858"/>
                    <a:pt x="284569" y="426929"/>
                  </a:cubicBezTo>
                  <a:cubicBezTo>
                    <a:pt x="275610" y="436001"/>
                    <a:pt x="260994" y="436092"/>
                    <a:pt x="251922" y="427134"/>
                  </a:cubicBezTo>
                  <a:lnTo>
                    <a:pt x="217533" y="394451"/>
                  </a:lnTo>
                  <a:lnTo>
                    <a:pt x="230126" y="381907"/>
                  </a:lnTo>
                  <a:cubicBezTo>
                    <a:pt x="247884" y="364303"/>
                    <a:pt x="248009" y="335636"/>
                    <a:pt x="230406" y="317878"/>
                  </a:cubicBezTo>
                  <a:cubicBezTo>
                    <a:pt x="230313" y="317785"/>
                    <a:pt x="230219" y="317691"/>
                    <a:pt x="230126" y="317598"/>
                  </a:cubicBezTo>
                  <a:cubicBezTo>
                    <a:pt x="221047" y="308566"/>
                    <a:pt x="208603" y="303747"/>
                    <a:pt x="195809" y="304309"/>
                  </a:cubicBezTo>
                  <a:cubicBezTo>
                    <a:pt x="196375" y="291557"/>
                    <a:pt x="191522" y="279161"/>
                    <a:pt x="182447" y="270184"/>
                  </a:cubicBezTo>
                  <a:cubicBezTo>
                    <a:pt x="173365" y="261161"/>
                    <a:pt x="160921" y="256350"/>
                    <a:pt x="148130" y="256919"/>
                  </a:cubicBezTo>
                  <a:cubicBezTo>
                    <a:pt x="148687" y="244176"/>
                    <a:pt x="143834" y="231791"/>
                    <a:pt x="134769" y="222818"/>
                  </a:cubicBezTo>
                  <a:cubicBezTo>
                    <a:pt x="123151" y="211277"/>
                    <a:pt x="106269" y="206791"/>
                    <a:pt x="90455" y="211043"/>
                  </a:cubicBezTo>
                  <a:cubicBezTo>
                    <a:pt x="89114" y="201163"/>
                    <a:pt x="84543" y="192004"/>
                    <a:pt x="77454" y="184993"/>
                  </a:cubicBezTo>
                  <a:cubicBezTo>
                    <a:pt x="61103" y="168786"/>
                    <a:pt x="35290" y="167164"/>
                    <a:pt x="17039" y="181196"/>
                  </a:cubicBezTo>
                  <a:cubicBezTo>
                    <a:pt x="5504" y="131652"/>
                    <a:pt x="20496" y="79672"/>
                    <a:pt x="56643" y="43880"/>
                  </a:cubicBezTo>
                  <a:lnTo>
                    <a:pt x="56643" y="43856"/>
                  </a:lnTo>
                  <a:cubicBezTo>
                    <a:pt x="80891" y="19766"/>
                    <a:pt x="112428" y="5028"/>
                    <a:pt x="145762" y="1520"/>
                  </a:cubicBezTo>
                  <a:close/>
                  <a:moveTo>
                    <a:pt x="302605" y="166"/>
                  </a:moveTo>
                  <a:cubicBezTo>
                    <a:pt x="306968" y="-55"/>
                    <a:pt x="311339" y="-55"/>
                    <a:pt x="315702" y="166"/>
                  </a:cubicBezTo>
                  <a:lnTo>
                    <a:pt x="316615" y="166"/>
                  </a:lnTo>
                  <a:cubicBezTo>
                    <a:pt x="330297" y="136"/>
                    <a:pt x="343812" y="3166"/>
                    <a:pt x="356171" y="9034"/>
                  </a:cubicBezTo>
                  <a:cubicBezTo>
                    <a:pt x="378753" y="17889"/>
                    <a:pt x="398285" y="33097"/>
                    <a:pt x="412405" y="52819"/>
                  </a:cubicBezTo>
                  <a:cubicBezTo>
                    <a:pt x="434045" y="83050"/>
                    <a:pt x="441125" y="121337"/>
                    <a:pt x="431726" y="157308"/>
                  </a:cubicBezTo>
                  <a:lnTo>
                    <a:pt x="352879" y="79518"/>
                  </a:lnTo>
                  <a:cubicBezTo>
                    <a:pt x="349504" y="76190"/>
                    <a:pt x="344954" y="74325"/>
                    <a:pt x="340214" y="74327"/>
                  </a:cubicBezTo>
                  <a:lnTo>
                    <a:pt x="226185" y="74327"/>
                  </a:lnTo>
                  <a:cubicBezTo>
                    <a:pt x="222258" y="74346"/>
                    <a:pt x="218442" y="75627"/>
                    <a:pt x="215299" y="77980"/>
                  </a:cubicBezTo>
                  <a:lnTo>
                    <a:pt x="170023" y="112297"/>
                  </a:lnTo>
                  <a:cubicBezTo>
                    <a:pt x="159810" y="120090"/>
                    <a:pt x="145212" y="118128"/>
                    <a:pt x="137419" y="107914"/>
                  </a:cubicBezTo>
                  <a:cubicBezTo>
                    <a:pt x="137409" y="107901"/>
                    <a:pt x="137399" y="107888"/>
                    <a:pt x="137389" y="107875"/>
                  </a:cubicBezTo>
                  <a:cubicBezTo>
                    <a:pt x="129687" y="97859"/>
                    <a:pt x="131564" y="83495"/>
                    <a:pt x="141580" y="75794"/>
                  </a:cubicBezTo>
                  <a:cubicBezTo>
                    <a:pt x="141633" y="75753"/>
                    <a:pt x="141685" y="75713"/>
                    <a:pt x="141738" y="75673"/>
                  </a:cubicBezTo>
                  <a:lnTo>
                    <a:pt x="236663" y="3747"/>
                  </a:lnTo>
                  <a:cubicBezTo>
                    <a:pt x="238001" y="2732"/>
                    <a:pt x="239190" y="1535"/>
                    <a:pt x="240195" y="190"/>
                  </a:cubicBezTo>
                  <a:lnTo>
                    <a:pt x="301764" y="190"/>
                  </a:lnTo>
                  <a:close/>
                </a:path>
              </a:pathLst>
            </a:custGeom>
            <a:solidFill>
              <a:schemeClr val="bg1"/>
            </a:solidFill>
            <a:ln w="23813" cap="flat">
              <a:noFill/>
              <a:prstDash val="solid"/>
              <a:miter/>
            </a:ln>
          </p:spPr>
          <p:txBody>
            <a:bodyPr rtlCol="0" anchor="ctr"/>
            <a:lstStyle/>
            <a:p>
              <a:endParaRPr lang="en-US"/>
            </a:p>
          </p:txBody>
        </p:sp>
      </p:grpSp>
    </p:spTree>
    <p:extLst>
      <p:ext uri="{BB962C8B-B14F-4D97-AF65-F5344CB8AC3E}">
        <p14:creationId xmlns:p14="http://schemas.microsoft.com/office/powerpoint/2010/main" val="394272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nodeType="withEffect">
                                  <p:stCondLst>
                                    <p:cond delay="0"/>
                                  </p:stCondLst>
                                  <p:childTnLst>
                                    <p:animMotion origin="layout" path="M -8.33333E-7 -2.96296E-6 L -8.33333E-7 0.03542 " pathEditMode="relative" rAng="0" ptsTypes="AA">
                                      <p:cBhvr>
                                        <p:cTn id="9" dur="700" spd="-100000" fill="hold"/>
                                        <p:tgtEl>
                                          <p:spTgt spid="7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Build 16:9 Template Light">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2.xml><?xml version="1.0" encoding="utf-8"?>
<a:theme xmlns:a="http://schemas.openxmlformats.org/drawingml/2006/main" name="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BAEEBADA-AA8C-4424-A9AC-AB189F0E2C04}"/>
    </a:ext>
  </a:extLst>
</a:theme>
</file>

<file path=ppt/theme/theme3.xml><?xml version="1.0" encoding="utf-8"?>
<a:theme xmlns:a="http://schemas.openxmlformats.org/drawingml/2006/main" name="1_Azure 2023 Template">
  <a:themeElements>
    <a:clrScheme name="Custom 20">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502AD4"/>
      </a:hlink>
      <a:folHlink>
        <a:srgbClr val="D502AA"/>
      </a:folHlink>
    </a:clrScheme>
    <a:fontScheme name="dotnet">
      <a:majorFont>
        <a:latin typeface="Open Sans SemiBold"/>
        <a:ea typeface=""/>
        <a:cs typeface=""/>
      </a:majorFont>
      <a:minorFont>
        <a:latin typeface="Open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AE271797FB20B43BD2D8C7030456239" ma:contentTypeVersion="23" ma:contentTypeDescription="Create a new document." ma:contentTypeScope="" ma:versionID="1499e0adcff01fd2e0c3c18628aa5a1d">
  <xsd:schema xmlns:xsd="http://www.w3.org/2001/XMLSchema" xmlns:xs="http://www.w3.org/2001/XMLSchema" xmlns:p="http://schemas.microsoft.com/office/2006/metadata/properties" xmlns:ns1="http://schemas.microsoft.com/sharepoint/v3" xmlns:ns2="0278f2aa-22e3-4e3a-9f1e-371af3fe1e47" xmlns:ns3="01435aa7-7aca-433d-95cf-0ae3b0bc4964" xmlns:ns4="230e9df3-be65-4c73-a93b-d1236ebd677e" targetNamespace="http://schemas.microsoft.com/office/2006/metadata/properties" ma:root="true" ma:fieldsID="be0c9b04ee484b4d39e7cb07a47d99f2" ns1:_="" ns2:_="" ns3:_="" ns4:_="">
    <xsd:import namespace="http://schemas.microsoft.com/sharepoint/v3"/>
    <xsd:import namespace="0278f2aa-22e3-4e3a-9f1e-371af3fe1e47"/>
    <xsd:import namespace="01435aa7-7aca-433d-95cf-0ae3b0bc4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8f2aa-22e3-4e3a-9f1e-371af3fe1e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435aa7-7aca-433d-95cf-0ae3b0bc49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2fc1b624-20e3-4041-9ba3-91aecb7c6dd7}" ma:internalName="TaxCatchAll" ma:showField="CatchAllData" ma:web="01435aa7-7aca-433d-95cf-0ae3b0bc4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278f2aa-22e3-4e3a-9f1e-371af3fe1e47">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596C101-B19F-40A7-AE97-5D0F7A2689E2}">
  <ds:schemaRefs>
    <ds:schemaRef ds:uri="01435aa7-7aca-433d-95cf-0ae3b0bc4964"/>
    <ds:schemaRef ds:uri="0278f2aa-22e3-4e3a-9f1e-371af3fe1e47"/>
    <ds:schemaRef ds:uri="230e9df3-be65-4c73-a93b-d1236ebd67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purl.org/dc/dcmitype/"/>
    <ds:schemaRef ds:uri="http://www.w3.org/XML/1998/namespace"/>
    <ds:schemaRef ds:uri="01435aa7-7aca-433d-95cf-0ae3b0bc4964"/>
    <ds:schemaRef ds:uri="http://schemas.microsoft.com/office/infopath/2007/PartnerControls"/>
    <ds:schemaRef ds:uri="http://schemas.openxmlformats.org/package/2006/metadata/core-properties"/>
    <ds:schemaRef ds:uri="http://purl.org/dc/elements/1.1/"/>
    <ds:schemaRef ds:uri="230e9df3-be65-4c73-a93b-d1236ebd677e"/>
    <ds:schemaRef ds:uri="0278f2aa-22e3-4e3a-9f1e-371af3fe1e47"/>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Build 16:9 Template Light</Template>
  <TotalTime>0</TotalTime>
  <Words>6105</Words>
  <Application>Microsoft Macintosh PowerPoint</Application>
  <PresentationFormat>Widescreen</PresentationFormat>
  <Paragraphs>698</Paragraphs>
  <Slides>54</Slides>
  <Notes>40</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54</vt:i4>
      </vt:variant>
    </vt:vector>
  </HeadingPairs>
  <TitlesOfParts>
    <vt:vector size="79" baseType="lpstr">
      <vt:lpstr>-apple-system</vt:lpstr>
      <vt:lpstr>Mona Sans</vt:lpstr>
      <vt:lpstr>Segoe Sans</vt:lpstr>
      <vt:lpstr>Segoe UI </vt:lpstr>
      <vt:lpstr>SegoeUI</vt:lpstr>
      <vt:lpstr>System Font Regular</vt:lpstr>
      <vt:lpstr>Aptos</vt:lpstr>
      <vt:lpstr>Arial</vt:lpstr>
      <vt:lpstr>Calibri</vt:lpstr>
      <vt:lpstr>Consolas</vt:lpstr>
      <vt:lpstr>Fira Mono for Powerline</vt:lpstr>
      <vt:lpstr>Helvetica</vt:lpstr>
      <vt:lpstr>Menlo</vt:lpstr>
      <vt:lpstr>Open Sans</vt:lpstr>
      <vt:lpstr>Open Sans ExtraBold</vt:lpstr>
      <vt:lpstr>Open Sans SemiBold</vt:lpstr>
      <vt:lpstr>Segoe Sans Display Semibold</vt:lpstr>
      <vt:lpstr>Segoe Sans Text</vt:lpstr>
      <vt:lpstr>Segoe UI</vt:lpstr>
      <vt:lpstr>Segoe UI Semibold</vt:lpstr>
      <vt:lpstr>Times New Roman</vt:lpstr>
      <vt:lpstr>Wingdings</vt:lpstr>
      <vt:lpstr>Microsoft Build 16:9 Template Light</vt:lpstr>
      <vt:lpstr>Microsoft Build 16:9 Template Dark</vt:lpstr>
      <vt:lpstr>1_Azure 2023 Template</vt:lpstr>
      <vt:lpstr>CEO Connections</vt:lpstr>
      <vt:lpstr>AI infused mobile &amp; desktop app development with .NET MAUI</vt:lpstr>
      <vt:lpstr>Build intelligent apps, intelligently</vt:lpstr>
      <vt:lpstr>“AI is introducing the third user-interface paradigm in computing history, shifting to a new interaction mechanism where users tell the computer what they want, not how to do it — thus reversing the locus of control.”   Jakob Nielsen</vt:lpstr>
      <vt:lpstr>An AI-infused App</vt:lpstr>
      <vt:lpstr>AI is changing applications, and how we make them</vt:lpstr>
      <vt:lpstr>6 Design Principles for AI Applications</vt:lpstr>
      <vt:lpstr>6 Design Principles for AI Applications</vt:lpstr>
      <vt:lpstr>Microsoft’s AI Principles</vt:lpstr>
      <vt:lpstr>Mitigation Layers</vt:lpstr>
      <vt:lpstr>Resources for getting started</vt:lpstr>
      <vt:lpstr>.NET MAUI is Infusion Ready</vt:lpstr>
      <vt:lpstr>.NET MAUI</vt:lpstr>
      <vt:lpstr>.NET MAUI NOW</vt:lpstr>
      <vt:lpstr>One solution, everything you need</vt:lpstr>
      <vt:lpstr>Microsoft.Extensions.AI</vt:lpstr>
      <vt:lpstr>MCP and Tool calling</vt:lpstr>
      <vt:lpstr>Tool calling</vt:lpstr>
      <vt:lpstr>Bring it all together – Analyze &amp; Prioritize Tasks</vt:lpstr>
      <vt:lpstr>Plugin.Maui.Audio</vt:lpstr>
      <vt:lpstr>MediaPicker</vt:lpstr>
      <vt:lpstr>Project dependencies</vt:lpstr>
      <vt:lpstr>Syncfusion + Microsoft:  Empowering Developers Together</vt:lpstr>
      <vt:lpstr>About Me</vt:lpstr>
      <vt:lpstr>Syncfusion</vt:lpstr>
      <vt:lpstr>How Syncfusion is Collaborating for Dev Community</vt:lpstr>
      <vt:lpstr>Microsoft Collaboration</vt:lpstr>
      <vt:lpstr>Microsoft Collaboration</vt:lpstr>
      <vt:lpstr>Impact of Collaboration</vt:lpstr>
      <vt:lpstr>New Updates to Syncfusion Toolkit for .NET MAUI</vt:lpstr>
      <vt:lpstr>Final Note</vt:lpstr>
      <vt:lpstr>Thank you!</vt:lpstr>
      <vt:lpstr>.NET MAUI Hybrid Apps </vt:lpstr>
      <vt:lpstr>What are hybrid apps and why build them?</vt:lpstr>
      <vt:lpstr>Web UI and Native UI</vt:lpstr>
      <vt:lpstr>.NET MAUI Hybrid Apps</vt:lpstr>
      <vt:lpstr>.NET MAUI Hybrid Apps</vt:lpstr>
      <vt:lpstr>Reusing UI across native and web with Blazor</vt:lpstr>
      <vt:lpstr>DEMO: .NET MAUI Blazor Hybrid and Web</vt:lpstr>
      <vt:lpstr>Agentic DevOps</vt:lpstr>
      <vt:lpstr>Evolving DevOps</vt:lpstr>
      <vt:lpstr>GitHub Copilot is built for developer experience</vt:lpstr>
      <vt:lpstr>PowerPoint Presentation</vt:lpstr>
      <vt:lpstr>Agent Mode</vt:lpstr>
      <vt:lpstr>Copilot Vision</vt:lpstr>
      <vt:lpstr>Coding Agent</vt:lpstr>
      <vt:lpstr>Demo: Intelligent Productivity</vt:lpstr>
      <vt:lpstr> .NET Aspire</vt:lpstr>
      <vt:lpstr>Aspire with Copilot</vt:lpstr>
      <vt:lpstr>Demo: Aspire and .NET MAUI</vt:lpstr>
      <vt:lpstr>Recap</vt:lpstr>
      <vt:lpstr>PowerPoint Presentation</vt:lpstr>
      <vt:lpstr>PowerPoint Presentation</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Build</dc:subject>
  <dc:creator>David Ortinau</dc:creator>
  <cp:keywords>Microsoft Build</cp:keywords>
  <dc:description/>
  <cp:lastModifiedBy>David Ortinau</cp:lastModifiedBy>
  <cp:revision>3</cp:revision>
  <cp:lastPrinted>2023-02-15T20:48:24Z</cp:lastPrinted>
  <dcterms:created xsi:type="dcterms:W3CDTF">2025-04-28T19:27:08Z</dcterms:created>
  <dcterms:modified xsi:type="dcterms:W3CDTF">2025-05-26T01:04:27Z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tadata">
    <vt:lpwstr/>
  </property>
  <property fmtid="{D5CDD505-2E9C-101B-9397-08002B2CF9AE}" pid="18" name="MediaServiceImageTags">
    <vt:lpwstr/>
  </property>
  <property fmtid="{D5CDD505-2E9C-101B-9397-08002B2CF9AE}" pid="19" name="ContentTypeId">
    <vt:lpwstr>0x0101009AE271797FB20B43BD2D8C7030456239</vt:lpwstr>
  </property>
</Properties>
</file>